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93"/>
  </p:notesMasterIdLst>
  <p:sldIdLst>
    <p:sldId id="256" r:id="rId5"/>
    <p:sldId id="351" r:id="rId6"/>
    <p:sldId id="384" r:id="rId7"/>
    <p:sldId id="383" r:id="rId8"/>
    <p:sldId id="386" r:id="rId9"/>
    <p:sldId id="315" r:id="rId10"/>
    <p:sldId id="265" r:id="rId11"/>
    <p:sldId id="355" r:id="rId12"/>
    <p:sldId id="382" r:id="rId13"/>
    <p:sldId id="381" r:id="rId14"/>
    <p:sldId id="266" r:id="rId15"/>
    <p:sldId id="306" r:id="rId16"/>
    <p:sldId id="347" r:id="rId17"/>
    <p:sldId id="348" r:id="rId18"/>
    <p:sldId id="349" r:id="rId19"/>
    <p:sldId id="307" r:id="rId20"/>
    <p:sldId id="392" r:id="rId21"/>
    <p:sldId id="309" r:id="rId22"/>
    <p:sldId id="387" r:id="rId23"/>
    <p:sldId id="346" r:id="rId24"/>
    <p:sldId id="357" r:id="rId25"/>
    <p:sldId id="452" r:id="rId26"/>
    <p:sldId id="358" r:id="rId27"/>
    <p:sldId id="370" r:id="rId28"/>
    <p:sldId id="299" r:id="rId29"/>
    <p:sldId id="300" r:id="rId30"/>
    <p:sldId id="375" r:id="rId31"/>
    <p:sldId id="379" r:id="rId32"/>
    <p:sldId id="380" r:id="rId33"/>
    <p:sldId id="275" r:id="rId34"/>
    <p:sldId id="274" r:id="rId35"/>
    <p:sldId id="326" r:id="rId36"/>
    <p:sldId id="277" r:id="rId37"/>
    <p:sldId id="374" r:id="rId38"/>
    <p:sldId id="328" r:id="rId39"/>
    <p:sldId id="327" r:id="rId40"/>
    <p:sldId id="278" r:id="rId41"/>
    <p:sldId id="271" r:id="rId42"/>
    <p:sldId id="388" r:id="rId43"/>
    <p:sldId id="329" r:id="rId44"/>
    <p:sldId id="457" r:id="rId45"/>
    <p:sldId id="393" r:id="rId46"/>
    <p:sldId id="396" r:id="rId47"/>
    <p:sldId id="451" r:id="rId48"/>
    <p:sldId id="404" r:id="rId49"/>
    <p:sldId id="405" r:id="rId50"/>
    <p:sldId id="459" r:id="rId51"/>
    <p:sldId id="419" r:id="rId52"/>
    <p:sldId id="418" r:id="rId53"/>
    <p:sldId id="403" r:id="rId54"/>
    <p:sldId id="445" r:id="rId55"/>
    <p:sldId id="410" r:id="rId56"/>
    <p:sldId id="411" r:id="rId57"/>
    <p:sldId id="412" r:id="rId58"/>
    <p:sldId id="413" r:id="rId59"/>
    <p:sldId id="414" r:id="rId60"/>
    <p:sldId id="415" r:id="rId61"/>
    <p:sldId id="408" r:id="rId62"/>
    <p:sldId id="441" r:id="rId63"/>
    <p:sldId id="438" r:id="rId64"/>
    <p:sldId id="439" r:id="rId65"/>
    <p:sldId id="440" r:id="rId66"/>
    <p:sldId id="444" r:id="rId67"/>
    <p:sldId id="423" r:id="rId68"/>
    <p:sldId id="437" r:id="rId69"/>
    <p:sldId id="426" r:id="rId70"/>
    <p:sldId id="425" r:id="rId71"/>
    <p:sldId id="427" r:id="rId72"/>
    <p:sldId id="429" r:id="rId73"/>
    <p:sldId id="424" r:id="rId74"/>
    <p:sldId id="443" r:id="rId75"/>
    <p:sldId id="324" r:id="rId76"/>
    <p:sldId id="430" r:id="rId77"/>
    <p:sldId id="431" r:id="rId78"/>
    <p:sldId id="433" r:id="rId79"/>
    <p:sldId id="434" r:id="rId80"/>
    <p:sldId id="435" r:id="rId81"/>
    <p:sldId id="436" r:id="rId82"/>
    <p:sldId id="456" r:id="rId83"/>
    <p:sldId id="448" r:id="rId84"/>
    <p:sldId id="449" r:id="rId85"/>
    <p:sldId id="460" r:id="rId86"/>
    <p:sldId id="461" r:id="rId87"/>
    <p:sldId id="450" r:id="rId88"/>
    <p:sldId id="462" r:id="rId89"/>
    <p:sldId id="463" r:id="rId90"/>
    <p:sldId id="422" r:id="rId91"/>
    <p:sldId id="454"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1E2"/>
    <a:srgbClr val="199CFF"/>
    <a:srgbClr val="2FA6FF"/>
    <a:srgbClr val="FF9999"/>
    <a:srgbClr val="C82C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2363EF-4D13-9644-AEAD-B3D7B74529B4}" v="334" dt="2021-05-02T14:56:31.8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53563" autoAdjust="0"/>
  </p:normalViewPr>
  <p:slideViewPr>
    <p:cSldViewPr snapToGrid="0">
      <p:cViewPr varScale="1">
        <p:scale>
          <a:sx n="62" d="100"/>
          <a:sy n="62" d="100"/>
        </p:scale>
        <p:origin x="2412" y="72"/>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ableStyles" Target="tableStyles.xml"/><Relationship Id="rId104"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5"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srin Eshraghi Ivari" userId="25b2c1d6-00ca-4944-9017-a8acb8343c57" providerId="ADAL" clId="{B42363EF-4D13-9644-AEAD-B3D7B74529B4}"/>
    <pc:docChg chg="undo redo custSel modSld">
      <pc:chgData name="Nasrin Eshraghi Ivari" userId="25b2c1d6-00ca-4944-9017-a8acb8343c57" providerId="ADAL" clId="{B42363EF-4D13-9644-AEAD-B3D7B74529B4}" dt="2021-05-02T16:31:18.248" v="1071" actId="1076"/>
      <pc:docMkLst>
        <pc:docMk/>
      </pc:docMkLst>
      <pc:sldChg chg="modSp">
        <pc:chgData name="Nasrin Eshraghi Ivari" userId="25b2c1d6-00ca-4944-9017-a8acb8343c57" providerId="ADAL" clId="{B42363EF-4D13-9644-AEAD-B3D7B74529B4}" dt="2021-05-02T16:26:18.623" v="1009" actId="207"/>
        <pc:sldMkLst>
          <pc:docMk/>
          <pc:sldMk cId="3754187281" sldId="256"/>
        </pc:sldMkLst>
        <pc:spChg chg="mod">
          <ac:chgData name="Nasrin Eshraghi Ivari" userId="25b2c1d6-00ca-4944-9017-a8acb8343c57" providerId="ADAL" clId="{B42363EF-4D13-9644-AEAD-B3D7B74529B4}" dt="2021-05-02T16:26:18.623" v="1009" actId="207"/>
          <ac:spMkLst>
            <pc:docMk/>
            <pc:sldMk cId="3754187281" sldId="256"/>
            <ac:spMk id="11" creationId="{00000000-0000-0000-0000-000000000000}"/>
          </ac:spMkLst>
        </pc:spChg>
      </pc:sldChg>
      <pc:sldChg chg="modNotesTx">
        <pc:chgData name="Nasrin Eshraghi Ivari" userId="25b2c1d6-00ca-4944-9017-a8acb8343c57" providerId="ADAL" clId="{B42363EF-4D13-9644-AEAD-B3D7B74529B4}" dt="2021-05-02T16:29:59.440" v="1068" actId="20577"/>
        <pc:sldMkLst>
          <pc:docMk/>
          <pc:sldMk cId="3126359977" sldId="381"/>
        </pc:sldMkLst>
      </pc:sldChg>
      <pc:sldChg chg="modSp">
        <pc:chgData name="Nasrin Eshraghi Ivari" userId="25b2c1d6-00ca-4944-9017-a8acb8343c57" providerId="ADAL" clId="{B42363EF-4D13-9644-AEAD-B3D7B74529B4}" dt="2021-05-02T16:31:18.248" v="1071" actId="1076"/>
        <pc:sldMkLst>
          <pc:docMk/>
          <pc:sldMk cId="1412839355" sldId="427"/>
        </pc:sldMkLst>
        <pc:picChg chg="mod">
          <ac:chgData name="Nasrin Eshraghi Ivari" userId="25b2c1d6-00ca-4944-9017-a8acb8343c57" providerId="ADAL" clId="{B42363EF-4D13-9644-AEAD-B3D7B74529B4}" dt="2021-05-02T16:31:18.248" v="1071" actId="1076"/>
          <ac:picMkLst>
            <pc:docMk/>
            <pc:sldMk cId="1412839355" sldId="427"/>
            <ac:picMk id="5" creationId="{00000000-0000-0000-0000-000000000000}"/>
          </ac:picMkLst>
        </pc:picChg>
      </pc:sldChg>
      <pc:sldChg chg="modSp">
        <pc:chgData name="Nasrin Eshraghi Ivari" userId="25b2c1d6-00ca-4944-9017-a8acb8343c57" providerId="ADAL" clId="{B42363EF-4D13-9644-AEAD-B3D7B74529B4}" dt="2021-05-02T16:30:57.434" v="1069" actId="1076"/>
        <pc:sldMkLst>
          <pc:docMk/>
          <pc:sldMk cId="3121689783" sldId="429"/>
        </pc:sldMkLst>
        <pc:picChg chg="mod">
          <ac:chgData name="Nasrin Eshraghi Ivari" userId="25b2c1d6-00ca-4944-9017-a8acb8343c57" providerId="ADAL" clId="{B42363EF-4D13-9644-AEAD-B3D7B74529B4}" dt="2021-05-02T16:30:57.434" v="1069" actId="1076"/>
          <ac:picMkLst>
            <pc:docMk/>
            <pc:sldMk cId="3121689783" sldId="429"/>
            <ac:picMk id="5" creationId="{00000000-0000-0000-0000-000000000000}"/>
          </ac:picMkLst>
        </pc:picChg>
      </pc:sldChg>
      <pc:sldChg chg="modSp">
        <pc:chgData name="Nasrin Eshraghi Ivari" userId="25b2c1d6-00ca-4944-9017-a8acb8343c57" providerId="ADAL" clId="{B42363EF-4D13-9644-AEAD-B3D7B74529B4}" dt="2021-05-02T16:27:38.360" v="1024" actId="255"/>
        <pc:sldMkLst>
          <pc:docMk/>
          <pc:sldMk cId="2498525107" sldId="442"/>
        </pc:sldMkLst>
        <pc:spChg chg="mod">
          <ac:chgData name="Nasrin Eshraghi Ivari" userId="25b2c1d6-00ca-4944-9017-a8acb8343c57" providerId="ADAL" clId="{B42363EF-4D13-9644-AEAD-B3D7B74529B4}" dt="2021-05-02T16:27:38.360" v="1024" actId="255"/>
          <ac:spMkLst>
            <pc:docMk/>
            <pc:sldMk cId="2498525107" sldId="442"/>
            <ac:spMk id="2" creationId="{00000000-0000-0000-0000-000000000000}"/>
          </ac:spMkLst>
        </pc:spChg>
      </pc:sldChg>
      <pc:sldChg chg="addSp delSp modSp mod setBg">
        <pc:chgData name="Nasrin Eshraghi Ivari" userId="25b2c1d6-00ca-4944-9017-a8acb8343c57" providerId="ADAL" clId="{B42363EF-4D13-9644-AEAD-B3D7B74529B4}" dt="2021-05-02T16:27:08.029" v="1021"/>
        <pc:sldMkLst>
          <pc:docMk/>
          <pc:sldMk cId="877767048" sldId="457"/>
        </pc:sldMkLst>
        <pc:spChg chg="mod">
          <ac:chgData name="Nasrin Eshraghi Ivari" userId="25b2c1d6-00ca-4944-9017-a8acb8343c57" providerId="ADAL" clId="{B42363EF-4D13-9644-AEAD-B3D7B74529B4}" dt="2021-05-02T16:26:20.076" v="1012" actId="26606"/>
          <ac:spMkLst>
            <pc:docMk/>
            <pc:sldMk cId="877767048" sldId="457"/>
            <ac:spMk id="2" creationId="{00000000-0000-0000-0000-000000000000}"/>
          </ac:spMkLst>
        </pc:spChg>
        <pc:spChg chg="mod ord">
          <ac:chgData name="Nasrin Eshraghi Ivari" userId="25b2c1d6-00ca-4944-9017-a8acb8343c57" providerId="ADAL" clId="{B42363EF-4D13-9644-AEAD-B3D7B74529B4}" dt="2021-05-02T16:26:20.076" v="1012" actId="26606"/>
          <ac:spMkLst>
            <pc:docMk/>
            <pc:sldMk cId="877767048" sldId="457"/>
            <ac:spMk id="4" creationId="{00000000-0000-0000-0000-000000000000}"/>
          </ac:spMkLst>
        </pc:spChg>
        <pc:spChg chg="mod ord">
          <ac:chgData name="Nasrin Eshraghi Ivari" userId="25b2c1d6-00ca-4944-9017-a8acb8343c57" providerId="ADAL" clId="{B42363EF-4D13-9644-AEAD-B3D7B74529B4}" dt="2021-05-02T16:26:20.076" v="1012" actId="26606"/>
          <ac:spMkLst>
            <pc:docMk/>
            <pc:sldMk cId="877767048" sldId="457"/>
            <ac:spMk id="5" creationId="{00000000-0000-0000-0000-000000000000}"/>
          </ac:spMkLst>
        </pc:spChg>
        <pc:spChg chg="add del">
          <ac:chgData name="Nasrin Eshraghi Ivari" userId="25b2c1d6-00ca-4944-9017-a8acb8343c57" providerId="ADAL" clId="{B42363EF-4D13-9644-AEAD-B3D7B74529B4}" dt="2021-05-02T16:24:47.532" v="994" actId="26606"/>
          <ac:spMkLst>
            <pc:docMk/>
            <pc:sldMk cId="877767048" sldId="457"/>
            <ac:spMk id="73" creationId="{23A58148-D452-4F6F-A2FE-EED968DE1970}"/>
          </ac:spMkLst>
        </pc:spChg>
        <pc:spChg chg="add del">
          <ac:chgData name="Nasrin Eshraghi Ivari" userId="25b2c1d6-00ca-4944-9017-a8acb8343c57" providerId="ADAL" clId="{B42363EF-4D13-9644-AEAD-B3D7B74529B4}" dt="2021-05-02T16:24:52.560" v="996" actId="26606"/>
          <ac:spMkLst>
            <pc:docMk/>
            <pc:sldMk cId="877767048" sldId="457"/>
            <ac:spMk id="75" creationId="{967D8EB6-EAE1-4F9C-B398-83321E287204}"/>
          </ac:spMkLst>
        </pc:spChg>
        <pc:spChg chg="add del">
          <ac:chgData name="Nasrin Eshraghi Ivari" userId="25b2c1d6-00ca-4944-9017-a8acb8343c57" providerId="ADAL" clId="{B42363EF-4D13-9644-AEAD-B3D7B74529B4}" dt="2021-05-02T16:24:52.560" v="996" actId="26606"/>
          <ac:spMkLst>
            <pc:docMk/>
            <pc:sldMk cId="877767048" sldId="457"/>
            <ac:spMk id="10246" creationId="{59A309A7-1751-4ABE-A3C1-EEC40366AD89}"/>
          </ac:spMkLst>
        </pc:spChg>
        <pc:spChg chg="add del">
          <ac:chgData name="Nasrin Eshraghi Ivari" userId="25b2c1d6-00ca-4944-9017-a8acb8343c57" providerId="ADAL" clId="{B42363EF-4D13-9644-AEAD-B3D7B74529B4}" dt="2021-05-02T16:24:53.723" v="998" actId="26606"/>
          <ac:spMkLst>
            <pc:docMk/>
            <pc:sldMk cId="877767048" sldId="457"/>
            <ac:spMk id="10248" creationId="{BE0C1D5B-DAD5-442B-92B7-5C2B73978D20}"/>
          </ac:spMkLst>
        </pc:spChg>
        <pc:spChg chg="add del">
          <ac:chgData name="Nasrin Eshraghi Ivari" userId="25b2c1d6-00ca-4944-9017-a8acb8343c57" providerId="ADAL" clId="{B42363EF-4D13-9644-AEAD-B3D7B74529B4}" dt="2021-05-02T16:24:55.219" v="1000" actId="26606"/>
          <ac:spMkLst>
            <pc:docMk/>
            <pc:sldMk cId="877767048" sldId="457"/>
            <ac:spMk id="10250" creationId="{FA579922-7248-4CC2-BC9E-8A0FAEEA7E5A}"/>
          </ac:spMkLst>
        </pc:spChg>
        <pc:spChg chg="add del">
          <ac:chgData name="Nasrin Eshraghi Ivari" userId="25b2c1d6-00ca-4944-9017-a8acb8343c57" providerId="ADAL" clId="{B42363EF-4D13-9644-AEAD-B3D7B74529B4}" dt="2021-05-02T16:26:20.076" v="1012" actId="26606"/>
          <ac:spMkLst>
            <pc:docMk/>
            <pc:sldMk cId="877767048" sldId="457"/>
            <ac:spMk id="10252" creationId="{FF0330B1-AAAC-427D-8A95-40380162BC65}"/>
          </ac:spMkLst>
        </pc:spChg>
        <pc:picChg chg="mod">
          <ac:chgData name="Nasrin Eshraghi Ivari" userId="25b2c1d6-00ca-4944-9017-a8acb8343c57" providerId="ADAL" clId="{B42363EF-4D13-9644-AEAD-B3D7B74529B4}" dt="2021-05-02T16:26:21.854" v="1014" actId="1076"/>
          <ac:picMkLst>
            <pc:docMk/>
            <pc:sldMk cId="877767048" sldId="457"/>
            <ac:picMk id="10244"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553BC5-8EB1-4AB5-A225-31A145E7D960}" type="doc">
      <dgm:prSet loTypeId="urn:microsoft.com/office/officeart/2008/layout/VerticalCurvedList" loCatId="list" qsTypeId="urn:microsoft.com/office/officeart/2005/8/quickstyle/simple4" qsCatId="simple" csTypeId="urn:microsoft.com/office/officeart/2005/8/colors/accent3_1" csCatId="accent3" phldr="1"/>
      <dgm:spPr/>
    </dgm:pt>
    <dgm:pt modelId="{13ADA9E2-A40C-48AE-8655-2240AD2945EF}">
      <dgm:prSet phldrT="[Text]" custT="1"/>
      <dgm:spPr/>
      <dgm:t>
        <a:bodyPr/>
        <a:lstStyle/>
        <a:p>
          <a:r>
            <a:rPr lang="en-US" sz="3200"/>
            <a:t>Introduction </a:t>
          </a:r>
        </a:p>
      </dgm:t>
    </dgm:pt>
    <dgm:pt modelId="{E92CB483-9F02-444F-A4DD-9C75F69C2C89}" type="parTrans" cxnId="{5628C729-7EA5-44ED-83E0-CF35A1973D1E}">
      <dgm:prSet/>
      <dgm:spPr/>
      <dgm:t>
        <a:bodyPr/>
        <a:lstStyle/>
        <a:p>
          <a:endParaRPr lang="en-US" sz="2400"/>
        </a:p>
      </dgm:t>
    </dgm:pt>
    <dgm:pt modelId="{107149D2-3F4A-476A-AC6A-8018DC347654}" type="sibTrans" cxnId="{5628C729-7EA5-44ED-83E0-CF35A1973D1E}">
      <dgm:prSet/>
      <dgm:spPr/>
      <dgm:t>
        <a:bodyPr/>
        <a:lstStyle/>
        <a:p>
          <a:endParaRPr lang="en-US" sz="2400"/>
        </a:p>
      </dgm:t>
    </dgm:pt>
    <dgm:pt modelId="{4F48F3A4-C934-404A-9F4B-1159A38CE9C8}">
      <dgm:prSet phldrT="[Text]"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a:t>Previous Research Work</a:t>
          </a:r>
        </a:p>
      </dgm:t>
    </dgm:pt>
    <dgm:pt modelId="{9CE2ADCA-FF07-4A71-ABF6-9218E8D3EED3}" type="parTrans" cxnId="{5CFA962E-3209-42B8-B70C-A305F9E70532}">
      <dgm:prSet/>
      <dgm:spPr/>
      <dgm:t>
        <a:bodyPr/>
        <a:lstStyle/>
        <a:p>
          <a:endParaRPr lang="en-US" sz="2400"/>
        </a:p>
      </dgm:t>
    </dgm:pt>
    <dgm:pt modelId="{58691BBF-93C2-4F84-A046-CA4ECA57820E}" type="sibTrans" cxnId="{5CFA962E-3209-42B8-B70C-A305F9E70532}">
      <dgm:prSet/>
      <dgm:spPr/>
      <dgm:t>
        <a:bodyPr/>
        <a:lstStyle/>
        <a:p>
          <a:endParaRPr lang="en-US" sz="2400"/>
        </a:p>
      </dgm:t>
    </dgm:pt>
    <dgm:pt modelId="{C0445006-B6AC-462F-835F-9BF2D88BA7DF}">
      <dgm:prSet phldrT="[Text]"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a:t>Methodology</a:t>
          </a:r>
        </a:p>
      </dgm:t>
    </dgm:pt>
    <dgm:pt modelId="{B7138511-1115-4F7A-9349-F97D26D9A78B}" type="parTrans" cxnId="{4B0E852B-B1C2-48A7-A961-5CFE28BBDBB9}">
      <dgm:prSet/>
      <dgm:spPr/>
      <dgm:t>
        <a:bodyPr/>
        <a:lstStyle/>
        <a:p>
          <a:endParaRPr lang="en-US" sz="2400"/>
        </a:p>
      </dgm:t>
    </dgm:pt>
    <dgm:pt modelId="{EE5D2DA5-AE4E-4E2D-83D4-DF0040355B7C}" type="sibTrans" cxnId="{4B0E852B-B1C2-48A7-A961-5CFE28BBDBB9}">
      <dgm:prSet/>
      <dgm:spPr/>
      <dgm:t>
        <a:bodyPr/>
        <a:lstStyle/>
        <a:p>
          <a:endParaRPr lang="en-US" sz="2400"/>
        </a:p>
      </dgm:t>
    </dgm:pt>
    <dgm:pt modelId="{0E3D3130-AC69-4E2E-9E28-3D228AFCC01D}">
      <dgm:prSet phldrT="[Text]"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a:t>Experiments</a:t>
          </a:r>
        </a:p>
      </dgm:t>
    </dgm:pt>
    <dgm:pt modelId="{E93B2690-A907-444C-A10F-45FE28F7F482}" type="parTrans" cxnId="{5F360554-72CD-468C-9726-FA290FD767C3}">
      <dgm:prSet/>
      <dgm:spPr/>
      <dgm:t>
        <a:bodyPr/>
        <a:lstStyle/>
        <a:p>
          <a:endParaRPr lang="en-US" sz="2400"/>
        </a:p>
      </dgm:t>
    </dgm:pt>
    <dgm:pt modelId="{C56DDB90-4128-4C68-BC53-C55E2C86992E}" type="sibTrans" cxnId="{5F360554-72CD-468C-9726-FA290FD767C3}">
      <dgm:prSet/>
      <dgm:spPr/>
      <dgm:t>
        <a:bodyPr/>
        <a:lstStyle/>
        <a:p>
          <a:endParaRPr lang="en-US" sz="2400"/>
        </a:p>
      </dgm:t>
    </dgm:pt>
    <dgm:pt modelId="{34C3A2AE-4343-46CA-8970-FBD65FB582EF}">
      <dgm:prSet phldrT="[Text]"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a:t>Results</a:t>
          </a:r>
        </a:p>
      </dgm:t>
    </dgm:pt>
    <dgm:pt modelId="{4861EDB7-BC80-484C-817B-3AB6366C46A5}" type="parTrans" cxnId="{29C99574-58BF-4E3A-883D-3081A00D51B3}">
      <dgm:prSet/>
      <dgm:spPr/>
      <dgm:t>
        <a:bodyPr/>
        <a:lstStyle/>
        <a:p>
          <a:endParaRPr lang="en-US" sz="2400"/>
        </a:p>
      </dgm:t>
    </dgm:pt>
    <dgm:pt modelId="{34AFBEC1-487F-4C45-93EF-78DB0E699236}" type="sibTrans" cxnId="{29C99574-58BF-4E3A-883D-3081A00D51B3}">
      <dgm:prSet/>
      <dgm:spPr/>
      <dgm:t>
        <a:bodyPr/>
        <a:lstStyle/>
        <a:p>
          <a:endParaRPr lang="en-US" sz="2400"/>
        </a:p>
      </dgm:t>
    </dgm:pt>
    <dgm:pt modelId="{632278AE-06C6-4406-ABC4-6B8E831F0137}">
      <dgm:prSet phldrT="[Text]"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3200"/>
            <a:t>Conclusion and Future Work</a:t>
          </a:r>
        </a:p>
      </dgm:t>
    </dgm:pt>
    <dgm:pt modelId="{55208B0E-6E3A-47E5-98FC-229CC083FBC2}" type="parTrans" cxnId="{4BCA626E-FCC6-49D8-9A60-2D112F1EBCE2}">
      <dgm:prSet/>
      <dgm:spPr/>
      <dgm:t>
        <a:bodyPr/>
        <a:lstStyle/>
        <a:p>
          <a:endParaRPr lang="en-US" sz="2400"/>
        </a:p>
      </dgm:t>
    </dgm:pt>
    <dgm:pt modelId="{D7C1E923-E117-4A77-BDD0-6CA5AB378A15}" type="sibTrans" cxnId="{4BCA626E-FCC6-49D8-9A60-2D112F1EBCE2}">
      <dgm:prSet/>
      <dgm:spPr/>
      <dgm:t>
        <a:bodyPr/>
        <a:lstStyle/>
        <a:p>
          <a:endParaRPr lang="en-US" sz="2400"/>
        </a:p>
      </dgm:t>
    </dgm:pt>
    <dgm:pt modelId="{2ABF62CD-EDD1-483C-AA15-3B01CFEBC8E2}" type="pres">
      <dgm:prSet presAssocID="{B5553BC5-8EB1-4AB5-A225-31A145E7D960}" presName="Name0" presStyleCnt="0">
        <dgm:presLayoutVars>
          <dgm:chMax val="7"/>
          <dgm:chPref val="7"/>
          <dgm:dir/>
        </dgm:presLayoutVars>
      </dgm:prSet>
      <dgm:spPr/>
    </dgm:pt>
    <dgm:pt modelId="{E4BFBC56-6A2E-4D79-96B4-A86D137B9C85}" type="pres">
      <dgm:prSet presAssocID="{B5553BC5-8EB1-4AB5-A225-31A145E7D960}" presName="Name1" presStyleCnt="0"/>
      <dgm:spPr/>
    </dgm:pt>
    <dgm:pt modelId="{B633746C-A8B9-4F60-AAEE-D9E8F516AF77}" type="pres">
      <dgm:prSet presAssocID="{B5553BC5-8EB1-4AB5-A225-31A145E7D960}" presName="cycle" presStyleCnt="0"/>
      <dgm:spPr/>
    </dgm:pt>
    <dgm:pt modelId="{E06597BB-463F-40D8-9D6B-E8C041F395F3}" type="pres">
      <dgm:prSet presAssocID="{B5553BC5-8EB1-4AB5-A225-31A145E7D960}" presName="srcNode" presStyleLbl="node1" presStyleIdx="0" presStyleCnt="6"/>
      <dgm:spPr/>
    </dgm:pt>
    <dgm:pt modelId="{0B3A1FE9-1E59-4FE7-90B6-E89E9475F1A7}" type="pres">
      <dgm:prSet presAssocID="{B5553BC5-8EB1-4AB5-A225-31A145E7D960}" presName="conn" presStyleLbl="parChTrans1D2" presStyleIdx="0" presStyleCnt="1" custLinFactNeighborX="-288"/>
      <dgm:spPr/>
      <dgm:t>
        <a:bodyPr/>
        <a:lstStyle/>
        <a:p>
          <a:endParaRPr lang="en-US"/>
        </a:p>
      </dgm:t>
    </dgm:pt>
    <dgm:pt modelId="{3250AA28-52A2-427E-9F83-C6081BE8D3CB}" type="pres">
      <dgm:prSet presAssocID="{B5553BC5-8EB1-4AB5-A225-31A145E7D960}" presName="extraNode" presStyleLbl="node1" presStyleIdx="0" presStyleCnt="6"/>
      <dgm:spPr/>
    </dgm:pt>
    <dgm:pt modelId="{B259A0BC-6B96-4BE4-9B9A-617FC12F9645}" type="pres">
      <dgm:prSet presAssocID="{B5553BC5-8EB1-4AB5-A225-31A145E7D960}" presName="dstNode" presStyleLbl="node1" presStyleIdx="0" presStyleCnt="6"/>
      <dgm:spPr/>
    </dgm:pt>
    <dgm:pt modelId="{8512EA94-9ED6-43A5-B385-E0BE60A996B1}" type="pres">
      <dgm:prSet presAssocID="{13ADA9E2-A40C-48AE-8655-2240AD2945EF}" presName="text_1" presStyleLbl="node1" presStyleIdx="0" presStyleCnt="6" custLinFactNeighborY="1569">
        <dgm:presLayoutVars>
          <dgm:bulletEnabled val="1"/>
        </dgm:presLayoutVars>
      </dgm:prSet>
      <dgm:spPr/>
      <dgm:t>
        <a:bodyPr/>
        <a:lstStyle/>
        <a:p>
          <a:endParaRPr lang="en-US"/>
        </a:p>
      </dgm:t>
    </dgm:pt>
    <dgm:pt modelId="{EA6B49D0-CE5F-4C64-8D14-30131BF9450A}" type="pres">
      <dgm:prSet presAssocID="{13ADA9E2-A40C-48AE-8655-2240AD2945EF}" presName="accent_1" presStyleCnt="0"/>
      <dgm:spPr/>
    </dgm:pt>
    <dgm:pt modelId="{9F0657DE-B782-4471-9A2F-A67AEE88E689}" type="pres">
      <dgm:prSet presAssocID="{13ADA9E2-A40C-48AE-8655-2240AD2945EF}" presName="accentRepeatNode" presStyleLbl="solidFgAcc1" presStyleIdx="0" presStyleCnt="6"/>
      <dgm:spPr/>
    </dgm:pt>
    <dgm:pt modelId="{7B91C6D2-A762-42CF-9B02-E0491A5DEE49}" type="pres">
      <dgm:prSet presAssocID="{4F48F3A4-C934-404A-9F4B-1159A38CE9C8}" presName="text_2" presStyleLbl="node1" presStyleIdx="1" presStyleCnt="6">
        <dgm:presLayoutVars>
          <dgm:bulletEnabled val="1"/>
        </dgm:presLayoutVars>
      </dgm:prSet>
      <dgm:spPr/>
      <dgm:t>
        <a:bodyPr/>
        <a:lstStyle/>
        <a:p>
          <a:endParaRPr lang="en-US"/>
        </a:p>
      </dgm:t>
    </dgm:pt>
    <dgm:pt modelId="{42114B33-CFF2-49C3-84B7-37CAE3227A9B}" type="pres">
      <dgm:prSet presAssocID="{4F48F3A4-C934-404A-9F4B-1159A38CE9C8}" presName="accent_2" presStyleCnt="0"/>
      <dgm:spPr/>
    </dgm:pt>
    <dgm:pt modelId="{0A71C683-48B7-4F8C-A014-6CA9088C5D6F}" type="pres">
      <dgm:prSet presAssocID="{4F48F3A4-C934-404A-9F4B-1159A38CE9C8}" presName="accentRepeatNode" presStyleLbl="solidFgAcc1" presStyleIdx="1" presStyleCnt="6"/>
      <dgm:spPr/>
    </dgm:pt>
    <dgm:pt modelId="{47E2E19D-F671-47C9-B03D-81D9997B8F5C}" type="pres">
      <dgm:prSet presAssocID="{C0445006-B6AC-462F-835F-9BF2D88BA7DF}" presName="text_3" presStyleLbl="node1" presStyleIdx="2" presStyleCnt="6">
        <dgm:presLayoutVars>
          <dgm:bulletEnabled val="1"/>
        </dgm:presLayoutVars>
      </dgm:prSet>
      <dgm:spPr/>
      <dgm:t>
        <a:bodyPr/>
        <a:lstStyle/>
        <a:p>
          <a:endParaRPr lang="en-US"/>
        </a:p>
      </dgm:t>
    </dgm:pt>
    <dgm:pt modelId="{8DDACC77-CA22-4480-B632-A23AA337BCCA}" type="pres">
      <dgm:prSet presAssocID="{C0445006-B6AC-462F-835F-9BF2D88BA7DF}" presName="accent_3" presStyleCnt="0"/>
      <dgm:spPr/>
    </dgm:pt>
    <dgm:pt modelId="{52BAA893-152E-4177-A02C-BAB85CBF9512}" type="pres">
      <dgm:prSet presAssocID="{C0445006-B6AC-462F-835F-9BF2D88BA7DF}" presName="accentRepeatNode" presStyleLbl="solidFgAcc1" presStyleIdx="2" presStyleCnt="6"/>
      <dgm:spPr/>
    </dgm:pt>
    <dgm:pt modelId="{DD143A1C-362C-4A1F-B4B9-1243B62201C7}" type="pres">
      <dgm:prSet presAssocID="{0E3D3130-AC69-4E2E-9E28-3D228AFCC01D}" presName="text_4" presStyleLbl="node1" presStyleIdx="3" presStyleCnt="6">
        <dgm:presLayoutVars>
          <dgm:bulletEnabled val="1"/>
        </dgm:presLayoutVars>
      </dgm:prSet>
      <dgm:spPr/>
      <dgm:t>
        <a:bodyPr/>
        <a:lstStyle/>
        <a:p>
          <a:endParaRPr lang="en-US"/>
        </a:p>
      </dgm:t>
    </dgm:pt>
    <dgm:pt modelId="{B9AF77E5-982E-4307-B055-071FE095E55A}" type="pres">
      <dgm:prSet presAssocID="{0E3D3130-AC69-4E2E-9E28-3D228AFCC01D}" presName="accent_4" presStyleCnt="0"/>
      <dgm:spPr/>
    </dgm:pt>
    <dgm:pt modelId="{A76A786E-F483-4136-9236-C2D8BFE17853}" type="pres">
      <dgm:prSet presAssocID="{0E3D3130-AC69-4E2E-9E28-3D228AFCC01D}" presName="accentRepeatNode" presStyleLbl="solidFgAcc1" presStyleIdx="3" presStyleCnt="6"/>
      <dgm:spPr/>
    </dgm:pt>
    <dgm:pt modelId="{F96057EB-7430-441F-8DDB-0EF4B0B1385A}" type="pres">
      <dgm:prSet presAssocID="{34C3A2AE-4343-46CA-8970-FBD65FB582EF}" presName="text_5" presStyleLbl="node1" presStyleIdx="4" presStyleCnt="6">
        <dgm:presLayoutVars>
          <dgm:bulletEnabled val="1"/>
        </dgm:presLayoutVars>
      </dgm:prSet>
      <dgm:spPr/>
      <dgm:t>
        <a:bodyPr/>
        <a:lstStyle/>
        <a:p>
          <a:endParaRPr lang="en-US"/>
        </a:p>
      </dgm:t>
    </dgm:pt>
    <dgm:pt modelId="{9898839D-31AA-4F45-8E73-7A2E514C1203}" type="pres">
      <dgm:prSet presAssocID="{34C3A2AE-4343-46CA-8970-FBD65FB582EF}" presName="accent_5" presStyleCnt="0"/>
      <dgm:spPr/>
    </dgm:pt>
    <dgm:pt modelId="{2CD562EF-FFE3-4F78-B267-4868DCBD3BC1}" type="pres">
      <dgm:prSet presAssocID="{34C3A2AE-4343-46CA-8970-FBD65FB582EF}" presName="accentRepeatNode" presStyleLbl="solidFgAcc1" presStyleIdx="4" presStyleCnt="6"/>
      <dgm:spPr/>
    </dgm:pt>
    <dgm:pt modelId="{3FCD7D4D-4F95-405A-9B84-13B79CAE45A6}" type="pres">
      <dgm:prSet presAssocID="{632278AE-06C6-4406-ABC4-6B8E831F0137}" presName="text_6" presStyleLbl="node1" presStyleIdx="5" presStyleCnt="6">
        <dgm:presLayoutVars>
          <dgm:bulletEnabled val="1"/>
        </dgm:presLayoutVars>
      </dgm:prSet>
      <dgm:spPr/>
      <dgm:t>
        <a:bodyPr/>
        <a:lstStyle/>
        <a:p>
          <a:endParaRPr lang="en-US"/>
        </a:p>
      </dgm:t>
    </dgm:pt>
    <dgm:pt modelId="{C9DBB6BB-D673-48F2-B319-AC62557A8377}" type="pres">
      <dgm:prSet presAssocID="{632278AE-06C6-4406-ABC4-6B8E831F0137}" presName="accent_6" presStyleCnt="0"/>
      <dgm:spPr/>
    </dgm:pt>
    <dgm:pt modelId="{FD7C31B8-FAFD-40EC-A635-9C1784C89E9D}" type="pres">
      <dgm:prSet presAssocID="{632278AE-06C6-4406-ABC4-6B8E831F0137}" presName="accentRepeatNode" presStyleLbl="solidFgAcc1" presStyleIdx="5" presStyleCnt="6"/>
      <dgm:spPr/>
    </dgm:pt>
  </dgm:ptLst>
  <dgm:cxnLst>
    <dgm:cxn modelId="{5F360554-72CD-468C-9726-FA290FD767C3}" srcId="{B5553BC5-8EB1-4AB5-A225-31A145E7D960}" destId="{0E3D3130-AC69-4E2E-9E28-3D228AFCC01D}" srcOrd="3" destOrd="0" parTransId="{E93B2690-A907-444C-A10F-45FE28F7F482}" sibTransId="{C56DDB90-4128-4C68-BC53-C55E2C86992E}"/>
    <dgm:cxn modelId="{4B0E852B-B1C2-48A7-A961-5CFE28BBDBB9}" srcId="{B5553BC5-8EB1-4AB5-A225-31A145E7D960}" destId="{C0445006-B6AC-462F-835F-9BF2D88BA7DF}" srcOrd="2" destOrd="0" parTransId="{B7138511-1115-4F7A-9349-F97D26D9A78B}" sibTransId="{EE5D2DA5-AE4E-4E2D-83D4-DF0040355B7C}"/>
    <dgm:cxn modelId="{5CFA962E-3209-42B8-B70C-A305F9E70532}" srcId="{B5553BC5-8EB1-4AB5-A225-31A145E7D960}" destId="{4F48F3A4-C934-404A-9F4B-1159A38CE9C8}" srcOrd="1" destOrd="0" parTransId="{9CE2ADCA-FF07-4A71-ABF6-9218E8D3EED3}" sibTransId="{58691BBF-93C2-4F84-A046-CA4ECA57820E}"/>
    <dgm:cxn modelId="{F1E8523B-3AEE-4096-95F4-5A0E274E77B0}" type="presOf" srcId="{632278AE-06C6-4406-ABC4-6B8E831F0137}" destId="{3FCD7D4D-4F95-405A-9B84-13B79CAE45A6}" srcOrd="0" destOrd="0" presId="urn:microsoft.com/office/officeart/2008/layout/VerticalCurvedList"/>
    <dgm:cxn modelId="{5628C729-7EA5-44ED-83E0-CF35A1973D1E}" srcId="{B5553BC5-8EB1-4AB5-A225-31A145E7D960}" destId="{13ADA9E2-A40C-48AE-8655-2240AD2945EF}" srcOrd="0" destOrd="0" parTransId="{E92CB483-9F02-444F-A4DD-9C75F69C2C89}" sibTransId="{107149D2-3F4A-476A-AC6A-8018DC347654}"/>
    <dgm:cxn modelId="{F82B034A-238C-49B1-AEA0-673F7AA58CEC}" type="presOf" srcId="{107149D2-3F4A-476A-AC6A-8018DC347654}" destId="{0B3A1FE9-1E59-4FE7-90B6-E89E9475F1A7}" srcOrd="0" destOrd="0" presId="urn:microsoft.com/office/officeart/2008/layout/VerticalCurvedList"/>
    <dgm:cxn modelId="{8514E7DA-FE8C-4695-96AC-AF559B7F2549}" type="presOf" srcId="{B5553BC5-8EB1-4AB5-A225-31A145E7D960}" destId="{2ABF62CD-EDD1-483C-AA15-3B01CFEBC8E2}" srcOrd="0" destOrd="0" presId="urn:microsoft.com/office/officeart/2008/layout/VerticalCurvedList"/>
    <dgm:cxn modelId="{23A37C43-1633-4FDF-A754-1425143FAB05}" type="presOf" srcId="{13ADA9E2-A40C-48AE-8655-2240AD2945EF}" destId="{8512EA94-9ED6-43A5-B385-E0BE60A996B1}" srcOrd="0" destOrd="0" presId="urn:microsoft.com/office/officeart/2008/layout/VerticalCurvedList"/>
    <dgm:cxn modelId="{D72E9153-BBC4-49CD-BFBC-06F61D7518A8}" type="presOf" srcId="{C0445006-B6AC-462F-835F-9BF2D88BA7DF}" destId="{47E2E19D-F671-47C9-B03D-81D9997B8F5C}" srcOrd="0" destOrd="0" presId="urn:microsoft.com/office/officeart/2008/layout/VerticalCurvedList"/>
    <dgm:cxn modelId="{6931CB59-0D03-4485-8FF7-A9DC254F155B}" type="presOf" srcId="{4F48F3A4-C934-404A-9F4B-1159A38CE9C8}" destId="{7B91C6D2-A762-42CF-9B02-E0491A5DEE49}" srcOrd="0" destOrd="0" presId="urn:microsoft.com/office/officeart/2008/layout/VerticalCurvedList"/>
    <dgm:cxn modelId="{5E2DE342-D128-435E-9B47-9C0FAE7E1F30}" type="presOf" srcId="{34C3A2AE-4343-46CA-8970-FBD65FB582EF}" destId="{F96057EB-7430-441F-8DDB-0EF4B0B1385A}" srcOrd="0" destOrd="0" presId="urn:microsoft.com/office/officeart/2008/layout/VerticalCurvedList"/>
    <dgm:cxn modelId="{4BCA626E-FCC6-49D8-9A60-2D112F1EBCE2}" srcId="{B5553BC5-8EB1-4AB5-A225-31A145E7D960}" destId="{632278AE-06C6-4406-ABC4-6B8E831F0137}" srcOrd="5" destOrd="0" parTransId="{55208B0E-6E3A-47E5-98FC-229CC083FBC2}" sibTransId="{D7C1E923-E117-4A77-BDD0-6CA5AB378A15}"/>
    <dgm:cxn modelId="{29C99574-58BF-4E3A-883D-3081A00D51B3}" srcId="{B5553BC5-8EB1-4AB5-A225-31A145E7D960}" destId="{34C3A2AE-4343-46CA-8970-FBD65FB582EF}" srcOrd="4" destOrd="0" parTransId="{4861EDB7-BC80-484C-817B-3AB6366C46A5}" sibTransId="{34AFBEC1-487F-4C45-93EF-78DB0E699236}"/>
    <dgm:cxn modelId="{1FDCA01F-9B7D-441E-BE81-83AB4ABA8A97}" type="presOf" srcId="{0E3D3130-AC69-4E2E-9E28-3D228AFCC01D}" destId="{DD143A1C-362C-4A1F-B4B9-1243B62201C7}" srcOrd="0" destOrd="0" presId="urn:microsoft.com/office/officeart/2008/layout/VerticalCurvedList"/>
    <dgm:cxn modelId="{3CA551E6-2FDD-4024-B8DA-F8156A900A9F}" type="presParOf" srcId="{2ABF62CD-EDD1-483C-AA15-3B01CFEBC8E2}" destId="{E4BFBC56-6A2E-4D79-96B4-A86D137B9C85}" srcOrd="0" destOrd="0" presId="urn:microsoft.com/office/officeart/2008/layout/VerticalCurvedList"/>
    <dgm:cxn modelId="{E55B4B60-409D-4E6B-AEFD-CD81F2D1EB8F}" type="presParOf" srcId="{E4BFBC56-6A2E-4D79-96B4-A86D137B9C85}" destId="{B633746C-A8B9-4F60-AAEE-D9E8F516AF77}" srcOrd="0" destOrd="0" presId="urn:microsoft.com/office/officeart/2008/layout/VerticalCurvedList"/>
    <dgm:cxn modelId="{3FF73B62-F075-46A4-AD94-7F6EB28BD47A}" type="presParOf" srcId="{B633746C-A8B9-4F60-AAEE-D9E8F516AF77}" destId="{E06597BB-463F-40D8-9D6B-E8C041F395F3}" srcOrd="0" destOrd="0" presId="urn:microsoft.com/office/officeart/2008/layout/VerticalCurvedList"/>
    <dgm:cxn modelId="{568452B0-C162-47F7-8DAF-5A59D60204A2}" type="presParOf" srcId="{B633746C-A8B9-4F60-AAEE-D9E8F516AF77}" destId="{0B3A1FE9-1E59-4FE7-90B6-E89E9475F1A7}" srcOrd="1" destOrd="0" presId="urn:microsoft.com/office/officeart/2008/layout/VerticalCurvedList"/>
    <dgm:cxn modelId="{72B1189F-14D9-4632-BD5F-6664D6CDE128}" type="presParOf" srcId="{B633746C-A8B9-4F60-AAEE-D9E8F516AF77}" destId="{3250AA28-52A2-427E-9F83-C6081BE8D3CB}" srcOrd="2" destOrd="0" presId="urn:microsoft.com/office/officeart/2008/layout/VerticalCurvedList"/>
    <dgm:cxn modelId="{D35D929C-2804-4008-93D2-5F0F6674F55B}" type="presParOf" srcId="{B633746C-A8B9-4F60-AAEE-D9E8F516AF77}" destId="{B259A0BC-6B96-4BE4-9B9A-617FC12F9645}" srcOrd="3" destOrd="0" presId="urn:microsoft.com/office/officeart/2008/layout/VerticalCurvedList"/>
    <dgm:cxn modelId="{DC1D1C22-1780-48A3-A6BF-997B7863A05E}" type="presParOf" srcId="{E4BFBC56-6A2E-4D79-96B4-A86D137B9C85}" destId="{8512EA94-9ED6-43A5-B385-E0BE60A996B1}" srcOrd="1" destOrd="0" presId="urn:microsoft.com/office/officeart/2008/layout/VerticalCurvedList"/>
    <dgm:cxn modelId="{F5B41CDD-4858-49F6-9DBE-83D96FD85CB9}" type="presParOf" srcId="{E4BFBC56-6A2E-4D79-96B4-A86D137B9C85}" destId="{EA6B49D0-CE5F-4C64-8D14-30131BF9450A}" srcOrd="2" destOrd="0" presId="urn:microsoft.com/office/officeart/2008/layout/VerticalCurvedList"/>
    <dgm:cxn modelId="{8EC118D9-D1A1-4E8A-967B-96BD1386E23B}" type="presParOf" srcId="{EA6B49D0-CE5F-4C64-8D14-30131BF9450A}" destId="{9F0657DE-B782-4471-9A2F-A67AEE88E689}" srcOrd="0" destOrd="0" presId="urn:microsoft.com/office/officeart/2008/layout/VerticalCurvedList"/>
    <dgm:cxn modelId="{C791D7B6-44A6-4425-A162-6FEB6B434F03}" type="presParOf" srcId="{E4BFBC56-6A2E-4D79-96B4-A86D137B9C85}" destId="{7B91C6D2-A762-42CF-9B02-E0491A5DEE49}" srcOrd="3" destOrd="0" presId="urn:microsoft.com/office/officeart/2008/layout/VerticalCurvedList"/>
    <dgm:cxn modelId="{12DC4C15-5BA1-4682-A887-3CBF9FBB5226}" type="presParOf" srcId="{E4BFBC56-6A2E-4D79-96B4-A86D137B9C85}" destId="{42114B33-CFF2-49C3-84B7-37CAE3227A9B}" srcOrd="4" destOrd="0" presId="urn:microsoft.com/office/officeart/2008/layout/VerticalCurvedList"/>
    <dgm:cxn modelId="{81B3FFD5-2E27-436A-9AB8-E3E455A96368}" type="presParOf" srcId="{42114B33-CFF2-49C3-84B7-37CAE3227A9B}" destId="{0A71C683-48B7-4F8C-A014-6CA9088C5D6F}" srcOrd="0" destOrd="0" presId="urn:microsoft.com/office/officeart/2008/layout/VerticalCurvedList"/>
    <dgm:cxn modelId="{894DEC3E-8AD4-4F57-91D7-233D18BCF0F9}" type="presParOf" srcId="{E4BFBC56-6A2E-4D79-96B4-A86D137B9C85}" destId="{47E2E19D-F671-47C9-B03D-81D9997B8F5C}" srcOrd="5" destOrd="0" presId="urn:microsoft.com/office/officeart/2008/layout/VerticalCurvedList"/>
    <dgm:cxn modelId="{821FBE45-B19D-4922-9B37-EF311E03FCA7}" type="presParOf" srcId="{E4BFBC56-6A2E-4D79-96B4-A86D137B9C85}" destId="{8DDACC77-CA22-4480-B632-A23AA337BCCA}" srcOrd="6" destOrd="0" presId="urn:microsoft.com/office/officeart/2008/layout/VerticalCurvedList"/>
    <dgm:cxn modelId="{DAC0BCE7-4727-461B-B7FF-6331336F47BD}" type="presParOf" srcId="{8DDACC77-CA22-4480-B632-A23AA337BCCA}" destId="{52BAA893-152E-4177-A02C-BAB85CBF9512}" srcOrd="0" destOrd="0" presId="urn:microsoft.com/office/officeart/2008/layout/VerticalCurvedList"/>
    <dgm:cxn modelId="{F6FE241D-0113-4874-8780-D4D26145593C}" type="presParOf" srcId="{E4BFBC56-6A2E-4D79-96B4-A86D137B9C85}" destId="{DD143A1C-362C-4A1F-B4B9-1243B62201C7}" srcOrd="7" destOrd="0" presId="urn:microsoft.com/office/officeart/2008/layout/VerticalCurvedList"/>
    <dgm:cxn modelId="{9124F92A-1619-4F06-A316-E87ACD003E87}" type="presParOf" srcId="{E4BFBC56-6A2E-4D79-96B4-A86D137B9C85}" destId="{B9AF77E5-982E-4307-B055-071FE095E55A}" srcOrd="8" destOrd="0" presId="urn:microsoft.com/office/officeart/2008/layout/VerticalCurvedList"/>
    <dgm:cxn modelId="{A9655B5D-C1E8-4417-9A96-2551ECA78F5F}" type="presParOf" srcId="{B9AF77E5-982E-4307-B055-071FE095E55A}" destId="{A76A786E-F483-4136-9236-C2D8BFE17853}" srcOrd="0" destOrd="0" presId="urn:microsoft.com/office/officeart/2008/layout/VerticalCurvedList"/>
    <dgm:cxn modelId="{C3DC7166-9567-4C88-B1D2-0DBBE4699879}" type="presParOf" srcId="{E4BFBC56-6A2E-4D79-96B4-A86D137B9C85}" destId="{F96057EB-7430-441F-8DDB-0EF4B0B1385A}" srcOrd="9" destOrd="0" presId="urn:microsoft.com/office/officeart/2008/layout/VerticalCurvedList"/>
    <dgm:cxn modelId="{53B51237-3F18-427D-9477-4E9A973921D9}" type="presParOf" srcId="{E4BFBC56-6A2E-4D79-96B4-A86D137B9C85}" destId="{9898839D-31AA-4F45-8E73-7A2E514C1203}" srcOrd="10" destOrd="0" presId="urn:microsoft.com/office/officeart/2008/layout/VerticalCurvedList"/>
    <dgm:cxn modelId="{557685CF-7770-48DA-90AB-FCA0A87797CB}" type="presParOf" srcId="{9898839D-31AA-4F45-8E73-7A2E514C1203}" destId="{2CD562EF-FFE3-4F78-B267-4868DCBD3BC1}" srcOrd="0" destOrd="0" presId="urn:microsoft.com/office/officeart/2008/layout/VerticalCurvedList"/>
    <dgm:cxn modelId="{96A4ADBB-95E3-499B-81B8-F63B33DA60BA}" type="presParOf" srcId="{E4BFBC56-6A2E-4D79-96B4-A86D137B9C85}" destId="{3FCD7D4D-4F95-405A-9B84-13B79CAE45A6}" srcOrd="11" destOrd="0" presId="urn:microsoft.com/office/officeart/2008/layout/VerticalCurvedList"/>
    <dgm:cxn modelId="{42B51698-69B1-4B1F-9859-33917558870E}" type="presParOf" srcId="{E4BFBC56-6A2E-4D79-96B4-A86D137B9C85}" destId="{C9DBB6BB-D673-48F2-B319-AC62557A8377}" srcOrd="12" destOrd="0" presId="urn:microsoft.com/office/officeart/2008/layout/VerticalCurvedList"/>
    <dgm:cxn modelId="{BB83F9EE-6D4C-4D26-B514-1391475CED32}" type="presParOf" srcId="{C9DBB6BB-D673-48F2-B319-AC62557A8377}" destId="{FD7C31B8-FAFD-40EC-A635-9C1784C89E9D}"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3A1FE9-1E59-4FE7-90B6-E89E9475F1A7}">
      <dsp:nvSpPr>
        <dsp:cNvPr id="0" name=""/>
        <dsp:cNvSpPr/>
      </dsp:nvSpPr>
      <dsp:spPr>
        <a:xfrm>
          <a:off x="-6126981" y="-937410"/>
          <a:ext cx="7293488" cy="7293488"/>
        </a:xfrm>
        <a:prstGeom prst="blockArc">
          <a:avLst>
            <a:gd name="adj1" fmla="val 18900000"/>
            <a:gd name="adj2" fmla="val 2700000"/>
            <a:gd name="adj3" fmla="val 296"/>
          </a:avLst>
        </a:prstGeom>
        <a:noFill/>
        <a:ln w="6350" cap="flat" cmpd="sng" algn="ctr">
          <a:solidFill>
            <a:schemeClr val="accent3">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512EA94-9ED6-43A5-B385-E0BE60A996B1}">
      <dsp:nvSpPr>
        <dsp:cNvPr id="0" name=""/>
        <dsp:cNvSpPr/>
      </dsp:nvSpPr>
      <dsp:spPr>
        <a:xfrm>
          <a:off x="434398" y="294297"/>
          <a:ext cx="11765499" cy="57047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2816" tIns="81280" rIns="81280" bIns="81280" numCol="1" spcCol="1270" anchor="ctr" anchorCtr="0">
          <a:noAutofit/>
        </a:bodyPr>
        <a:lstStyle/>
        <a:p>
          <a:pPr lvl="0" algn="l" defTabSz="1422400">
            <a:lnSpc>
              <a:spcPct val="90000"/>
            </a:lnSpc>
            <a:spcBef>
              <a:spcPct val="0"/>
            </a:spcBef>
            <a:spcAft>
              <a:spcPct val="35000"/>
            </a:spcAft>
          </a:pPr>
          <a:r>
            <a:rPr lang="en-US" sz="3200" kern="1200"/>
            <a:t>Introduction </a:t>
          </a:r>
        </a:p>
      </dsp:txBody>
      <dsp:txXfrm>
        <a:off x="434398" y="294297"/>
        <a:ext cx="11765499" cy="570477"/>
      </dsp:txXfrm>
    </dsp:sp>
    <dsp:sp modelId="{9F0657DE-B782-4471-9A2F-A67AEE88E689}">
      <dsp:nvSpPr>
        <dsp:cNvPr id="0" name=""/>
        <dsp:cNvSpPr/>
      </dsp:nvSpPr>
      <dsp:spPr>
        <a:xfrm>
          <a:off x="77849" y="214037"/>
          <a:ext cx="713096" cy="713096"/>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B91C6D2-A762-42CF-9B02-E0491A5DEE49}">
      <dsp:nvSpPr>
        <dsp:cNvPr id="0" name=""/>
        <dsp:cNvSpPr/>
      </dsp:nvSpPr>
      <dsp:spPr>
        <a:xfrm>
          <a:off x="903654" y="1140954"/>
          <a:ext cx="11296243" cy="57047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2816" tIns="81280" rIns="81280" bIns="8128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3200" kern="1200"/>
            <a:t>Previous Research Work</a:t>
          </a:r>
        </a:p>
      </dsp:txBody>
      <dsp:txXfrm>
        <a:off x="903654" y="1140954"/>
        <a:ext cx="11296243" cy="570477"/>
      </dsp:txXfrm>
    </dsp:sp>
    <dsp:sp modelId="{0A71C683-48B7-4F8C-A014-6CA9088C5D6F}">
      <dsp:nvSpPr>
        <dsp:cNvPr id="0" name=""/>
        <dsp:cNvSpPr/>
      </dsp:nvSpPr>
      <dsp:spPr>
        <a:xfrm>
          <a:off x="547106" y="1069644"/>
          <a:ext cx="713096" cy="713096"/>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7E2E19D-F671-47C9-B03D-81D9997B8F5C}">
      <dsp:nvSpPr>
        <dsp:cNvPr id="0" name=""/>
        <dsp:cNvSpPr/>
      </dsp:nvSpPr>
      <dsp:spPr>
        <a:xfrm>
          <a:off x="1118233" y="1996562"/>
          <a:ext cx="11081663" cy="57047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2816" tIns="81280" rIns="81280" bIns="8128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3200" kern="1200"/>
            <a:t>Methodology</a:t>
          </a:r>
        </a:p>
      </dsp:txBody>
      <dsp:txXfrm>
        <a:off x="1118233" y="1996562"/>
        <a:ext cx="11081663" cy="570477"/>
      </dsp:txXfrm>
    </dsp:sp>
    <dsp:sp modelId="{52BAA893-152E-4177-A02C-BAB85CBF9512}">
      <dsp:nvSpPr>
        <dsp:cNvPr id="0" name=""/>
        <dsp:cNvSpPr/>
      </dsp:nvSpPr>
      <dsp:spPr>
        <a:xfrm>
          <a:off x="761685" y="1925252"/>
          <a:ext cx="713096" cy="713096"/>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D143A1C-362C-4A1F-B4B9-1243B62201C7}">
      <dsp:nvSpPr>
        <dsp:cNvPr id="0" name=""/>
        <dsp:cNvSpPr/>
      </dsp:nvSpPr>
      <dsp:spPr>
        <a:xfrm>
          <a:off x="1118233" y="2851627"/>
          <a:ext cx="11081663" cy="57047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2816" tIns="81280" rIns="81280" bIns="8128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3200" kern="1200"/>
            <a:t>Experiments</a:t>
          </a:r>
        </a:p>
      </dsp:txBody>
      <dsp:txXfrm>
        <a:off x="1118233" y="2851627"/>
        <a:ext cx="11081663" cy="570477"/>
      </dsp:txXfrm>
    </dsp:sp>
    <dsp:sp modelId="{A76A786E-F483-4136-9236-C2D8BFE17853}">
      <dsp:nvSpPr>
        <dsp:cNvPr id="0" name=""/>
        <dsp:cNvSpPr/>
      </dsp:nvSpPr>
      <dsp:spPr>
        <a:xfrm>
          <a:off x="761685" y="2780318"/>
          <a:ext cx="713096" cy="713096"/>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96057EB-7430-441F-8DDB-0EF4B0B1385A}">
      <dsp:nvSpPr>
        <dsp:cNvPr id="0" name=""/>
        <dsp:cNvSpPr/>
      </dsp:nvSpPr>
      <dsp:spPr>
        <a:xfrm>
          <a:off x="903654" y="3707235"/>
          <a:ext cx="11296243" cy="57047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2816" tIns="81280" rIns="81280" bIns="8128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3200" kern="1200"/>
            <a:t>Results</a:t>
          </a:r>
        </a:p>
      </dsp:txBody>
      <dsp:txXfrm>
        <a:off x="903654" y="3707235"/>
        <a:ext cx="11296243" cy="570477"/>
      </dsp:txXfrm>
    </dsp:sp>
    <dsp:sp modelId="{2CD562EF-FFE3-4F78-B267-4868DCBD3BC1}">
      <dsp:nvSpPr>
        <dsp:cNvPr id="0" name=""/>
        <dsp:cNvSpPr/>
      </dsp:nvSpPr>
      <dsp:spPr>
        <a:xfrm>
          <a:off x="547106" y="3635925"/>
          <a:ext cx="713096" cy="713096"/>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FCD7D4D-4F95-405A-9B84-13B79CAE45A6}">
      <dsp:nvSpPr>
        <dsp:cNvPr id="0" name=""/>
        <dsp:cNvSpPr/>
      </dsp:nvSpPr>
      <dsp:spPr>
        <a:xfrm>
          <a:off x="434398" y="4562842"/>
          <a:ext cx="11765499" cy="57047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2816" tIns="81280" rIns="81280" bIns="8128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3200" kern="1200"/>
            <a:t>Conclusion and Future Work</a:t>
          </a:r>
        </a:p>
      </dsp:txBody>
      <dsp:txXfrm>
        <a:off x="434398" y="4562842"/>
        <a:ext cx="11765499" cy="570477"/>
      </dsp:txXfrm>
    </dsp:sp>
    <dsp:sp modelId="{FD7C31B8-FAFD-40EC-A635-9C1784C89E9D}">
      <dsp:nvSpPr>
        <dsp:cNvPr id="0" name=""/>
        <dsp:cNvSpPr/>
      </dsp:nvSpPr>
      <dsp:spPr>
        <a:xfrm>
          <a:off x="77849" y="4491533"/>
          <a:ext cx="713096" cy="713096"/>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1D9B9B-95E9-442D-B7B3-4C2FDBF6CD8B}" type="datetimeFigureOut">
              <a:rPr lang="en-US" smtClean="0"/>
              <a:t>5/5/2021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E389C-E119-417B-AF17-8B325618E420}" type="slidenum">
              <a:rPr lang="en-US" smtClean="0"/>
              <a:t>‹#›</a:t>
            </a:fld>
            <a:endParaRPr lang="en-US"/>
          </a:p>
        </p:txBody>
      </p:sp>
    </p:spTree>
    <p:extLst>
      <p:ext uri="{BB962C8B-B14F-4D97-AF65-F5344CB8AC3E}">
        <p14:creationId xmlns:p14="http://schemas.microsoft.com/office/powerpoint/2010/main" val="3568800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Hotspot_(Wi-Fi)"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en.wikipedia.org/wiki/Received_signal_strength_indication" TargetMode="External"/><Relationship Id="rId4" Type="http://schemas.openxmlformats.org/officeDocument/2006/relationships/hyperlink" Target="https://en.wikipedia.org/wiki/Wireless_access_point"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8" Type="http://schemas.openxmlformats.org/officeDocument/2006/relationships/hyperlink" Target="https://en.wikipedia.org/wiki/Standard_deviations" TargetMode="External"/><Relationship Id="rId3" Type="http://schemas.openxmlformats.org/officeDocument/2006/relationships/hyperlink" Target="https://en.wikipedia.org/wiki/Euclidean_space" TargetMode="External"/><Relationship Id="rId7" Type="http://schemas.openxmlformats.org/officeDocument/2006/relationships/hyperlink" Target="https://en.wikipedia.org/wiki/Outlier"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en.wikipedia.org/wiki/Euclidean_distance" TargetMode="External"/><Relationship Id="rId5" Type="http://schemas.openxmlformats.org/officeDocument/2006/relationships/hyperlink" Target="https://en.wikipedia.org/wiki/Manhattan_distance" TargetMode="External"/><Relationship Id="rId4" Type="http://schemas.openxmlformats.org/officeDocument/2006/relationships/hyperlink" Target="https://en.wikipedia.org/wiki/Norm_(mathematics)" TargetMode="External"/><Relationship Id="rId9" Type="http://schemas.openxmlformats.org/officeDocument/2006/relationships/hyperlink" Target="https://en.wikipedia.org/wiki/Mean"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livebook.manning.com/book/machine-learning-with-r-the-tidyverse-and-mlr/chapter-16/ch16fig04"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a:p>
            <a:r>
              <a:rPr lang="en-US" dirty="0"/>
              <a:t>Today </a:t>
            </a:r>
            <a:r>
              <a:rPr lang="en-US" dirty="0" err="1"/>
              <a:t>iam</a:t>
            </a:r>
            <a:r>
              <a:rPr lang="en-US" dirty="0"/>
              <a:t> going to </a:t>
            </a:r>
            <a:r>
              <a:rPr lang="en-US" dirty="0" smtClean="0"/>
              <a:t>talk about</a:t>
            </a:r>
            <a:r>
              <a:rPr lang="en-US" baseline="0" dirty="0" smtClean="0"/>
              <a:t> </a:t>
            </a:r>
            <a:r>
              <a:rPr lang="en-US" baseline="0" dirty="0"/>
              <a:t>my research work on data stream clustering and introduce a new algorithm for indoor </a:t>
            </a:r>
            <a:r>
              <a:rPr lang="en-US" baseline="0" dirty="0" err="1"/>
              <a:t>loca</a:t>
            </a:r>
            <a:r>
              <a:rPr lang="en-US" baseline="0" dirty="0"/>
              <a:t> data</a:t>
            </a:r>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1</a:t>
            </a:fld>
            <a:endParaRPr lang="en-US"/>
          </a:p>
        </p:txBody>
      </p:sp>
    </p:spTree>
    <p:extLst>
      <p:ext uri="{BB962C8B-B14F-4D97-AF65-F5344CB8AC3E}">
        <p14:creationId xmlns:p14="http://schemas.microsoft.com/office/powerpoint/2010/main" val="2687747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In addition to strap</a:t>
            </a:r>
            <a:r>
              <a:rPr lang="en-US" sz="1200" b="0" i="0" u="none" strike="noStrike" kern="1200" baseline="0" dirty="0">
                <a:solidFill>
                  <a:schemeClr val="tx1"/>
                </a:solidFill>
                <a:latin typeface="+mn-lt"/>
                <a:ea typeface="+mn-ea"/>
                <a:cs typeface="+mn-cs"/>
              </a:rPr>
              <a:t>, 3 more </a:t>
            </a:r>
            <a:r>
              <a:rPr lang="en-US" sz="1200" b="0" i="0" u="none" strike="noStrike" kern="1200" baseline="0" dirty="0" err="1">
                <a:solidFill>
                  <a:schemeClr val="tx1"/>
                </a:solidFill>
                <a:latin typeface="+mn-lt"/>
                <a:ea typeface="+mn-ea"/>
                <a:cs typeface="+mn-cs"/>
              </a:rPr>
              <a:t>ap</a:t>
            </a:r>
            <a:r>
              <a:rPr lang="en-US" sz="1200" b="0" i="0" u="none" strike="noStrike" kern="1200" baseline="0" dirty="0">
                <a:solidFill>
                  <a:schemeClr val="tx1"/>
                </a:solidFill>
                <a:latin typeface="+mn-lt"/>
                <a:ea typeface="+mn-ea"/>
                <a:cs typeface="+mn-cs"/>
              </a:rPr>
              <a:t> stream clustering algorithms are existed . </a:t>
            </a:r>
            <a:r>
              <a:rPr lang="en-CA" sz="1200" b="0" i="0" u="none" strike="noStrike" kern="1200" baseline="0" dirty="0">
                <a:solidFill>
                  <a:schemeClr val="tx1"/>
                </a:solidFill>
                <a:latin typeface="+mn-lt"/>
                <a:ea typeface="+mn-ea"/>
                <a:cs typeface="+mn-cs"/>
              </a:rPr>
              <a:t>These algorithms were inspired </a:t>
            </a:r>
            <a:r>
              <a:rPr lang="en-CA" sz="1200" b="0" i="0" u="none" strike="noStrike" kern="1200" baseline="0" dirty="0" smtClean="0">
                <a:solidFill>
                  <a:schemeClr val="tx1"/>
                </a:solidFill>
                <a:latin typeface="+mn-lt"/>
                <a:ea typeface="+mn-ea"/>
                <a:cs typeface="+mn-cs"/>
              </a:rPr>
              <a:t>by </a:t>
            </a:r>
            <a:r>
              <a:rPr lang="en-CA" sz="1200" b="0" i="0" u="none" strike="noStrike" kern="1200" baseline="0" dirty="0">
                <a:solidFill>
                  <a:schemeClr val="tx1"/>
                </a:solidFill>
                <a:latin typeface="+mn-lt"/>
                <a:ea typeface="+mn-ea"/>
                <a:cs typeface="+mn-cs"/>
              </a:rPr>
              <a:t>strap with some </a:t>
            </a:r>
            <a:r>
              <a:rPr lang="en-US" sz="1200" b="0" i="0" u="none" strike="noStrike" kern="1200" baseline="0" dirty="0">
                <a:solidFill>
                  <a:schemeClr val="tx1"/>
                </a:solidFill>
                <a:latin typeface="+mn-lt"/>
                <a:ea typeface="+mn-ea"/>
                <a:cs typeface="+mn-cs"/>
              </a:rPr>
              <a:t>differences </a:t>
            </a:r>
            <a:r>
              <a:rPr lang="en-CA" sz="1200" b="0" i="0" u="none" strike="noStrike" kern="1200" baseline="0" dirty="0">
                <a:solidFill>
                  <a:schemeClr val="tx1"/>
                </a:solidFill>
                <a:latin typeface="+mn-lt"/>
                <a:ea typeface="+mn-ea"/>
                <a:cs typeface="+mn-cs"/>
              </a:rPr>
              <a:t>in </a:t>
            </a:r>
            <a:r>
              <a:rPr lang="en-US" sz="1200" b="0" i="0" u="none" strike="noStrike" kern="1200" baseline="0" dirty="0">
                <a:solidFill>
                  <a:schemeClr val="tx1"/>
                </a:solidFill>
                <a:latin typeface="+mn-lt"/>
                <a:ea typeface="+mn-ea"/>
                <a:cs typeface="+mn-cs"/>
              </a:rPr>
              <a:t> the update </a:t>
            </a:r>
            <a:r>
              <a:rPr lang="en-US" sz="1200" b="0" i="0" u="none" strike="noStrike" kern="1200" baseline="0" dirty="0" smtClean="0">
                <a:solidFill>
                  <a:schemeClr val="tx1"/>
                </a:solidFill>
                <a:latin typeface="+mn-lt"/>
                <a:ea typeface="+mn-ea"/>
                <a:cs typeface="+mn-cs"/>
              </a:rPr>
              <a:t>strategy.</a:t>
            </a:r>
            <a:endParaRPr lang="en-CA"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latin typeface="+mn-lt"/>
                <a:ea typeface="+mn-ea"/>
                <a:cs typeface="+mn-cs"/>
              </a:rPr>
              <a:t>All these 4 models used sliding time w model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1" i="0" u="none" strike="noStrike" kern="1200" baseline="0" dirty="0" err="1">
                <a:solidFill>
                  <a:schemeClr val="tx1"/>
                </a:solidFill>
                <a:latin typeface="+mn-lt"/>
                <a:ea typeface="+mn-ea"/>
                <a:cs typeface="+mn-cs"/>
              </a:rPr>
              <a:t>IstrA</a:t>
            </a:r>
            <a:r>
              <a:rPr lang="en-CA" sz="1200" b="1" i="0" u="none" strike="noStrike" kern="1200" baseline="0" dirty="0">
                <a:solidFill>
                  <a:schemeClr val="tx1"/>
                </a:solidFill>
                <a:latin typeface="+mn-lt"/>
                <a:ea typeface="+mn-ea"/>
                <a:cs typeface="+mn-cs"/>
              </a:rPr>
              <a:t>P</a:t>
            </a:r>
          </a:p>
          <a:p>
            <a:r>
              <a:rPr lang="en-CA" sz="1200" b="1" i="0" u="none" strike="noStrike" kern="1200" baseline="0" dirty="0" smtClean="0">
                <a:solidFill>
                  <a:schemeClr val="tx1"/>
                </a:solidFill>
                <a:latin typeface="+mn-lt"/>
                <a:ea typeface="+mn-ea"/>
                <a:cs typeface="+mn-cs"/>
              </a:rPr>
              <a:t>The first </a:t>
            </a:r>
            <a:r>
              <a:rPr lang="en-CA" sz="1200" b="1" i="0" u="none" strike="noStrike" kern="1200" baseline="0" dirty="0" err="1">
                <a:solidFill>
                  <a:schemeClr val="tx1"/>
                </a:solidFill>
                <a:latin typeface="+mn-lt"/>
                <a:ea typeface="+mn-ea"/>
                <a:cs typeface="+mn-cs"/>
              </a:rPr>
              <a:t>istrap</a:t>
            </a:r>
            <a:r>
              <a:rPr lang="en-CA" sz="1200" b="1" i="0" u="none" strike="noStrike" kern="1200" baseline="0" dirty="0">
                <a:solidFill>
                  <a:schemeClr val="tx1"/>
                </a:solidFill>
                <a:latin typeface="+mn-lt"/>
                <a:ea typeface="+mn-ea"/>
                <a:cs typeface="+mn-cs"/>
              </a:rPr>
              <a:t> </a:t>
            </a:r>
            <a:r>
              <a:rPr lang="en-CA" sz="1200" b="1" i="0" u="none" strike="noStrike" kern="1200" baseline="0" dirty="0" err="1">
                <a:solidFill>
                  <a:schemeClr val="tx1"/>
                </a:solidFill>
                <a:latin typeface="+mn-lt"/>
                <a:ea typeface="+mn-ea"/>
                <a:cs typeface="+mn-cs"/>
              </a:rPr>
              <a:t>algo</a:t>
            </a:r>
            <a:r>
              <a:rPr lang="en-CA" sz="1200" b="1" i="0" u="none" strike="noStrike" kern="1200" baseline="0" dirty="0">
                <a:solidFill>
                  <a:schemeClr val="tx1"/>
                </a:solidFill>
                <a:latin typeface="+mn-lt"/>
                <a:ea typeface="+mn-ea"/>
                <a:cs typeface="+mn-cs"/>
              </a:rPr>
              <a:t> has a </a:t>
            </a:r>
            <a:r>
              <a:rPr lang="en-CA" sz="1200" b="1" i="0" u="none" strike="noStrike" kern="1200" baseline="0" dirty="0" err="1">
                <a:solidFill>
                  <a:schemeClr val="tx1"/>
                </a:solidFill>
                <a:latin typeface="+mn-lt"/>
                <a:ea typeface="+mn-ea"/>
                <a:cs typeface="+mn-cs"/>
              </a:rPr>
              <a:t>mechnism</a:t>
            </a:r>
            <a:r>
              <a:rPr lang="en-CA" sz="1200" b="1" i="0" u="none" strike="noStrike" kern="1200" baseline="0" dirty="0">
                <a:solidFill>
                  <a:schemeClr val="tx1"/>
                </a:solidFill>
                <a:latin typeface="+mn-lt"/>
                <a:ea typeface="+mn-ea"/>
                <a:cs typeface="+mn-cs"/>
              </a:rPr>
              <a:t> to eliminate outliers </a:t>
            </a:r>
            <a:r>
              <a:rPr lang="en-CA" sz="1200" b="1" i="0" u="none" strike="noStrike" kern="1200" baseline="0" dirty="0" smtClean="0">
                <a:solidFill>
                  <a:schemeClr val="tx1"/>
                </a:solidFill>
                <a:latin typeface="+mn-lt"/>
                <a:ea typeface="+mn-ea"/>
                <a:cs typeface="+mn-cs"/>
              </a:rPr>
              <a:t>by using standard </a:t>
            </a:r>
            <a:r>
              <a:rPr lang="en-CA" sz="1200" b="1" i="0" u="none" strike="noStrike" kern="1200" baseline="0" dirty="0">
                <a:solidFill>
                  <a:schemeClr val="tx1"/>
                </a:solidFill>
                <a:latin typeface="+mn-lt"/>
                <a:ea typeface="+mn-ea"/>
                <a:cs typeface="+mn-cs"/>
              </a:rPr>
              <a:t>deviation but it is work well just for </a:t>
            </a:r>
            <a:r>
              <a:rPr lang="en-CA" sz="1200" b="1" i="0" u="none" strike="noStrike" kern="1200" baseline="0" dirty="0" smtClean="0">
                <a:solidFill>
                  <a:schemeClr val="tx1"/>
                </a:solidFill>
                <a:latin typeface="+mn-lt"/>
                <a:ea typeface="+mn-ea"/>
                <a:cs typeface="+mn-cs"/>
              </a:rPr>
              <a:t>normal distribution </a:t>
            </a:r>
            <a:r>
              <a:rPr lang="en-CA" sz="1200" b="1" i="0" u="none" strike="noStrike" kern="1200" baseline="0" dirty="0">
                <a:solidFill>
                  <a:schemeClr val="tx1"/>
                </a:solidFill>
                <a:latin typeface="+mn-lt"/>
                <a:ea typeface="+mn-ea"/>
                <a:cs typeface="+mn-cs"/>
              </a:rPr>
              <a:t>and previous researches show that this is not a </a:t>
            </a:r>
            <a:r>
              <a:rPr lang="en-CA" sz="1200" b="1" i="0" u="none" strike="noStrike" kern="1200" baseline="0" dirty="0" err="1">
                <a:solidFill>
                  <a:schemeClr val="tx1"/>
                </a:solidFill>
                <a:latin typeface="+mn-lt"/>
                <a:ea typeface="+mn-ea"/>
                <a:cs typeface="+mn-cs"/>
              </a:rPr>
              <a:t>robuts</a:t>
            </a:r>
            <a:r>
              <a:rPr lang="en-CA" sz="1200" b="1" i="0" u="none" strike="noStrike" kern="1200" baseline="0" dirty="0">
                <a:solidFill>
                  <a:schemeClr val="tx1"/>
                </a:solidFill>
                <a:latin typeface="+mn-lt"/>
                <a:ea typeface="+mn-ea"/>
                <a:cs typeface="+mn-cs"/>
              </a:rPr>
              <a:t> method  for detecting outliers</a:t>
            </a:r>
            <a:endParaRPr lang="en-US" sz="1200" b="1"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second ISTRAP</a:t>
            </a:r>
            <a:r>
              <a:rPr lang="en-CA" sz="1200" b="0" i="0" u="none" strike="noStrike" kern="1200" baseline="0" dirty="0" smtClean="0">
                <a:solidFill>
                  <a:schemeClr val="tx1"/>
                </a:solidFill>
                <a:latin typeface="+mn-lt"/>
                <a:ea typeface="+mn-ea"/>
                <a:cs typeface="+mn-cs"/>
              </a:rPr>
              <a:t> </a:t>
            </a:r>
            <a:r>
              <a:rPr lang="en-CA" sz="1200" b="0" i="0" u="none" strike="noStrike" kern="1200" baseline="0" dirty="0">
                <a:solidFill>
                  <a:schemeClr val="tx1"/>
                </a:solidFill>
                <a:latin typeface="+mn-lt"/>
                <a:ea typeface="+mn-ea"/>
                <a:cs typeface="+mn-cs"/>
              </a:rPr>
              <a:t>is another algorithm introduced in 2018. This method has 2 more  types of judgement  To update clusters </a:t>
            </a:r>
            <a:r>
              <a:rPr lang="en-CA" sz="1200" b="0" i="0" u="none" strike="noStrike" kern="1200" baseline="0" dirty="0" smtClean="0">
                <a:solidFill>
                  <a:schemeClr val="tx1"/>
                </a:solidFill>
                <a:latin typeface="+mn-lt"/>
                <a:ea typeface="+mn-ea"/>
                <a:cs typeface="+mn-cs"/>
              </a:rPr>
              <a:t>.which are disappearance </a:t>
            </a:r>
            <a:r>
              <a:rPr lang="en-CA" sz="1200" b="0" i="0" u="none" strike="noStrike" kern="1200" baseline="0" dirty="0">
                <a:solidFill>
                  <a:schemeClr val="tx1"/>
                </a:solidFill>
                <a:latin typeface="+mn-lt"/>
                <a:ea typeface="+mn-ea"/>
                <a:cs typeface="+mn-cs"/>
              </a:rPr>
              <a:t>and </a:t>
            </a:r>
            <a:r>
              <a:rPr lang="en-CA" sz="1200" b="0" i="0" u="none" strike="noStrike" kern="1200" baseline="0" dirty="0" err="1">
                <a:solidFill>
                  <a:schemeClr val="tx1"/>
                </a:solidFill>
                <a:latin typeface="+mn-lt"/>
                <a:ea typeface="+mn-ea"/>
                <a:cs typeface="+mn-cs"/>
              </a:rPr>
              <a:t>reoccurance</a:t>
            </a:r>
            <a:r>
              <a:rPr lang="en-CA" sz="1200" b="0" i="0" u="none" strike="noStrike" kern="1200" baseline="0" dirty="0">
                <a:solidFill>
                  <a:schemeClr val="tx1"/>
                </a:solidFill>
                <a:latin typeface="+mn-lt"/>
                <a:ea typeface="+mn-ea"/>
                <a:cs typeface="+mn-cs"/>
              </a:rPr>
              <a:t>. This method </a:t>
            </a:r>
            <a:r>
              <a:rPr lang="en-CA" sz="1200" b="0" i="0" u="none" strike="noStrike" kern="1200" baseline="0" dirty="0" err="1">
                <a:solidFill>
                  <a:schemeClr val="tx1"/>
                </a:solidFill>
                <a:latin typeface="+mn-lt"/>
                <a:ea typeface="+mn-ea"/>
                <a:cs typeface="+mn-cs"/>
              </a:rPr>
              <a:t>requres</a:t>
            </a:r>
            <a:r>
              <a:rPr lang="en-CA" sz="1200" b="0" i="0" u="none" strike="noStrike" kern="1200" baseline="0" dirty="0">
                <a:solidFill>
                  <a:schemeClr val="tx1"/>
                </a:solidFill>
                <a:latin typeface="+mn-lt"/>
                <a:ea typeface="+mn-ea"/>
                <a:cs typeface="+mn-cs"/>
              </a:rPr>
              <a:t> many parameters to be set </a:t>
            </a:r>
            <a:r>
              <a:rPr lang="en-CA" sz="1200" b="0" i="0" u="none" strike="noStrike" kern="1200" baseline="0" dirty="0" smtClean="0">
                <a:solidFill>
                  <a:schemeClr val="tx1"/>
                </a:solidFill>
                <a:latin typeface="+mn-lt"/>
                <a:ea typeface="+mn-ea"/>
                <a:cs typeface="+mn-cs"/>
              </a:rPr>
              <a:t>for the </a:t>
            </a:r>
            <a:r>
              <a:rPr lang="en-CA" sz="1200" b="0" i="0" u="none" strike="noStrike" kern="1200" baseline="0" dirty="0">
                <a:solidFill>
                  <a:schemeClr val="tx1"/>
                </a:solidFill>
                <a:latin typeface="+mn-lt"/>
                <a:ea typeface="+mn-ea"/>
                <a:cs typeface="+mn-cs"/>
              </a:rPr>
              <a:t>user. </a:t>
            </a:r>
            <a:r>
              <a:rPr lang="en-CA" sz="1200" b="0" i="0" u="none" strike="noStrike" kern="1200" baseline="0" dirty="0" smtClean="0">
                <a:solidFill>
                  <a:schemeClr val="tx1"/>
                </a:solidFill>
                <a:latin typeface="+mn-lt"/>
                <a:ea typeface="+mn-ea"/>
                <a:cs typeface="+mn-cs"/>
              </a:rPr>
              <a:t>This </a:t>
            </a:r>
            <a:r>
              <a:rPr lang="en-CA" sz="1200" b="0" i="0" u="none" strike="noStrike" kern="1200" baseline="0" dirty="0" err="1" smtClean="0">
                <a:solidFill>
                  <a:schemeClr val="tx1"/>
                </a:solidFill>
                <a:latin typeface="+mn-lt"/>
                <a:ea typeface="+mn-ea"/>
                <a:cs typeface="+mn-cs"/>
              </a:rPr>
              <a:t>algo</a:t>
            </a:r>
            <a:r>
              <a:rPr lang="en-CA" sz="1200" b="0" i="0" u="none" strike="noStrike" kern="1200" baseline="0" dirty="0" smtClean="0">
                <a:solidFill>
                  <a:schemeClr val="tx1"/>
                </a:solidFill>
                <a:latin typeface="+mn-lt"/>
                <a:ea typeface="+mn-ea"/>
                <a:cs typeface="+mn-cs"/>
              </a:rPr>
              <a:t> has a high performance than </a:t>
            </a:r>
            <a:r>
              <a:rPr lang="en-CA" sz="1200" b="0" i="0" u="none" strike="noStrike" kern="1200" baseline="0" dirty="0">
                <a:solidFill>
                  <a:schemeClr val="tx1"/>
                </a:solidFill>
                <a:latin typeface="+mn-lt"/>
                <a:ea typeface="+mn-ea"/>
                <a:cs typeface="+mn-cs"/>
              </a:rPr>
              <a:t>strap but </a:t>
            </a:r>
            <a:r>
              <a:rPr lang="en-CA" sz="1200" b="0" i="0" u="none" strike="noStrike" kern="1200" baseline="0" dirty="0" smtClean="0">
                <a:solidFill>
                  <a:schemeClr val="tx1"/>
                </a:solidFill>
                <a:latin typeface="+mn-lt"/>
                <a:ea typeface="+mn-ea"/>
                <a:cs typeface="+mn-cs"/>
              </a:rPr>
              <a:t>it is not efficient in terms of time </a:t>
            </a:r>
            <a:r>
              <a:rPr lang="en-CA" sz="1200" b="0" i="0" u="none" strike="noStrike" kern="1200" baseline="0" dirty="0">
                <a:solidFill>
                  <a:schemeClr val="tx1"/>
                </a:solidFill>
                <a:latin typeface="+mn-lt"/>
                <a:ea typeface="+mn-ea"/>
                <a:cs typeface="+mn-cs"/>
              </a:rPr>
              <a:t>and memory </a:t>
            </a:r>
            <a:r>
              <a:rPr lang="en-CA" sz="1200" b="0" i="0" u="none" strike="noStrike" kern="1200" baseline="0" dirty="0" smtClean="0">
                <a:solidFill>
                  <a:schemeClr val="tx1"/>
                </a:solidFill>
                <a:latin typeface="+mn-lt"/>
                <a:ea typeface="+mn-ea"/>
                <a:cs typeface="+mn-cs"/>
              </a:rPr>
              <a:t>consumption </a:t>
            </a:r>
            <a:r>
              <a:rPr lang="en-CA" sz="1200" b="0" i="0" u="none" strike="noStrike" kern="1200" baseline="0" dirty="0">
                <a:solidFill>
                  <a:schemeClr val="tx1"/>
                </a:solidFill>
                <a:latin typeface="+mn-lt"/>
                <a:ea typeface="+mn-ea"/>
                <a:cs typeface="+mn-cs"/>
              </a:rPr>
              <a:t>especially for keeping very old clusters</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APDenStream</a:t>
            </a:r>
            <a:r>
              <a:rPr lang="en-CA" sz="1200" b="0" i="0" u="none" strike="noStrike" kern="1200" baseline="0" dirty="0">
                <a:solidFill>
                  <a:schemeClr val="tx1"/>
                </a:solidFill>
                <a:latin typeface="+mn-lt"/>
                <a:ea typeface="+mn-ea"/>
                <a:cs typeface="+mn-cs"/>
              </a:rPr>
              <a:t> is the only online offline method has been introduced for </a:t>
            </a:r>
            <a:r>
              <a:rPr lang="en-CA" sz="1200" b="0" i="0" u="none" strike="noStrike" kern="1200" baseline="0" dirty="0" err="1">
                <a:solidFill>
                  <a:schemeClr val="tx1"/>
                </a:solidFill>
                <a:latin typeface="+mn-lt"/>
                <a:ea typeface="+mn-ea"/>
                <a:cs typeface="+mn-cs"/>
              </a:rPr>
              <a:t>ap</a:t>
            </a:r>
            <a:r>
              <a:rPr lang="en-CA" sz="1200" b="0" i="0" u="none" strike="noStrike" kern="1200" baseline="0" dirty="0">
                <a:solidFill>
                  <a:schemeClr val="tx1"/>
                </a:solidFill>
                <a:latin typeface="+mn-lt"/>
                <a:ea typeface="+mn-ea"/>
                <a:cs typeface="+mn-cs"/>
              </a:rPr>
              <a:t> streaming methods. This </a:t>
            </a:r>
            <a:r>
              <a:rPr lang="en-CA" sz="1200" b="0" i="0" u="none" strike="noStrike" kern="1200" baseline="0" dirty="0" err="1">
                <a:solidFill>
                  <a:schemeClr val="tx1"/>
                </a:solidFill>
                <a:latin typeface="+mn-lt"/>
                <a:ea typeface="+mn-ea"/>
                <a:cs typeface="+mn-cs"/>
              </a:rPr>
              <a:t>algo</a:t>
            </a:r>
            <a:r>
              <a:rPr lang="en-CA" sz="1200" b="0" i="0" u="none" strike="noStrike" kern="1200" baseline="0" dirty="0">
                <a:solidFill>
                  <a:schemeClr val="tx1"/>
                </a:solidFill>
                <a:latin typeface="+mn-lt"/>
                <a:ea typeface="+mn-ea"/>
                <a:cs typeface="+mn-cs"/>
              </a:rPr>
              <a:t> combined strap with density based method to find a dense clusters. But this approach is computationally high </a:t>
            </a:r>
            <a:r>
              <a:rPr lang="en-CA" sz="1200" b="0" i="0" u="none" strike="noStrike" kern="1200" baseline="0" dirty="0" err="1" smtClean="0">
                <a:solidFill>
                  <a:schemeClr val="tx1"/>
                </a:solidFill>
                <a:latin typeface="+mn-lt"/>
                <a:ea typeface="+mn-ea"/>
                <a:cs typeface="+mn-cs"/>
              </a:rPr>
              <a:t>especillay</a:t>
            </a:r>
            <a:r>
              <a:rPr lang="en-CA" sz="1200" b="0" i="0" u="none" strike="noStrike" kern="1200" baseline="0" dirty="0" smtClean="0">
                <a:solidFill>
                  <a:schemeClr val="tx1"/>
                </a:solidFill>
                <a:latin typeface="+mn-lt"/>
                <a:ea typeface="+mn-ea"/>
                <a:cs typeface="+mn-cs"/>
              </a:rPr>
              <a:t> because of defining decay functions and having different data structure</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proposed method in this work is a simple version of all these algorithms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For example the proposed algorithm avoids the computation to detect the re-occurrence, and disappearance of clusters to avoid adding any extra costs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Also we used landmark which non of the previous work used this type of window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Also,the</a:t>
            </a:r>
            <a:r>
              <a:rPr lang="en-US" sz="1200" b="0" i="0" u="none" strike="noStrike" kern="1200" baseline="0" dirty="0" smtClean="0">
                <a:solidFill>
                  <a:schemeClr val="tx1"/>
                </a:solidFill>
                <a:latin typeface="+mn-lt"/>
                <a:ea typeface="+mn-ea"/>
                <a:cs typeface="+mn-cs"/>
              </a:rPr>
              <a:t> programming codes of these algorithms are not available, except </a:t>
            </a:r>
            <a:r>
              <a:rPr lang="en-US" sz="1200" b="0" i="0" u="none" strike="noStrike" kern="1200" baseline="0" dirty="0" err="1" smtClean="0">
                <a:solidFill>
                  <a:schemeClr val="tx1"/>
                </a:solidFill>
                <a:latin typeface="+mn-lt"/>
                <a:ea typeface="+mn-ea"/>
                <a:cs typeface="+mn-cs"/>
              </a:rPr>
              <a:t>STRAP.</a:t>
            </a:r>
            <a:r>
              <a:rPr lang="en-US" sz="1200" b="1" i="0" kern="1200" dirty="0" err="1" smtClean="0">
                <a:solidFill>
                  <a:schemeClr val="tx1"/>
                </a:solidFill>
                <a:effectLst/>
                <a:latin typeface="+mn-lt"/>
                <a:ea typeface="+mn-ea"/>
                <a:cs typeface="+mn-cs"/>
              </a:rPr>
              <a:t>Due</a:t>
            </a:r>
            <a:r>
              <a:rPr lang="en-US" sz="1200" b="1" i="0" kern="1200" dirty="0" smtClean="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to all these reasons we</a:t>
            </a:r>
            <a:r>
              <a:rPr lang="en-CA" sz="1200" b="1" i="0" kern="1200" dirty="0">
                <a:solidFill>
                  <a:schemeClr val="tx1"/>
                </a:solidFill>
                <a:effectLst/>
                <a:latin typeface="+mn-lt"/>
                <a:ea typeface="+mn-ea"/>
                <a:cs typeface="+mn-cs"/>
              </a:rPr>
              <a:t>re </a:t>
            </a:r>
            <a:r>
              <a:rPr lang="en-US" sz="1200" b="1" i="0" kern="1200" dirty="0">
                <a:solidFill>
                  <a:schemeClr val="tx1"/>
                </a:solidFill>
                <a:effectLst/>
                <a:latin typeface="+mn-lt"/>
                <a:ea typeface="+mn-ea"/>
                <a:cs typeface="+mn-cs"/>
              </a:rPr>
              <a:t>propose</a:t>
            </a:r>
            <a:r>
              <a:rPr lang="en-CA" sz="1200" b="1" i="0" kern="1200" baseline="0" dirty="0">
                <a:solidFill>
                  <a:schemeClr val="tx1"/>
                </a:solidFill>
                <a:effectLst/>
                <a:latin typeface="+mn-lt"/>
                <a:ea typeface="+mn-ea"/>
                <a:cs typeface="+mn-cs"/>
              </a:rPr>
              <a:t>d </a:t>
            </a:r>
            <a:endParaRPr lang="en-CA" sz="1200" b="1" i="0" kern="1200" baseline="0" dirty="0" smtClean="0">
              <a:solidFill>
                <a:schemeClr val="tx1"/>
              </a:solidFill>
              <a:effectLst/>
              <a:latin typeface="+mn-lt"/>
              <a:ea typeface="+mn-ea"/>
              <a:cs typeface="+mn-cs"/>
            </a:endParaRPr>
          </a:p>
          <a:p>
            <a:endParaRPr lang="en-CA" sz="1200" b="1" i="0" u="none" strike="noStrike" kern="1200" baseline="0" dirty="0" smtClean="0">
              <a:solidFill>
                <a:schemeClr val="tx1"/>
              </a:solidFill>
              <a:effectLst/>
              <a:latin typeface="+mn-lt"/>
              <a:ea typeface="+mn-ea"/>
              <a:cs typeface="+mn-cs"/>
            </a:endParaRPr>
          </a:p>
          <a:p>
            <a:endParaRPr lang="en-US" sz="1200" b="1"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Unlike some of the other algorithms that require tuning</a:t>
            </a:r>
          </a:p>
          <a:p>
            <a:r>
              <a:rPr lang="en-US" sz="1200" b="0" i="0" u="none" strike="noStrike" kern="1200" baseline="0" dirty="0" smtClean="0">
                <a:solidFill>
                  <a:schemeClr val="tx1"/>
                </a:solidFill>
                <a:latin typeface="+mn-lt"/>
                <a:ea typeface="+mn-ea"/>
                <a:cs typeface="+mn-cs"/>
              </a:rPr>
              <a:t>several parameters to capture the current state of the model, DSAP uses a simple</a:t>
            </a:r>
          </a:p>
          <a:p>
            <a:r>
              <a:rPr lang="en-US" sz="1200" b="0" i="0" u="none" strike="noStrike" kern="1200" baseline="0" dirty="0" smtClean="0">
                <a:solidFill>
                  <a:schemeClr val="tx1"/>
                </a:solidFill>
                <a:latin typeface="+mn-lt"/>
                <a:ea typeface="+mn-ea"/>
                <a:cs typeface="+mn-cs"/>
              </a:rPr>
              <a:t>combination of autonomously calculated dynamic threshold and expiration time to</a:t>
            </a:r>
          </a:p>
          <a:p>
            <a:r>
              <a:rPr lang="en-US" sz="1200" b="0" i="0" u="none" strike="noStrike" kern="1200" baseline="0" dirty="0" smtClean="0">
                <a:solidFill>
                  <a:schemeClr val="tx1"/>
                </a:solidFill>
                <a:latin typeface="+mn-lt"/>
                <a:ea typeface="+mn-ea"/>
                <a:cs typeface="+mn-cs"/>
              </a:rPr>
              <a:t>keep the algorithm more </a:t>
            </a:r>
            <a:r>
              <a:rPr lang="en-US" sz="1200" b="0" i="0" u="none" strike="noStrike" kern="1200" baseline="0" dirty="0" err="1" smtClean="0">
                <a:solidFill>
                  <a:schemeClr val="tx1"/>
                </a:solidFill>
                <a:latin typeface="+mn-lt"/>
                <a:ea typeface="+mn-ea"/>
                <a:cs typeface="+mn-cs"/>
              </a:rPr>
              <a:t>ecient</a:t>
            </a:r>
            <a:r>
              <a:rPr lang="en-US" sz="1200" b="0" i="0" u="none" strike="noStrike" kern="1200" baseline="0" dirty="0" smtClean="0">
                <a:solidFill>
                  <a:schemeClr val="tx1"/>
                </a:solidFill>
                <a:latin typeface="+mn-lt"/>
                <a:ea typeface="+mn-ea"/>
                <a:cs typeface="+mn-cs"/>
              </a:rPr>
              <a:t>.</a:t>
            </a:r>
            <a:endParaRPr lang="en-US" dirty="0" smtClean="0"/>
          </a:p>
          <a:p>
            <a:endParaRPr lang="en-US" dirty="0" smtClean="0"/>
          </a:p>
          <a:p>
            <a:r>
              <a:rPr lang="en-US" sz="1200" b="0" i="0" u="none" strike="noStrike" kern="1200" baseline="0" dirty="0" smtClean="0">
                <a:solidFill>
                  <a:schemeClr val="tx1"/>
                </a:solidFill>
                <a:latin typeface="+mn-lt"/>
                <a:ea typeface="+mn-ea"/>
                <a:cs typeface="+mn-cs"/>
              </a:rPr>
              <a:t>cluster </a:t>
            </a:r>
            <a:r>
              <a:rPr lang="en-US" sz="1200" b="1" i="0" u="none" strike="noStrike" kern="1200" baseline="0" dirty="0" smtClean="0">
                <a:solidFill>
                  <a:schemeClr val="tx1"/>
                </a:solidFill>
                <a:latin typeface="+mn-lt"/>
                <a:ea typeface="+mn-ea"/>
                <a:cs typeface="+mn-cs"/>
              </a:rPr>
              <a:t>disappearance</a:t>
            </a:r>
            <a:r>
              <a:rPr lang="en-US" sz="1200" b="0" i="0" u="none" strike="noStrike" kern="1200" baseline="0" dirty="0" smtClean="0">
                <a:solidFill>
                  <a:schemeClr val="tx1"/>
                </a:solidFill>
                <a:latin typeface="+mn-lt"/>
                <a:ea typeface="+mn-ea"/>
                <a:cs typeface="+mn-cs"/>
              </a:rPr>
              <a:t> refers to an existing cluster that is</a:t>
            </a:r>
          </a:p>
          <a:p>
            <a:r>
              <a:rPr lang="en-US" sz="1200" b="0" i="0" u="none" strike="noStrike" kern="1200" baseline="0" dirty="0" smtClean="0">
                <a:solidFill>
                  <a:schemeClr val="tx1"/>
                </a:solidFill>
                <a:latin typeface="+mn-lt"/>
                <a:ea typeface="+mn-ea"/>
                <a:cs typeface="+mn-cs"/>
              </a:rPr>
              <a:t>not visited by any recently arrived data points. Cluster </a:t>
            </a:r>
            <a:r>
              <a:rPr lang="en-US" sz="1200" b="1" i="0" u="none" strike="noStrike" kern="1200" baseline="0" dirty="0" smtClean="0">
                <a:solidFill>
                  <a:schemeClr val="tx1"/>
                </a:solidFill>
                <a:latin typeface="+mn-lt"/>
                <a:ea typeface="+mn-ea"/>
                <a:cs typeface="+mn-cs"/>
              </a:rPr>
              <a:t>re-occurrence</a:t>
            </a:r>
            <a:r>
              <a:rPr lang="en-US" sz="1200" b="0" i="0" u="none" strike="noStrike" kern="1200" baseline="0" dirty="0" smtClean="0">
                <a:solidFill>
                  <a:schemeClr val="tx1"/>
                </a:solidFill>
                <a:latin typeface="+mn-lt"/>
                <a:ea typeface="+mn-ea"/>
                <a:cs typeface="+mn-cs"/>
              </a:rPr>
              <a:t> occurs when</a:t>
            </a:r>
          </a:p>
          <a:p>
            <a:r>
              <a:rPr lang="en-US" sz="1200" b="0" i="0" u="none" strike="noStrike" kern="1200" baseline="0" dirty="0" smtClean="0">
                <a:solidFill>
                  <a:schemeClr val="tx1"/>
                </a:solidFill>
                <a:latin typeface="+mn-lt"/>
                <a:ea typeface="+mn-ea"/>
                <a:cs typeface="+mn-cs"/>
              </a:rPr>
              <a:t>a previously disappeared cluster reoccurs at a later timestamp.</a:t>
            </a:r>
          </a:p>
          <a:p>
            <a:endParaRPr lang="en-US" dirty="0"/>
          </a:p>
          <a:p>
            <a:r>
              <a:rPr lang="en-US" sz="1200" b="0" i="0" u="none" strike="noStrike" kern="1200" baseline="0" dirty="0" smtClean="0">
                <a:solidFill>
                  <a:schemeClr val="tx1"/>
                </a:solidFill>
                <a:latin typeface="+mn-lt"/>
                <a:ea typeface="+mn-ea"/>
                <a:cs typeface="+mn-cs"/>
              </a:rPr>
              <a:t>STRAP method with a particular cluster evolution tracking, we propose</a:t>
            </a:r>
            <a:endParaRPr lang="en-US" dirty="0"/>
          </a:p>
          <a:p>
            <a:endParaRPr lang="en-US" dirty="0"/>
          </a:p>
          <a:p>
            <a:r>
              <a:rPr lang="en-US" dirty="0"/>
              <a:t>Weakness of all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Our focus is on designing a novel update strategy for the clustering process, allowing a streaming AP algorithm to handle evolving clusters in a simpler way and thus become more practical.</a:t>
            </a:r>
          </a:p>
          <a:p>
            <a:endParaRPr lang="en-US" dirty="0"/>
          </a:p>
          <a:p>
            <a:endParaRPr lang="en-US" dirty="0"/>
          </a:p>
          <a:p>
            <a:endParaRPr lang="en-US" dirty="0"/>
          </a:p>
          <a:p>
            <a:r>
              <a:rPr lang="en-US" dirty="0"/>
              <a:t>------------------------------------------------------------------------</a:t>
            </a:r>
          </a:p>
          <a:p>
            <a:r>
              <a:rPr lang="en-US" sz="1200" b="0" i="0" u="none" strike="noStrike" kern="1200" baseline="0" dirty="0">
                <a:solidFill>
                  <a:schemeClr val="tx1"/>
                </a:solidFill>
                <a:latin typeface="+mn-lt"/>
                <a:ea typeface="+mn-ea"/>
                <a:cs typeface="+mn-cs"/>
              </a:rPr>
              <a:t>Our focus is on designing a novel update strategy for the clustering process, allowing a streaming AP algorithm to handle evolving clusters in a simpler way.</a:t>
            </a:r>
          </a:p>
          <a:p>
            <a:r>
              <a:rPr lang="en-US" sz="1200" b="0" i="0" u="none" strike="noStrike" kern="1200" baseline="0" dirty="0">
                <a:solidFill>
                  <a:schemeClr val="tx1"/>
                </a:solidFill>
                <a:latin typeface="+mn-lt"/>
                <a:ea typeface="+mn-ea"/>
                <a:cs typeface="+mn-cs"/>
              </a:rPr>
              <a:t>Our research premise is that indoor</a:t>
            </a:r>
          </a:p>
          <a:p>
            <a:r>
              <a:rPr lang="en-US" sz="1200" b="0" i="0" u="none" strike="noStrike" kern="1200" baseline="0" dirty="0">
                <a:solidFill>
                  <a:schemeClr val="tx1"/>
                </a:solidFill>
                <a:latin typeface="+mn-lt"/>
                <a:ea typeface="+mn-ea"/>
                <a:cs typeface="+mn-cs"/>
              </a:rPr>
              <a:t>localization data streams have a unique time-evolving cluster structure that does</a:t>
            </a:r>
          </a:p>
          <a:p>
            <a:r>
              <a:rPr lang="en-US" sz="1200" b="0" i="0" u="none" strike="noStrike" kern="1200" baseline="0" dirty="0">
                <a:solidFill>
                  <a:schemeClr val="tx1"/>
                </a:solidFill>
                <a:latin typeface="+mn-lt"/>
                <a:ea typeface="+mn-ea"/>
                <a:cs typeface="+mn-cs"/>
              </a:rPr>
              <a:t>not require update strategies such as the WAP algorithm, outlier repository, decay</a:t>
            </a:r>
          </a:p>
          <a:p>
            <a:r>
              <a:rPr lang="en-US" sz="1200" b="0" i="0" u="none" strike="noStrike" kern="1200" baseline="0" dirty="0">
                <a:solidFill>
                  <a:schemeClr val="tx1"/>
                </a:solidFill>
                <a:latin typeface="+mn-lt"/>
                <a:ea typeface="+mn-ea"/>
                <a:cs typeface="+mn-cs"/>
              </a:rPr>
              <a:t>function, and </a:t>
            </a:r>
            <a:r>
              <a:rPr lang="en-US" sz="1200" b="0" i="0" u="none" strike="noStrike" kern="1200" baseline="0" dirty="0" err="1">
                <a:solidFill>
                  <a:schemeClr val="tx1"/>
                </a:solidFill>
                <a:latin typeface="+mn-lt"/>
                <a:ea typeface="+mn-ea"/>
                <a:cs typeface="+mn-cs"/>
              </a:rPr>
              <a:t>reocurrence</a:t>
            </a:r>
            <a:r>
              <a:rPr lang="en-US" sz="1200" b="0" i="0" u="none" strike="noStrike" kern="1200" baseline="0" dirty="0">
                <a:solidFill>
                  <a:schemeClr val="tx1"/>
                </a:solidFill>
                <a:latin typeface="+mn-lt"/>
                <a:ea typeface="+mn-ea"/>
                <a:cs typeface="+mn-cs"/>
              </a:rPr>
              <a:t> judgement rules to handle outliers.</a:t>
            </a:r>
            <a:endParaRPr lang="en-US" dirty="0"/>
          </a:p>
          <a:p>
            <a:endParaRPr lang="en-US" dirty="0"/>
          </a:p>
          <a:p>
            <a:r>
              <a:rPr lang="en-US" sz="1200" b="0" i="0" u="none" strike="noStrike" kern="1200" baseline="0" dirty="0">
                <a:solidFill>
                  <a:schemeClr val="tx1"/>
                </a:solidFill>
                <a:latin typeface="+mn-lt"/>
                <a:ea typeface="+mn-ea"/>
                <a:cs typeface="+mn-cs"/>
              </a:rPr>
              <a:t>Out of the previously proposed algorithms, none of them have explored the </a:t>
            </a:r>
            <a:r>
              <a:rPr lang="en-US" sz="1200" b="1" i="0" u="none" strike="noStrike" kern="1200" baseline="0" dirty="0">
                <a:solidFill>
                  <a:schemeClr val="tx1"/>
                </a:solidFill>
                <a:latin typeface="+mn-lt"/>
                <a:ea typeface="+mn-ea"/>
                <a:cs typeface="+mn-cs"/>
              </a:rPr>
              <a:t>landmark </a:t>
            </a:r>
            <a:r>
              <a:rPr lang="en-US" sz="1200" b="0" i="0" u="none" strike="noStrike" kern="1200" baseline="0" dirty="0">
                <a:solidFill>
                  <a:schemeClr val="tx1"/>
                </a:solidFill>
                <a:latin typeface="+mn-lt"/>
                <a:ea typeface="+mn-ea"/>
                <a:cs typeface="+mn-cs"/>
              </a:rPr>
              <a:t>time window before. Mainly because </a:t>
            </a:r>
            <a:r>
              <a:rPr lang="en-US" sz="1200" b="0" i="0" u="none" strike="noStrike" kern="1200" baseline="0" dirty="0" err="1">
                <a:solidFill>
                  <a:schemeClr val="tx1"/>
                </a:solidFill>
                <a:latin typeface="+mn-lt"/>
                <a:ea typeface="+mn-ea"/>
                <a:cs typeface="+mn-cs"/>
              </a:rPr>
              <a:t>ItsrAP</a:t>
            </a:r>
            <a:r>
              <a:rPr lang="en-US" sz="1200" b="0" i="0" u="none" strike="noStrike" kern="1200" baseline="0" dirty="0">
                <a:solidFill>
                  <a:schemeClr val="tx1"/>
                </a:solidFill>
                <a:latin typeface="+mn-lt"/>
                <a:ea typeface="+mn-ea"/>
                <a:cs typeface="+mn-cs"/>
              </a:rPr>
              <a:t>, ISTRAP, and APDenStream take the opportunity to use a repository to emulate the sliding time window model in the single-pass/online phase.</a:t>
            </a:r>
            <a:endParaRPr lang="en-US" dirty="0"/>
          </a:p>
          <a:p>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10</a:t>
            </a:fld>
            <a:endParaRPr lang="en-US"/>
          </a:p>
        </p:txBody>
      </p:sp>
    </p:spTree>
    <p:extLst>
      <p:ext uri="{BB962C8B-B14F-4D97-AF65-F5344CB8AC3E}">
        <p14:creationId xmlns:p14="http://schemas.microsoft.com/office/powerpoint/2010/main" val="254082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a:solidFill>
                  <a:schemeClr val="tx1"/>
                </a:solidFill>
                <a:effectLst/>
                <a:latin typeface="+mn-lt"/>
                <a:ea typeface="+mn-ea"/>
                <a:cs typeface="+mn-cs"/>
              </a:rPr>
              <a:t>the data stream affinity </a:t>
            </a:r>
            <a:r>
              <a:rPr lang="en-US" sz="1200" b="0" i="0" kern="1200" baseline="0" err="1">
                <a:solidFill>
                  <a:schemeClr val="tx1"/>
                </a:solidFill>
                <a:effectLst/>
                <a:latin typeface="+mn-lt"/>
                <a:ea typeface="+mn-ea"/>
                <a:cs typeface="+mn-cs"/>
              </a:rPr>
              <a:t>propa</a:t>
            </a:r>
            <a:r>
              <a:rPr lang="en-US" sz="1200" b="0" i="0" kern="1200" baseline="0">
                <a:solidFill>
                  <a:schemeClr val="tx1"/>
                </a:solidFill>
                <a:effectLst/>
                <a:latin typeface="+mn-lt"/>
                <a:ea typeface="+mn-ea"/>
                <a:cs typeface="+mn-cs"/>
              </a:rPr>
              <a:t> </a:t>
            </a:r>
            <a:r>
              <a:rPr lang="en-US" sz="1200" b="0" i="0" kern="1200" baseline="0" err="1">
                <a:solidFill>
                  <a:schemeClr val="tx1"/>
                </a:solidFill>
                <a:effectLst/>
                <a:latin typeface="+mn-lt"/>
                <a:ea typeface="+mn-ea"/>
                <a:cs typeface="+mn-cs"/>
              </a:rPr>
              <a:t>algo</a:t>
            </a:r>
            <a:r>
              <a:rPr lang="en-US" sz="1200" b="0" i="0" kern="1200" baseline="0">
                <a:solidFill>
                  <a:schemeClr val="tx1"/>
                </a:solidFill>
                <a:effectLst/>
                <a:latin typeface="+mn-lt"/>
                <a:ea typeface="+mn-ea"/>
                <a:cs typeface="+mn-cs"/>
              </a:rPr>
              <a:t> or </a:t>
            </a:r>
            <a:r>
              <a:rPr lang="en-US" sz="1200" b="0" i="0" kern="1200" baseline="0" err="1">
                <a:solidFill>
                  <a:schemeClr val="tx1"/>
                </a:solidFill>
                <a:effectLst/>
                <a:latin typeface="+mn-lt"/>
                <a:ea typeface="+mn-ea"/>
                <a:cs typeface="+mn-cs"/>
              </a:rPr>
              <a:t>dsap</a:t>
            </a:r>
            <a:r>
              <a:rPr lang="en-US" sz="1200" b="0" i="0" kern="1200" baseline="0">
                <a:solidFill>
                  <a:schemeClr val="tx1"/>
                </a:solidFill>
                <a:effectLst/>
                <a:latin typeface="+mn-lt"/>
                <a:ea typeface="+mn-ea"/>
                <a:cs typeface="+mn-cs"/>
              </a:rPr>
              <a:t> is developed</a:t>
            </a:r>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DSAP algorithm is based on the online micro and offline clustering phases. The online micro-cluster detects  arriving data</a:t>
            </a:r>
            <a:r>
              <a:rPr lang="en-US" sz="1200" b="0" i="0" kern="1200" baseline="0">
                <a:solidFill>
                  <a:schemeClr val="tx1"/>
                </a:solidFill>
                <a:effectLst/>
                <a:latin typeface="+mn-lt"/>
                <a:ea typeface="+mn-ea"/>
                <a:cs typeface="+mn-cs"/>
              </a:rPr>
              <a:t> stream </a:t>
            </a:r>
            <a:r>
              <a:rPr lang="en-US" sz="1200" b="0" i="0" kern="1200">
                <a:solidFill>
                  <a:schemeClr val="tx1"/>
                </a:solidFill>
                <a:effectLst/>
                <a:latin typeface="+mn-lt"/>
                <a:ea typeface="+mn-ea"/>
                <a:cs typeface="+mn-cs"/>
              </a:rPr>
              <a:t>and updates the clusters . The offline macro-cluster phase generates summary of</a:t>
            </a:r>
            <a:r>
              <a:rPr lang="en-US" sz="1200" b="0" i="0"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clusters from the centroids of the micro-clusters</a:t>
            </a:r>
            <a:endParaRPr lang="en-US"/>
          </a:p>
          <a:p>
            <a:endParaRPr lang="en-US"/>
          </a:p>
          <a:p>
            <a:r>
              <a:rPr lang="en-US"/>
              <a:t>Then, the quality of</a:t>
            </a:r>
            <a:r>
              <a:rPr lang="en-US" baseline="0"/>
              <a:t> clusters and the performance of the </a:t>
            </a:r>
            <a:r>
              <a:rPr lang="en-US" baseline="0" err="1"/>
              <a:t>algo</a:t>
            </a:r>
            <a:r>
              <a:rPr lang="en-US" baseline="0"/>
              <a:t> are assessed in the validation and </a:t>
            </a:r>
            <a:r>
              <a:rPr lang="en-US" baseline="0" err="1"/>
              <a:t>evalution</a:t>
            </a:r>
            <a:r>
              <a:rPr lang="en-US" baseline="0"/>
              <a:t> phases</a:t>
            </a:r>
            <a:endParaRPr lang="en-US"/>
          </a:p>
          <a:p>
            <a:endParaRPr lang="en-US"/>
          </a:p>
          <a:p>
            <a:endParaRPr lang="en-US"/>
          </a:p>
        </p:txBody>
      </p:sp>
      <p:sp>
        <p:nvSpPr>
          <p:cNvPr id="4" name="Slide Number Placeholder 3"/>
          <p:cNvSpPr>
            <a:spLocks noGrp="1"/>
          </p:cNvSpPr>
          <p:nvPr>
            <p:ph type="sldNum" sz="quarter" idx="10"/>
          </p:nvPr>
        </p:nvSpPr>
        <p:spPr/>
        <p:txBody>
          <a:bodyPr/>
          <a:lstStyle/>
          <a:p>
            <a:fld id="{FD6E389C-E119-417B-AF17-8B325618E420}" type="slidenum">
              <a:rPr lang="en-US" smtClean="0"/>
              <a:t>11</a:t>
            </a:fld>
            <a:endParaRPr lang="en-US"/>
          </a:p>
        </p:txBody>
      </p:sp>
    </p:spTree>
    <p:extLst>
      <p:ext uri="{BB962C8B-B14F-4D97-AF65-F5344CB8AC3E}">
        <p14:creationId xmlns:p14="http://schemas.microsoft.com/office/powerpoint/2010/main" val="3319456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online micro  clustering phase is initialized upon receiving a sequence of data stream with the landmark time </a:t>
            </a:r>
            <a:r>
              <a:rPr lang="en-US" sz="1200" b="0" i="0" u="none" strike="noStrike" kern="1200" baseline="0" dirty="0" err="1">
                <a:solidFill>
                  <a:schemeClr val="tx1"/>
                </a:solidFill>
                <a:latin typeface="+mn-lt"/>
                <a:ea typeface="+mn-ea"/>
                <a:cs typeface="+mn-cs"/>
              </a:rPr>
              <a:t>wondow</a:t>
            </a:r>
            <a:r>
              <a:rPr lang="en-US" sz="1200" b="0" i="0" u="none" strike="noStrike" kern="1200" baseline="0" dirty="0">
                <a:solidFill>
                  <a:schemeClr val="tx1"/>
                </a:solidFill>
                <a:latin typeface="+mn-lt"/>
                <a:ea typeface="+mn-ea"/>
                <a:cs typeface="+mn-cs"/>
              </a:rPr>
              <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In the landmark time w model All data points in each a window are equally important and they have a same weights,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every time a new window is created, all the data points from the previous window are discarded.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window model is suitable for our clustering process, because of its simplicity,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and  also, </a:t>
            </a:r>
            <a:r>
              <a:rPr lang="en-US" sz="1200" b="0" i="0" u="none" strike="noStrike" kern="1200" baseline="0" dirty="0">
                <a:solidFill>
                  <a:schemeClr val="accent1">
                    <a:lumMod val="60000"/>
                    <a:lumOff val="40000"/>
                  </a:schemeClr>
                </a:solidFill>
                <a:latin typeface="+mn-lt"/>
                <a:ea typeface="+mn-ea"/>
                <a:cs typeface="+mn-cs"/>
              </a:rPr>
              <a:t>we are interested in the most recent data points</a:t>
            </a: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online micro-cluster phase has </a:t>
            </a:r>
            <a:r>
              <a:rPr lang="en-US" sz="1200" b="0" i="0" u="none" strike="noStrike" kern="1200" baseline="0" dirty="0" smtClean="0">
                <a:solidFill>
                  <a:schemeClr val="tx1"/>
                </a:solidFill>
                <a:latin typeface="+mn-lt"/>
                <a:ea typeface="+mn-ea"/>
                <a:cs typeface="+mn-cs"/>
              </a:rPr>
              <a:t>three </a:t>
            </a:r>
            <a:r>
              <a:rPr lang="en-US" sz="1200" b="0" i="0" u="none" strike="noStrike" kern="1200" baseline="0" dirty="0">
                <a:solidFill>
                  <a:schemeClr val="tx1"/>
                </a:solidFill>
                <a:latin typeface="+mn-lt"/>
                <a:ea typeface="+mn-ea"/>
                <a:cs typeface="+mn-cs"/>
              </a:rPr>
              <a:t>main </a:t>
            </a:r>
            <a:r>
              <a:rPr lang="en-US" sz="1200" b="0" i="0" u="none" strike="noStrike" kern="1200" baseline="0" dirty="0" smtClean="0">
                <a:solidFill>
                  <a:schemeClr val="tx1"/>
                </a:solidFill>
                <a:latin typeface="+mn-lt"/>
                <a:ea typeface="+mn-ea"/>
                <a:cs typeface="+mn-cs"/>
              </a:rPr>
              <a:t>steps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Initialization</a:t>
            </a: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Comparison</a:t>
            </a: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smtClean="0"/>
              <a:t>ActivateAP</a:t>
            </a:r>
            <a:r>
              <a:rPr lang="en-US" sz="1200" dirty="0" smtClean="0"/>
              <a:t> and Update </a:t>
            </a:r>
            <a:r>
              <a:rPr lang="en-US" sz="1200" dirty="0" err="1" smtClean="0"/>
              <a:t>ɛ</a:t>
            </a:r>
            <a:r>
              <a:rPr lang="en-US" sz="1200" baseline="-25000" dirty="0" err="1" smtClean="0"/>
              <a:t>wj</a:t>
            </a:r>
            <a:endParaRPr lang="en-US" sz="1200" baseline="-250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____________</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r>
              <a:rPr lang="en-US" sz="1200" b="0" i="1" u="sng" strike="noStrike" kern="1200" baseline="0" dirty="0">
                <a:solidFill>
                  <a:srgbClr val="C00000"/>
                </a:solidFill>
                <a:latin typeface="+mn-lt"/>
                <a:ea typeface="+mn-ea"/>
                <a:cs typeface="+mn-cs"/>
              </a:rPr>
              <a:t>the landmark duration can be defined by using a landmark time interval (e.g. every hour) or by a landmark event (e.g. every 100 data points). </a:t>
            </a:r>
            <a:endParaRPr lang="en-US" sz="1200" b="0" i="0" u="sng" strike="noStrike" kern="1200" baseline="0" dirty="0">
              <a:solidFill>
                <a:srgbClr val="C00000"/>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u="sng" strike="noStrike" kern="1200" baseline="0" dirty="0">
                <a:solidFill>
                  <a:srgbClr val="C00000"/>
                </a:solidFill>
                <a:latin typeface="+mn-lt"/>
                <a:ea typeface="+mn-ea"/>
                <a:cs typeface="+mn-cs"/>
              </a:rPr>
              <a:t>The landmark time interval is a-priori determined based on user requirements, data rate, and expected latency of the expected data streams.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1" u="sng" strike="noStrike" kern="1200" baseline="0" dirty="0">
              <a:solidFill>
                <a:srgbClr val="C00000"/>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 which make appropriate for comparing hourly, daily, or monthly summary comparisons.</a:t>
            </a:r>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12</a:t>
            </a:fld>
            <a:endParaRPr lang="en-US"/>
          </a:p>
        </p:txBody>
      </p:sp>
    </p:spTree>
    <p:extLst>
      <p:ext uri="{BB962C8B-B14F-4D97-AF65-F5344CB8AC3E}">
        <p14:creationId xmlns:p14="http://schemas.microsoft.com/office/powerpoint/2010/main" val="4003655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In the initialization step, the data points in the first window are clustered by using </a:t>
            </a:r>
            <a:r>
              <a:rPr lang="en-US" sz="1200" b="0" i="0" u="none" strike="noStrike" kern="1200" baseline="0" err="1">
                <a:solidFill>
                  <a:schemeClr val="tx1"/>
                </a:solidFill>
                <a:latin typeface="+mn-lt"/>
                <a:ea typeface="+mn-ea"/>
                <a:cs typeface="+mn-cs"/>
              </a:rPr>
              <a:t>ap</a:t>
            </a:r>
            <a:r>
              <a:rPr lang="en-US" sz="1200" b="0" i="0" u="none" strike="noStrike" kern="1200" baseline="0">
                <a:solidFill>
                  <a:schemeClr val="tx1"/>
                </a:solidFill>
                <a:latin typeface="+mn-lt"/>
                <a:ea typeface="+mn-ea"/>
                <a:cs typeface="+mn-cs"/>
              </a:rPr>
              <a:t> </a:t>
            </a:r>
            <a:r>
              <a:rPr lang="en-US" sz="1200" b="0" i="0" u="none" strike="noStrike" kern="1200" baseline="0" err="1">
                <a:solidFill>
                  <a:schemeClr val="tx1"/>
                </a:solidFill>
                <a:latin typeface="+mn-lt"/>
                <a:ea typeface="+mn-ea"/>
                <a:cs typeface="+mn-cs"/>
              </a:rPr>
              <a:t>algo</a:t>
            </a:r>
            <a:r>
              <a:rPr lang="en-US" sz="1200" b="0" i="0" u="none" strike="noStrike" kern="1200" baseline="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And  initial micro-cluster centroids are generated in this step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And they are represented as tuples: with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centroid of a cluster, the number of data points assigned to the 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last timestamp assigned to it.</a:t>
            </a:r>
          </a:p>
          <a:p>
            <a:endParaRPr lang="en-US" sz="1200" b="0" i="0" u="sng" strike="noStrike" kern="1200" baseline="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 mean of all the intra-cluster distances gives the initial value of the threshold.</a:t>
            </a:r>
          </a:p>
          <a:p>
            <a:r>
              <a:rPr lang="en-US" sz="1200" b="0" i="0" u="none" strike="noStrike" kern="1200" baseline="0">
                <a:solidFill>
                  <a:schemeClr val="tx1"/>
                </a:solidFill>
                <a:latin typeface="+mn-lt"/>
                <a:ea typeface="+mn-ea"/>
                <a:cs typeface="+mn-cs"/>
              </a:rPr>
              <a:t>The intra-cluster distance is the Euclidian distance between each data points and the centroids</a:t>
            </a:r>
          </a:p>
          <a:p>
            <a:r>
              <a:rPr lang="en-US" sz="1200" b="0" i="0" u="none" strike="noStrike" kern="1200" baseline="0">
                <a:solidFill>
                  <a:schemeClr val="tx1"/>
                </a:solidFill>
                <a:latin typeface="+mn-lt"/>
                <a:ea typeface="+mn-ea"/>
                <a:cs typeface="+mn-cs"/>
              </a:rPr>
              <a:t>_______________________________________________</a:t>
            </a:r>
          </a:p>
          <a:p>
            <a:r>
              <a:rPr lang="en-US" sz="1200" b="0" i="0" u="none" strike="noStrike" kern="1200" baseline="0">
                <a:solidFill>
                  <a:schemeClr val="tx1"/>
                </a:solidFill>
                <a:latin typeface="+mn-lt"/>
                <a:ea typeface="+mn-ea"/>
                <a:cs typeface="+mn-cs"/>
              </a:rPr>
              <a:t>The AP algorithm is applied to the all data points of  first time window for computing the initial micro-clusters and their centroids.</a:t>
            </a:r>
          </a:p>
          <a:p>
            <a:endParaRPr lang="en-US" sz="1200" b="0" i="0" u="none" strike="noStrike" kern="1200" baseline="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err="1">
                <a:solidFill>
                  <a:schemeClr val="tx1"/>
                </a:solidFill>
                <a:latin typeface="+mn-lt"/>
                <a:ea typeface="+mn-ea"/>
                <a:cs typeface="+mn-cs"/>
              </a:rPr>
              <a:t>Cmq</a:t>
            </a:r>
            <a:r>
              <a:rPr lang="en-US" sz="1200" b="0" i="0" u="none" strike="noStrike" kern="1200" baseline="0">
                <a:solidFill>
                  <a:schemeClr val="tx1"/>
                </a:solidFill>
                <a:latin typeface="+mn-lt"/>
                <a:ea typeface="+mn-ea"/>
                <a:cs typeface="+mn-cs"/>
              </a:rPr>
              <a:t> is the centroid of a micro-cluster 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a:solidFill>
                  <a:schemeClr val="tx1"/>
                </a:solidFill>
                <a:latin typeface="+mn-lt"/>
                <a:ea typeface="+mn-ea"/>
                <a:cs typeface="+mn-cs"/>
              </a:rPr>
              <a:t>Nq</a:t>
            </a:r>
            <a:r>
              <a:rPr lang="en-US" sz="1200" b="0" i="0" u="none" strike="noStrike" kern="1200" baseline="0">
                <a:solidFill>
                  <a:schemeClr val="tx1"/>
                </a:solidFill>
                <a:latin typeface="+mn-lt"/>
                <a:ea typeface="+mn-ea"/>
                <a:cs typeface="+mn-cs"/>
              </a:rPr>
              <a:t> is the number of data points assigned to the cluster q,</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err="1">
                <a:solidFill>
                  <a:schemeClr val="tx1"/>
                </a:solidFill>
                <a:latin typeface="+mn-lt"/>
                <a:ea typeface="+mn-ea"/>
                <a:cs typeface="+mn-cs"/>
              </a:rPr>
              <a:t>tq</a:t>
            </a:r>
            <a:r>
              <a:rPr lang="en-US" sz="1200" b="0" i="0" u="none" strike="noStrike" kern="1200" baseline="0">
                <a:solidFill>
                  <a:schemeClr val="tx1"/>
                </a:solidFill>
                <a:latin typeface="+mn-lt"/>
                <a:ea typeface="+mn-ea"/>
                <a:cs typeface="+mn-cs"/>
              </a:rPr>
              <a:t> is the last timestamp assigned to the micro-cluster q.</a:t>
            </a:r>
          </a:p>
          <a:p>
            <a:endParaRPr lang="en-US"/>
          </a:p>
        </p:txBody>
      </p:sp>
      <p:sp>
        <p:nvSpPr>
          <p:cNvPr id="4" name="Slide Number Placeholder 3"/>
          <p:cNvSpPr>
            <a:spLocks noGrp="1"/>
          </p:cNvSpPr>
          <p:nvPr>
            <p:ph type="sldNum" sz="quarter" idx="10"/>
          </p:nvPr>
        </p:nvSpPr>
        <p:spPr/>
        <p:txBody>
          <a:bodyPr/>
          <a:lstStyle/>
          <a:p>
            <a:fld id="{FD6E389C-E119-417B-AF17-8B325618E420}" type="slidenum">
              <a:rPr lang="en-US" smtClean="0"/>
              <a:t>13</a:t>
            </a:fld>
            <a:endParaRPr lang="en-US"/>
          </a:p>
        </p:txBody>
      </p:sp>
    </p:spTree>
    <p:extLst>
      <p:ext uri="{BB962C8B-B14F-4D97-AF65-F5344CB8AC3E}">
        <p14:creationId xmlns:p14="http://schemas.microsoft.com/office/powerpoint/2010/main" val="2136787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next comparison step we want to figure out if new data point belongs to an existing cluster or not</a:t>
            </a:r>
          </a:p>
          <a:p>
            <a:r>
              <a:rPr lang="en-US" sz="1200" b="0" i="0" u="none" strike="noStrike" kern="1200" baseline="0" dirty="0">
                <a:solidFill>
                  <a:schemeClr val="tx1"/>
                </a:solidFill>
                <a:latin typeface="+mn-lt"/>
                <a:ea typeface="+mn-ea"/>
                <a:cs typeface="+mn-cs"/>
              </a:rPr>
              <a:t>To do this </a:t>
            </a:r>
          </a:p>
          <a:p>
            <a:r>
              <a:rPr lang="en-US" sz="1200" b="0" i="0" u="none" strike="noStrike" kern="1200" baseline="0" dirty="0">
                <a:solidFill>
                  <a:schemeClr val="tx1"/>
                </a:solidFill>
                <a:latin typeface="+mn-lt"/>
                <a:ea typeface="+mn-ea"/>
                <a:cs typeface="+mn-cs"/>
              </a:rPr>
              <a:t>we calculate the </a:t>
            </a:r>
            <a:r>
              <a:rPr lang="en-US" sz="1200" b="0" i="0" u="none" strike="noStrike" kern="1200" baseline="0" dirty="0" smtClean="0">
                <a:solidFill>
                  <a:schemeClr val="tx1"/>
                </a:solidFill>
                <a:latin typeface="+mn-lt"/>
                <a:ea typeface="+mn-ea"/>
                <a:cs typeface="+mn-cs"/>
              </a:rPr>
              <a:t>Euclidean </a:t>
            </a:r>
            <a:r>
              <a:rPr lang="en-US" sz="1200" dirty="0"/>
              <a:t>distances between each new data point</a:t>
            </a:r>
            <a:r>
              <a:rPr lang="en-US" sz="1200" baseline="0" dirty="0"/>
              <a:t> </a:t>
            </a:r>
            <a:r>
              <a:rPr lang="en-US" sz="1200" dirty="0"/>
              <a:t>and the current micro-cluster centroids.</a:t>
            </a:r>
          </a:p>
          <a:p>
            <a:endParaRPr lang="en-US" sz="1200" dirty="0"/>
          </a:p>
          <a:p>
            <a:r>
              <a:rPr lang="en-US" sz="1200" b="0" i="0" u="none" strike="noStrike" kern="1200" baseline="0" dirty="0">
                <a:solidFill>
                  <a:schemeClr val="tx1"/>
                </a:solidFill>
                <a:latin typeface="+mn-lt"/>
                <a:ea typeface="+mn-ea"/>
                <a:cs typeface="+mn-cs"/>
              </a:rPr>
              <a:t>If the </a:t>
            </a:r>
            <a:r>
              <a:rPr lang="en-US" sz="1200" b="0" i="0" u="none" strike="noStrike" kern="1200" baseline="0" dirty="0" smtClean="0">
                <a:solidFill>
                  <a:schemeClr val="tx1"/>
                </a:solidFill>
                <a:latin typeface="+mn-lt"/>
                <a:ea typeface="+mn-ea"/>
                <a:cs typeface="+mn-cs"/>
              </a:rPr>
              <a:t>Euclidean </a:t>
            </a:r>
            <a:r>
              <a:rPr lang="en-US" sz="1200" b="0" i="0" u="none" strike="noStrike" kern="1200" baseline="0" dirty="0">
                <a:solidFill>
                  <a:schemeClr val="tx1"/>
                </a:solidFill>
                <a:latin typeface="+mn-lt"/>
                <a:ea typeface="+mn-ea"/>
                <a:cs typeface="+mn-cs"/>
              </a:rPr>
              <a:t>distance of any data points to its  closest  centroid is less than the threshold, </a:t>
            </a:r>
          </a:p>
          <a:p>
            <a:r>
              <a:rPr lang="en-US" sz="1200" b="0" i="0" u="none" strike="noStrike" kern="1200" baseline="0" dirty="0">
                <a:solidFill>
                  <a:schemeClr val="tx1"/>
                </a:solidFill>
                <a:latin typeface="+mn-lt"/>
                <a:ea typeface="+mn-ea"/>
                <a:cs typeface="+mn-cs"/>
              </a:rPr>
              <a:t>it is absorbed by that cluster </a:t>
            </a:r>
          </a:p>
          <a:p>
            <a:r>
              <a:rPr lang="en-US" sz="1200" b="0" i="0" u="none" strike="noStrike" kern="1200" baseline="0" dirty="0">
                <a:solidFill>
                  <a:schemeClr val="tx1"/>
                </a:solidFill>
                <a:latin typeface="+mn-lt"/>
                <a:ea typeface="+mn-ea"/>
                <a:cs typeface="+mn-cs"/>
              </a:rPr>
              <a:t>else it is put in the time </a:t>
            </a:r>
            <a:r>
              <a:rPr lang="en-US" sz="1200" b="0" i="0" u="none" strike="noStrike" kern="1200" baseline="0" dirty="0" smtClean="0">
                <a:solidFill>
                  <a:schemeClr val="tx1"/>
                </a:solidFill>
                <a:latin typeface="+mn-lt"/>
                <a:ea typeface="+mn-ea"/>
                <a:cs typeface="+mn-cs"/>
              </a:rPr>
              <a:t>window </a:t>
            </a:r>
            <a:r>
              <a:rPr lang="en-US" sz="1200" b="0" i="0" u="none" strike="noStrike" kern="1200" baseline="0" dirty="0">
                <a:solidFill>
                  <a:schemeClr val="tx1"/>
                </a:solidFill>
                <a:latin typeface="+mn-lt"/>
                <a:ea typeface="+mn-ea"/>
                <a:cs typeface="+mn-cs"/>
              </a:rPr>
              <a:t>repo</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________________________</a:t>
            </a:r>
            <a:endParaRPr lang="en-US" sz="1200" b="0" i="0" u="none" strike="noStrike" kern="1200" baseline="0" dirty="0">
              <a:solidFill>
                <a:schemeClr val="tx1"/>
              </a:solidFill>
              <a:latin typeface="+mn-lt"/>
              <a:ea typeface="+mn-ea"/>
              <a:cs typeface="+mn-cs"/>
            </a:endParaRPr>
          </a:p>
          <a:p>
            <a:r>
              <a:rPr lang="en-US" sz="1200" dirty="0" smtClean="0"/>
              <a:t>min (d([C</a:t>
            </a:r>
            <a:r>
              <a:rPr lang="en-US" sz="1400" baseline="-25000" dirty="0" smtClean="0"/>
              <a:t>m</a:t>
            </a:r>
            <a:r>
              <a:rPr lang="en-US" sz="1200" dirty="0" smtClean="0"/>
              <a:t>], x</a:t>
            </a:r>
            <a:r>
              <a:rPr lang="en-US" sz="1600" baseline="-25000" dirty="0" smtClean="0"/>
              <a:t>i</a:t>
            </a:r>
            <a:r>
              <a:rPr lang="en-US" sz="1200" dirty="0" smtClean="0"/>
              <a:t>)) </a:t>
            </a:r>
            <a:r>
              <a:rPr lang="en-US" sz="1200" dirty="0" smtClean="0">
                <a:sym typeface="Wingdings" panose="05000000000000000000" pitchFamily="2" charset="2"/>
              </a:rPr>
              <a:t> min mean   closest centroid to each data points</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14</a:t>
            </a:fld>
            <a:endParaRPr lang="en-US"/>
          </a:p>
        </p:txBody>
      </p:sp>
    </p:spTree>
    <p:extLst>
      <p:ext uri="{BB962C8B-B14F-4D97-AF65-F5344CB8AC3E}">
        <p14:creationId xmlns:p14="http://schemas.microsoft.com/office/powerpoint/2010/main" val="2791234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The last step of the online phase, new micro clusters are generated and the threshold is updated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We apply AP </a:t>
            </a:r>
            <a:r>
              <a:rPr lang="en-US" sz="1200" b="0" i="0" u="none" strike="noStrike" kern="1200" baseline="0" dirty="0" err="1">
                <a:solidFill>
                  <a:schemeClr val="tx1"/>
                </a:solidFill>
                <a:latin typeface="+mn-lt"/>
                <a:ea typeface="+mn-ea"/>
                <a:cs typeface="+mn-cs"/>
              </a:rPr>
              <a:t>algo</a:t>
            </a:r>
            <a:r>
              <a:rPr lang="en-US" sz="1200" b="0" i="0" u="none" strike="noStrike" kern="1200" baseline="0" dirty="0">
                <a:solidFill>
                  <a:schemeClr val="tx1"/>
                </a:solidFill>
                <a:latin typeface="+mn-lt"/>
                <a:ea typeface="+mn-ea"/>
                <a:cs typeface="+mn-cs"/>
              </a:rPr>
              <a:t> on All the data points that are temporarily(briefly) accumulated in time </a:t>
            </a:r>
            <a:r>
              <a:rPr lang="en-US" sz="1200" b="0" i="0" u="none" strike="noStrike" kern="1200" baseline="0" dirty="0" smtClean="0">
                <a:solidFill>
                  <a:schemeClr val="tx1"/>
                </a:solidFill>
                <a:latin typeface="+mn-lt"/>
                <a:ea typeface="+mn-ea"/>
                <a:cs typeface="+mn-cs"/>
              </a:rPr>
              <a:t>window </a:t>
            </a:r>
            <a:r>
              <a:rPr lang="en-US" sz="1200" b="0" i="0" u="none" strike="noStrike" kern="1200" baseline="0" dirty="0">
                <a:solidFill>
                  <a:schemeClr val="tx1"/>
                </a:solidFill>
                <a:latin typeface="+mn-lt"/>
                <a:ea typeface="+mn-ea"/>
                <a:cs typeface="+mn-cs"/>
              </a:rPr>
              <a:t>repo</a:t>
            </a:r>
          </a:p>
          <a:p>
            <a:r>
              <a:rPr lang="en-US" sz="1200" b="0" i="0" u="none" strike="noStrike" kern="1200" baseline="0" dirty="0">
                <a:solidFill>
                  <a:schemeClr val="tx1"/>
                </a:solidFill>
                <a:latin typeface="+mn-lt"/>
                <a:ea typeface="+mn-ea"/>
                <a:cs typeface="+mn-cs"/>
              </a:rPr>
              <a:t> to compute new micro-clusters </a:t>
            </a:r>
          </a:p>
          <a:p>
            <a:r>
              <a:rPr lang="en-US" sz="1200" b="0" i="0" u="none" strike="noStrike" kern="1200" baseline="0" dirty="0">
                <a:solidFill>
                  <a:schemeClr val="tx1"/>
                </a:solidFill>
                <a:latin typeface="+mn-lt"/>
                <a:ea typeface="+mn-ea"/>
                <a:cs typeface="+mn-cs"/>
              </a:rPr>
              <a:t> These new clusters are added to the existing clusters </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Because of new clusters, we need to update threshold.</a:t>
            </a:r>
          </a:p>
          <a:p>
            <a:r>
              <a:rPr lang="en-US" sz="1200" b="0" i="0" u="none" strike="noStrike" kern="1200" baseline="0" dirty="0">
                <a:solidFill>
                  <a:schemeClr val="tx1"/>
                </a:solidFill>
                <a:latin typeface="+mn-lt"/>
                <a:ea typeface="+mn-ea"/>
                <a:cs typeface="+mn-cs"/>
              </a:rPr>
              <a:t>To do this, First we compute the mean intra-cluster distances of the new clusters, and then  </a:t>
            </a:r>
            <a:br>
              <a:rPr lang="en-US" sz="1200" b="0" i="0" u="none" strike="noStrike" kern="1200" baseline="0" dirty="0">
                <a:solidFill>
                  <a:schemeClr val="tx1"/>
                </a:solidFill>
                <a:latin typeface="+mn-lt"/>
                <a:ea typeface="+mn-ea"/>
                <a:cs typeface="+mn-cs"/>
              </a:rPr>
            </a:b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updated threshold is computed by taking the average of the new and the current </a:t>
            </a:r>
            <a:r>
              <a:rPr lang="en-US" sz="1200" b="0" i="0" u="none" strike="noStrike" kern="1200" baseline="0" dirty="0" err="1">
                <a:solidFill>
                  <a:schemeClr val="tx1"/>
                </a:solidFill>
                <a:latin typeface="+mn-lt"/>
                <a:ea typeface="+mn-ea"/>
                <a:cs typeface="+mn-cs"/>
              </a:rPr>
              <a:t>threshod</a:t>
            </a:r>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To avoid the number of centroids grow beyond control, old centroids that are no longer active should be removed. This is done by keeping only the clusters with timestamp </a:t>
            </a:r>
            <a:r>
              <a:rPr lang="en-US" sz="1200" b="0" i="0" u="none" strike="noStrike" kern="1200" baseline="0" dirty="0" smtClean="0">
                <a:solidFill>
                  <a:schemeClr val="tx1"/>
                </a:solidFill>
                <a:latin typeface="+mn-lt"/>
                <a:ea typeface="+mn-ea"/>
                <a:cs typeface="+mn-cs"/>
              </a:rPr>
              <a:t>more </a:t>
            </a:r>
            <a:r>
              <a:rPr lang="en-US" sz="1200" b="0" i="0" u="none" strike="noStrike" kern="1200" baseline="0" dirty="0">
                <a:solidFill>
                  <a:schemeClr val="tx1"/>
                </a:solidFill>
                <a:latin typeface="+mn-lt"/>
                <a:ea typeface="+mn-ea"/>
                <a:cs typeface="+mn-cs"/>
              </a:rPr>
              <a:t>than the expiration time.</a:t>
            </a:r>
          </a:p>
          <a:p>
            <a:r>
              <a:rPr lang="en-US" sz="1200" b="0" i="0" u="none" strike="noStrike" kern="1200" baseline="0" dirty="0">
                <a:solidFill>
                  <a:schemeClr val="tx1"/>
                </a:solidFill>
                <a:latin typeface="+mn-lt"/>
                <a:ea typeface="+mn-ea"/>
                <a:cs typeface="+mn-cs"/>
              </a:rPr>
              <a:t>The expiration time also enable the </a:t>
            </a:r>
            <a:r>
              <a:rPr lang="en-US" sz="1200" b="0" i="0" u="none" strike="noStrike" kern="1200" baseline="0" dirty="0" err="1">
                <a:solidFill>
                  <a:schemeClr val="tx1"/>
                </a:solidFill>
                <a:latin typeface="+mn-lt"/>
                <a:ea typeface="+mn-ea"/>
                <a:cs typeface="+mn-cs"/>
              </a:rPr>
              <a:t>algo</a:t>
            </a:r>
            <a:r>
              <a:rPr lang="en-US" sz="1200" b="0" i="0" u="none" strike="noStrike" kern="1200" baseline="0" dirty="0">
                <a:solidFill>
                  <a:schemeClr val="tx1"/>
                </a:solidFill>
                <a:latin typeface="+mn-lt"/>
                <a:ea typeface="+mn-ea"/>
                <a:cs typeface="+mn-cs"/>
              </a:rPr>
              <a:t> to </a:t>
            </a:r>
            <a:r>
              <a:rPr lang="en-US" sz="1200" b="0" i="0" u="none" strike="noStrike" kern="1200" baseline="0" dirty="0" smtClean="0">
                <a:solidFill>
                  <a:schemeClr val="tx1"/>
                </a:solidFill>
                <a:latin typeface="+mn-lt"/>
                <a:ea typeface="+mn-ea"/>
                <a:cs typeface="+mn-cs"/>
              </a:rPr>
              <a:t>access </a:t>
            </a:r>
            <a:r>
              <a:rPr lang="en-US" sz="1200" b="0" i="0" u="none" strike="noStrike" kern="1200" baseline="0" dirty="0">
                <a:solidFill>
                  <a:schemeClr val="tx1"/>
                </a:solidFill>
                <a:latin typeface="+mn-lt"/>
                <a:ea typeface="+mn-ea"/>
                <a:cs typeface="+mn-cs"/>
              </a:rPr>
              <a:t>older data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In end, </a:t>
            </a:r>
            <a:r>
              <a:rPr lang="en-US" sz="1200" b="0" i="0" u="none" strike="noStrike" kern="1200" baseline="0" dirty="0">
                <a:solidFill>
                  <a:schemeClr val="tx1"/>
                </a:solidFill>
                <a:latin typeface="+mn-lt"/>
                <a:ea typeface="+mn-ea"/>
                <a:cs typeface="+mn-cs"/>
              </a:rPr>
              <a:t>The online phase gives us a set of micro-clusters which representation the current state of the data stream</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________________________________________</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kern="1200" baseline="0" dirty="0">
                <a:solidFill>
                  <a:schemeClr val="tx1"/>
                </a:solidFill>
                <a:effectLst>
                  <a:outerShdw blurRad="38100" dist="38100" dir="2700000" algn="tl">
                    <a:srgbClr val="000000">
                      <a:alpha val="43137"/>
                    </a:srgbClr>
                  </a:outerShdw>
                </a:effectLst>
                <a:latin typeface="+mn-lt"/>
                <a:ea typeface="+mn-ea"/>
                <a:cs typeface="+mn-cs"/>
              </a:rPr>
              <a:t>The new micro-clusters will have their timestamps associated with them.</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Figure showing a sparse and a dense micro-cluster with their respective centroids </a:t>
            </a:r>
            <a:r>
              <a:rPr lang="en-US" sz="1200" b="0" i="0" u="none" strike="noStrike" kern="1200" baseline="0" dirty="0" err="1">
                <a:solidFill>
                  <a:schemeClr val="tx1"/>
                </a:solidFill>
                <a:latin typeface="+mn-lt"/>
                <a:ea typeface="+mn-ea"/>
                <a:cs typeface="+mn-cs"/>
              </a:rPr>
              <a:t>Cmi</a:t>
            </a:r>
            <a:r>
              <a:rPr lang="en-US" sz="1200" b="0" i="0" u="none" strike="noStrike" kern="1200" baseline="0" dirty="0">
                <a:solidFill>
                  <a:schemeClr val="tx1"/>
                </a:solidFill>
                <a:latin typeface="+mn-lt"/>
                <a:ea typeface="+mn-ea"/>
                <a:cs typeface="+mn-cs"/>
              </a:rPr>
              <a:t> and </a:t>
            </a:r>
            <a:r>
              <a:rPr lang="en-US" sz="1200" b="0" i="0" u="none" strike="noStrike" kern="1200" baseline="0" dirty="0" err="1">
                <a:solidFill>
                  <a:schemeClr val="tx1"/>
                </a:solidFill>
                <a:latin typeface="+mn-lt"/>
                <a:ea typeface="+mn-ea"/>
                <a:cs typeface="+mn-cs"/>
              </a:rPr>
              <a:t>Cmj</a:t>
            </a:r>
            <a:r>
              <a:rPr lang="en-US" sz="1200" b="0" i="0" u="none" strike="noStrike" kern="1200" baseline="0" dirty="0">
                <a:solidFill>
                  <a:schemeClr val="tx1"/>
                </a:solidFill>
                <a:latin typeface="+mn-lt"/>
                <a:ea typeface="+mn-ea"/>
                <a:cs typeface="+mn-cs"/>
              </a:rPr>
              <a:t> . With the </a:t>
            </a:r>
            <a:r>
              <a:rPr lang="en-US" sz="1200" b="0" i="0" u="none" strike="noStrike" kern="1200" baseline="0" dirty="0" err="1">
                <a:solidFill>
                  <a:schemeClr val="tx1"/>
                </a:solidFill>
                <a:latin typeface="+mn-lt"/>
                <a:ea typeface="+mn-ea"/>
                <a:cs typeface="+mn-cs"/>
              </a:rPr>
              <a:t>arival</a:t>
            </a:r>
            <a:r>
              <a:rPr lang="en-US" sz="1200" b="0" i="0" u="none" strike="noStrike" kern="1200" baseline="0" dirty="0">
                <a:solidFill>
                  <a:schemeClr val="tx1"/>
                </a:solidFill>
                <a:latin typeface="+mn-lt"/>
                <a:ea typeface="+mn-ea"/>
                <a:cs typeface="+mn-cs"/>
              </a:rPr>
              <a:t> of</a:t>
            </a:r>
          </a:p>
          <a:p>
            <a:r>
              <a:rPr lang="en-US" sz="1200" b="0" i="0" u="none" strike="noStrike" kern="1200" baseline="0" dirty="0">
                <a:solidFill>
                  <a:schemeClr val="tx1"/>
                </a:solidFill>
                <a:latin typeface="+mn-lt"/>
                <a:ea typeface="+mn-ea"/>
                <a:cs typeface="+mn-cs"/>
              </a:rPr>
              <a:t>new data points, xi and </a:t>
            </a:r>
            <a:r>
              <a:rPr lang="en-US" sz="1200" b="0" i="0" u="none" strike="noStrike" kern="1200" baseline="0" dirty="0" err="1">
                <a:solidFill>
                  <a:schemeClr val="tx1"/>
                </a:solidFill>
                <a:latin typeface="+mn-lt"/>
                <a:ea typeface="+mn-ea"/>
                <a:cs typeface="+mn-cs"/>
              </a:rPr>
              <a:t>xj</a:t>
            </a:r>
            <a:r>
              <a:rPr lang="en-US" sz="1200" b="0" i="0" u="none" strike="noStrike" kern="1200" baseline="0" dirty="0">
                <a:solidFill>
                  <a:schemeClr val="tx1"/>
                </a:solidFill>
                <a:latin typeface="+mn-lt"/>
                <a:ea typeface="+mn-ea"/>
                <a:cs typeface="+mn-cs"/>
              </a:rPr>
              <a:t> , the intra-cluster distances T and T0 are computed in a</a:t>
            </a:r>
          </a:p>
          <a:p>
            <a:r>
              <a:rPr lang="en-US" sz="1200" b="0" i="0" u="none" strike="noStrike" kern="1200" baseline="0" dirty="0">
                <a:solidFill>
                  <a:schemeClr val="tx1"/>
                </a:solidFill>
                <a:latin typeface="+mn-lt"/>
                <a:ea typeface="+mn-ea"/>
                <a:cs typeface="+mn-cs"/>
              </a:rPr>
              <a:t>time window W1. In this case, the T distance is less than the current W1 , and the</a:t>
            </a:r>
          </a:p>
          <a:p>
            <a:r>
              <a:rPr lang="en-US" sz="1200" b="0" i="0" u="none" strike="noStrike" kern="1200" baseline="0" dirty="0">
                <a:solidFill>
                  <a:schemeClr val="tx1"/>
                </a:solidFill>
                <a:latin typeface="+mn-lt"/>
                <a:ea typeface="+mn-ea"/>
                <a:cs typeface="+mn-cs"/>
              </a:rPr>
              <a:t>new data point is merged with the existing cluster </a:t>
            </a:r>
            <a:r>
              <a:rPr lang="en-US" sz="1200" b="0" i="0" u="none" strike="noStrike" kern="1200" baseline="0" dirty="0" err="1">
                <a:solidFill>
                  <a:schemeClr val="tx1"/>
                </a:solidFill>
                <a:latin typeface="+mn-lt"/>
                <a:ea typeface="+mn-ea"/>
                <a:cs typeface="+mn-cs"/>
              </a:rPr>
              <a:t>Cmi</a:t>
            </a:r>
            <a:r>
              <a:rPr lang="en-US" sz="1200" b="0" i="0" u="none" strike="noStrike" kern="1200" baseline="0" dirty="0">
                <a:solidFill>
                  <a:schemeClr val="tx1"/>
                </a:solidFill>
                <a:latin typeface="+mn-lt"/>
                <a:ea typeface="+mn-ea"/>
                <a:cs typeface="+mn-cs"/>
              </a:rPr>
              <a:t> (Figure 4.3a). In contrast,</a:t>
            </a:r>
          </a:p>
          <a:p>
            <a:r>
              <a:rPr lang="en-US" sz="1200" b="0" i="0" u="none" strike="noStrike" kern="1200" baseline="0" dirty="0">
                <a:solidFill>
                  <a:schemeClr val="tx1"/>
                </a:solidFill>
                <a:latin typeface="+mn-lt"/>
                <a:ea typeface="+mn-ea"/>
                <a:cs typeface="+mn-cs"/>
              </a:rPr>
              <a:t>the computed distance T0 is greater than the current the current W1 threshold, and</a:t>
            </a:r>
          </a:p>
          <a:p>
            <a:r>
              <a:rPr lang="en-US" sz="1200" b="0" i="0" u="none" strike="noStrike" kern="1200" baseline="0" dirty="0">
                <a:solidFill>
                  <a:schemeClr val="tx1"/>
                </a:solidFill>
                <a:latin typeface="+mn-lt"/>
                <a:ea typeface="+mn-ea"/>
                <a:cs typeface="+mn-cs"/>
              </a:rPr>
              <a:t>this new data point will be saved in the time-window repository until the end of the</a:t>
            </a:r>
          </a:p>
          <a:p>
            <a:r>
              <a:rPr lang="en-US" sz="1200" b="0" i="0" u="none" strike="noStrike" kern="1200" baseline="0" dirty="0">
                <a:solidFill>
                  <a:schemeClr val="tx1"/>
                </a:solidFill>
                <a:latin typeface="+mn-lt"/>
                <a:ea typeface="+mn-ea"/>
                <a:cs typeface="+mn-cs"/>
              </a:rPr>
              <a:t>streaming for the time window W1 (Figure 4.3b). These tasks are performed every</a:t>
            </a:r>
          </a:p>
          <a:p>
            <a:r>
              <a:rPr lang="en-US" sz="1200" b="0" i="0" u="none" strike="noStrike" kern="1200" baseline="0" dirty="0">
                <a:solidFill>
                  <a:schemeClr val="tx1"/>
                </a:solidFill>
                <a:latin typeface="+mn-lt"/>
                <a:ea typeface="+mn-ea"/>
                <a:cs typeface="+mn-cs"/>
              </a:rPr>
              <a:t>time a new landmark time window is created and new data points arrive.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15</a:t>
            </a:fld>
            <a:endParaRPr lang="en-US"/>
          </a:p>
        </p:txBody>
      </p:sp>
    </p:spTree>
    <p:extLst>
      <p:ext uri="{BB962C8B-B14F-4D97-AF65-F5344CB8AC3E}">
        <p14:creationId xmlns:p14="http://schemas.microsoft.com/office/powerpoint/2010/main" val="678820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offline phase gives</a:t>
            </a:r>
            <a:r>
              <a:rPr lang="en-US" sz="1200" b="0" i="0" kern="1200" baseline="0" dirty="0">
                <a:solidFill>
                  <a:schemeClr val="tx1"/>
                </a:solidFill>
                <a:effectLst/>
                <a:latin typeface="+mn-lt"/>
                <a:ea typeface="+mn-ea"/>
                <a:cs typeface="+mn-cs"/>
              </a:rPr>
              <a:t> us final clusters from the </a:t>
            </a:r>
            <a:r>
              <a:rPr lang="en-US" sz="1200" b="0" i="0" u="none" strike="noStrike" kern="1200" baseline="0" dirty="0">
                <a:solidFill>
                  <a:schemeClr val="tx1"/>
                </a:solidFill>
                <a:latin typeface="+mn-lt"/>
                <a:ea typeface="+mn-ea"/>
                <a:cs typeface="+mn-cs"/>
              </a:rPr>
              <a:t>aggregated summary </a:t>
            </a:r>
            <a:r>
              <a:rPr lang="en-US" sz="1200" b="0" i="0" u="none" strike="noStrike" kern="1200" baseline="0" dirty="0" smtClean="0">
                <a:solidFill>
                  <a:schemeClr val="tx1"/>
                </a:solidFill>
                <a:latin typeface="+mn-lt"/>
                <a:ea typeface="+mn-ea"/>
                <a:cs typeface="+mn-cs"/>
              </a:rPr>
              <a:t>data </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this phase, all the micro-clusters generated during the online phase are re-clustered by </a:t>
            </a:r>
            <a:r>
              <a:rPr lang="en-US" sz="1200" b="0" i="0" kern="1200" dirty="0" err="1">
                <a:solidFill>
                  <a:schemeClr val="tx1"/>
                </a:solidFill>
                <a:effectLst/>
                <a:latin typeface="+mn-lt"/>
                <a:ea typeface="+mn-ea"/>
                <a:cs typeface="+mn-cs"/>
              </a:rPr>
              <a:t>appling</a:t>
            </a:r>
            <a:r>
              <a:rPr lang="en-US" sz="1200" b="0" i="0" kern="1200" dirty="0">
                <a:solidFill>
                  <a:schemeClr val="tx1"/>
                </a:solidFill>
                <a:effectLst/>
                <a:latin typeface="+mn-lt"/>
                <a:ea typeface="+mn-ea"/>
                <a:cs typeface="+mn-cs"/>
              </a:rPr>
              <a:t> the AP to generate </a:t>
            </a:r>
            <a:r>
              <a:rPr lang="en-US" sz="1200" b="0" i="0" kern="1200" dirty="0" smtClean="0">
                <a:solidFill>
                  <a:schemeClr val="tx1"/>
                </a:solidFill>
                <a:effectLst/>
                <a:latin typeface="+mn-lt"/>
                <a:ea typeface="+mn-ea"/>
                <a:cs typeface="+mn-cs"/>
              </a:rPr>
              <a:t>macro-clusters And it starts after N time windows have passed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_____________________________________</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online phase it is</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ineffiecient</a:t>
            </a:r>
            <a:r>
              <a:rPr lang="en-US" sz="1200" b="0" i="0" kern="1200" baseline="0" dirty="0">
                <a:solidFill>
                  <a:schemeClr val="tx1"/>
                </a:solidFill>
                <a:effectLst/>
                <a:latin typeface="+mn-lt"/>
                <a:ea typeface="+mn-ea"/>
                <a:cs typeface="+mn-cs"/>
              </a:rPr>
              <a:t> to analyze larger windows and the access to older data is dependent on the expiration time.</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offline macro-cluster phase in </a:t>
            </a:r>
            <a:r>
              <a:rPr lang="en-US" sz="1200" b="0" i="0" kern="1200" dirty="0" smtClean="0">
                <a:solidFill>
                  <a:schemeClr val="tx1"/>
                </a:solidFill>
                <a:effectLst/>
                <a:latin typeface="+mn-lt"/>
                <a:ea typeface="+mn-ea"/>
                <a:cs typeface="+mn-cs"/>
              </a:rPr>
              <a:t>DSAP. </a:t>
            </a:r>
            <a:r>
              <a:rPr lang="en-US" sz="1200" b="0" i="0" kern="1200" dirty="0">
                <a:solidFill>
                  <a:schemeClr val="tx1"/>
                </a:solidFill>
                <a:effectLst/>
                <a:latin typeface="+mn-lt"/>
                <a:ea typeface="+mn-ea"/>
                <a:cs typeface="+mn-cs"/>
              </a:rPr>
              <a:t>In this phase, all the micro-clusters generated during the online phase are re-clustered by </a:t>
            </a:r>
            <a:r>
              <a:rPr lang="en-US" sz="1200" b="0" i="0" kern="1200" dirty="0" err="1">
                <a:solidFill>
                  <a:schemeClr val="tx1"/>
                </a:solidFill>
                <a:effectLst/>
                <a:latin typeface="+mn-lt"/>
                <a:ea typeface="+mn-ea"/>
                <a:cs typeface="+mn-cs"/>
              </a:rPr>
              <a:t>appling</a:t>
            </a:r>
            <a:r>
              <a:rPr lang="en-US" sz="1200" b="0" i="0" kern="1200" dirty="0">
                <a:solidFill>
                  <a:schemeClr val="tx1"/>
                </a:solidFill>
                <a:effectLst/>
                <a:latin typeface="+mn-lt"/>
                <a:ea typeface="+mn-ea"/>
                <a:cs typeface="+mn-cs"/>
              </a:rPr>
              <a:t> the AP to generate macro-clusters.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the number of macro-clusters is expected to be less than the </a:t>
            </a:r>
            <a:r>
              <a:rPr lang="en-US" sz="1200" b="0" i="0" kern="1200" dirty="0" err="1">
                <a:solidFill>
                  <a:schemeClr val="tx1"/>
                </a:solidFill>
                <a:effectLst/>
                <a:latin typeface="+mn-lt"/>
                <a:ea typeface="+mn-ea"/>
                <a:cs typeface="+mn-cs"/>
              </a:rPr>
              <a:t>numberof</a:t>
            </a:r>
            <a:r>
              <a:rPr lang="en-US" sz="1200" b="0" i="0" kern="1200" dirty="0">
                <a:solidFill>
                  <a:schemeClr val="tx1"/>
                </a:solidFill>
                <a:effectLst/>
                <a:latin typeface="+mn-lt"/>
                <a:ea typeface="+mn-ea"/>
                <a:cs typeface="+mn-cs"/>
              </a:rPr>
              <a:t> micro-clusters. </a:t>
            </a:r>
          </a:p>
          <a:p>
            <a:endParaRPr lang="en-US" sz="1200" b="0" i="0" kern="1200" dirty="0">
              <a:solidFill>
                <a:schemeClr val="tx1"/>
              </a:solidFill>
              <a:effectLst/>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Online approach though does not allow for investigation of the cluster structure at different time intervals</a:t>
            </a:r>
          </a:p>
          <a:p>
            <a:endParaRPr lang="en-US" sz="1200" b="0" i="0" u="none" strike="noStrike" kern="1200" baseline="0" dirty="0">
              <a:solidFill>
                <a:schemeClr val="tx1"/>
              </a:solidFill>
              <a:effectLst/>
              <a:latin typeface="+mn-lt"/>
              <a:ea typeface="+mn-ea"/>
              <a:cs typeface="+mn-cs"/>
            </a:endParaRPr>
          </a:p>
          <a:p>
            <a:r>
              <a:rPr lang="en-US" sz="1200" b="0" i="0" u="none" strike="noStrike" kern="1200" baseline="0" dirty="0">
                <a:solidFill>
                  <a:schemeClr val="tx1"/>
                </a:solidFill>
                <a:latin typeface="+mn-lt"/>
                <a:ea typeface="+mn-ea"/>
                <a:cs typeface="+mn-cs"/>
              </a:rPr>
              <a:t>generate more accurate ultimate clustering results according to the summary data</a:t>
            </a:r>
          </a:p>
          <a:p>
            <a:endParaRPr lang="en-US" sz="1200" b="0" i="0" u="none" strike="noStrike" kern="1200" baseline="0" dirty="0">
              <a:solidFill>
                <a:schemeClr val="tx1"/>
              </a:solidFill>
              <a:effectLst/>
              <a:latin typeface="+mn-lt"/>
              <a:ea typeface="+mn-ea"/>
              <a:cs typeface="+mn-cs"/>
            </a:endParaRPr>
          </a:p>
          <a:p>
            <a:r>
              <a:rPr lang="en-US" sz="1200" b="0" i="0" u="none" strike="noStrike" kern="1200" baseline="0" dirty="0">
                <a:solidFill>
                  <a:schemeClr val="tx1"/>
                </a:solidFill>
                <a:latin typeface="+mn-lt"/>
                <a:ea typeface="+mn-ea"/>
                <a:cs typeface="+mn-cs"/>
              </a:rPr>
              <a:t>give clustering results of any time</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D6E389C-E119-417B-AF17-8B325618E420}" type="slidenum">
              <a:rPr lang="en-US" smtClean="0"/>
              <a:t>16</a:t>
            </a:fld>
            <a:endParaRPr lang="en-US"/>
          </a:p>
        </p:txBody>
      </p:sp>
    </p:spTree>
    <p:extLst>
      <p:ext uri="{BB962C8B-B14F-4D97-AF65-F5344CB8AC3E}">
        <p14:creationId xmlns:p14="http://schemas.microsoft.com/office/powerpoint/2010/main" val="2583440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Intrinsic clustering validation uses the internal information of the clustering process </a:t>
            </a:r>
            <a:r>
              <a:rPr lang="en-US" sz="1200" b="1" i="0" kern="1200" dirty="0">
                <a:solidFill>
                  <a:schemeClr val="tx1"/>
                </a:solidFill>
                <a:effectLst/>
                <a:latin typeface="+mn-lt"/>
                <a:ea typeface="+mn-ea"/>
                <a:cs typeface="+mn-cs"/>
              </a:rPr>
              <a:t>to evaluate the goodness of a clustering </a:t>
            </a:r>
            <a:r>
              <a:rPr lang="en-US" sz="1200" b="0" i="0" kern="1200" dirty="0">
                <a:solidFill>
                  <a:schemeClr val="tx1"/>
                </a:solidFill>
                <a:effectLst/>
                <a:latin typeface="+mn-lt"/>
                <a:ea typeface="+mn-ea"/>
                <a:cs typeface="+mn-cs"/>
              </a:rPr>
              <a:t>structure when data doesn't have any label. </a:t>
            </a:r>
          </a:p>
          <a:p>
            <a:r>
              <a:rPr lang="en-US" sz="1200" b="0" i="0" kern="1200" dirty="0">
                <a:solidFill>
                  <a:schemeClr val="tx1"/>
                </a:solidFill>
                <a:effectLst/>
                <a:latin typeface="+mn-lt"/>
                <a:ea typeface="+mn-ea"/>
                <a:cs typeface="+mn-cs"/>
              </a:rPr>
              <a:t>These metrics are :</a:t>
            </a:r>
          </a:p>
          <a:p>
            <a:r>
              <a:rPr lang="en-US" sz="1200" b="1" i="0" kern="1200" dirty="0">
                <a:solidFill>
                  <a:schemeClr val="tx1"/>
                </a:solidFill>
                <a:effectLst/>
                <a:latin typeface="+mn-lt"/>
                <a:ea typeface="+mn-ea"/>
                <a:cs typeface="+mn-cs"/>
              </a:rPr>
              <a:t>Silhouette index which is </a:t>
            </a:r>
            <a:r>
              <a:rPr lang="en-US" sz="1200" b="0" i="0" kern="1200" dirty="0">
                <a:solidFill>
                  <a:schemeClr val="tx1"/>
                </a:solidFill>
                <a:effectLst/>
                <a:latin typeface="+mn-lt"/>
                <a:ea typeface="+mn-ea"/>
                <a:cs typeface="+mn-cs"/>
              </a:rPr>
              <a:t> defined for each data point ,</a:t>
            </a:r>
            <a:r>
              <a:rPr lang="en-US" sz="1200" b="0" i="0" u="none" strike="noStrike" kern="1200" baseline="0" dirty="0">
                <a:solidFill>
                  <a:schemeClr val="tx1"/>
                </a:solidFill>
                <a:latin typeface="+mn-lt"/>
                <a:ea typeface="+mn-ea"/>
                <a:cs typeface="+mn-cs"/>
              </a:rPr>
              <a:t> to measure how similar a data point is to its own cluster compared to other clusters.</a:t>
            </a:r>
            <a:endParaRPr lang="en-US" sz="1200" b="0" i="0" kern="1200" dirty="0">
              <a:solidFill>
                <a:schemeClr val="tx1"/>
              </a:solidFill>
              <a:effectLst/>
              <a:latin typeface="+mn-lt"/>
              <a:ea typeface="+mn-ea"/>
              <a:cs typeface="+mn-cs"/>
            </a:endParaRPr>
          </a:p>
          <a:p>
            <a:pPr algn="l"/>
            <a:r>
              <a:rPr lang="en-US" b="0" i="0" dirty="0">
                <a:solidFill>
                  <a:srgbClr val="212529"/>
                </a:solidFill>
                <a:effectLst/>
                <a:latin typeface="-apple-system"/>
              </a:rPr>
              <a:t>This score is bounded between -1 for incorrect clustering and +1 for highly dense clustering. </a:t>
            </a:r>
          </a:p>
          <a:p>
            <a:pPr algn="l">
              <a:buFont typeface="Arial" panose="020B0604020202020204" pitchFamily="34" charset="0"/>
              <a:buChar char="•"/>
            </a:pPr>
            <a:endParaRPr lang="en-US" b="0" i="0" dirty="0">
              <a:solidFill>
                <a:srgbClr val="212529"/>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0" dirty="0" err="1">
                <a:solidFill>
                  <a:srgbClr val="212529"/>
                </a:solidFill>
                <a:effectLst/>
                <a:latin typeface="-apple-system"/>
              </a:rPr>
              <a:t>Calinski-Harabasz</a:t>
            </a:r>
            <a:r>
              <a:rPr lang="en-US" b="1" i="0" dirty="0">
                <a:solidFill>
                  <a:srgbClr val="212529"/>
                </a:solidFill>
                <a:effectLst/>
                <a:latin typeface="-apple-system"/>
              </a:rPr>
              <a:t> score </a:t>
            </a:r>
            <a:r>
              <a:rPr lang="en-US" b="0" i="0" dirty="0">
                <a:solidFill>
                  <a:srgbClr val="212529"/>
                </a:solidFill>
                <a:effectLst/>
                <a:latin typeface="-apple-system"/>
              </a:rPr>
              <a:t>relates to a model with better defined clusters or </a:t>
            </a:r>
            <a:r>
              <a:rPr lang="en-US" sz="1200" b="0" i="0" u="none" strike="noStrike" kern="1200" baseline="0" dirty="0">
                <a:solidFill>
                  <a:schemeClr val="tx1"/>
                </a:solidFill>
                <a:latin typeface="+mn-lt"/>
                <a:ea typeface="+mn-ea"/>
                <a:cs typeface="+mn-cs"/>
              </a:rPr>
              <a:t>well-separated clusters.</a:t>
            </a:r>
            <a:r>
              <a:rPr lang="en-US" b="0" i="0" dirty="0">
                <a:solidFill>
                  <a:srgbClr val="212529"/>
                </a:solidFill>
                <a:effectLst/>
                <a:latin typeface="-apple-system"/>
              </a:rPr>
              <a:t> The index is the ratio of the sum of between-clusters dispersion and of </a:t>
            </a:r>
            <a:r>
              <a:rPr lang="en-US" sz="1200" b="1" i="0" kern="1200" dirty="0">
                <a:solidFill>
                  <a:schemeClr val="tx1"/>
                </a:solidFill>
                <a:effectLst/>
                <a:latin typeface="+mn-lt"/>
                <a:ea typeface="+mn-ea"/>
                <a:cs typeface="+mn-cs"/>
              </a:rPr>
              <a:t>inter-cluster</a:t>
            </a:r>
            <a:r>
              <a:rPr lang="en-US" b="0" i="0" dirty="0">
                <a:solidFill>
                  <a:srgbClr val="212529"/>
                </a:solidFill>
                <a:effectLst/>
                <a:latin typeface="-apple-system"/>
              </a:rPr>
              <a:t> dispersion for all </a:t>
            </a:r>
            <a:r>
              <a:rPr lang="en-US" b="0" i="0" dirty="0" smtClean="0">
                <a:solidFill>
                  <a:srgbClr val="212529"/>
                </a:solidFill>
                <a:effectLst/>
                <a:latin typeface="-apple-system"/>
              </a:rPr>
              <a:t>clusters.</a:t>
            </a:r>
            <a:endParaRPr lang="en-US" b="0" i="0" dirty="0">
              <a:solidFill>
                <a:srgbClr val="212529"/>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212529"/>
              </a:solidFill>
              <a:effectLst/>
              <a:latin typeface="-apple-system"/>
            </a:endParaRPr>
          </a:p>
          <a:p>
            <a:r>
              <a:rPr lang="en-US" sz="1200" b="1" i="0" u="none" strike="noStrike" kern="1200" baseline="0" dirty="0" smtClean="0">
                <a:solidFill>
                  <a:schemeClr val="dk1"/>
                </a:solidFill>
                <a:latin typeface="+mn-lt"/>
                <a:ea typeface="+mn-ea"/>
                <a:cs typeface="+mn-cs"/>
              </a:rPr>
              <a:t>The last index or Davies-</a:t>
            </a:r>
            <a:r>
              <a:rPr lang="en-US" sz="1200" b="1" i="0" u="none" strike="noStrike" kern="1200" baseline="0" dirty="0" err="1" smtClean="0">
                <a:solidFill>
                  <a:schemeClr val="dk1"/>
                </a:solidFill>
                <a:latin typeface="+mn-lt"/>
                <a:ea typeface="+mn-ea"/>
                <a:cs typeface="+mn-cs"/>
              </a:rPr>
              <a:t>Bouldin</a:t>
            </a:r>
            <a:r>
              <a:rPr lang="en-US" sz="1200" b="1" i="0" u="none" strike="noStrike" kern="1200" baseline="0" dirty="0" smtClean="0">
                <a:solidFill>
                  <a:schemeClr val="dk1"/>
                </a:solidFill>
                <a:latin typeface="+mn-lt"/>
                <a:ea typeface="+mn-ea"/>
                <a:cs typeface="+mn-cs"/>
              </a:rPr>
              <a:t> Index which </a:t>
            </a:r>
            <a:r>
              <a:rPr lang="en-US" sz="1200" b="0" i="0" u="none" strike="noStrike" kern="1200" baseline="0" dirty="0">
                <a:solidFill>
                  <a:schemeClr val="dk1"/>
                </a:solidFill>
                <a:latin typeface="+mn-lt"/>
                <a:ea typeface="+mn-ea"/>
                <a:cs typeface="+mn-cs"/>
              </a:rPr>
              <a:t>measures  the average similarity of each cluster with its most similar cluster.</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i="0" dirty="0">
              <a:solidFill>
                <a:srgbClr val="212529"/>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212529"/>
                </a:solidFill>
                <a:effectLst/>
                <a:latin typeface="-apple-system"/>
              </a:rPr>
              <a:t>All These 3 indexes have a drawback which they are  higher for convex clusters, such as density based clusters like DBSCAN clusters.</a:t>
            </a:r>
          </a:p>
          <a:p>
            <a:pPr algn="l">
              <a:buFont typeface="Arial" panose="020B0604020202020204" pitchFamily="34" charset="0"/>
              <a:buChar char="•"/>
            </a:pPr>
            <a:endParaRPr lang="en-US" b="0" i="0" dirty="0">
              <a:solidFill>
                <a:srgbClr val="212529"/>
              </a:solidFill>
              <a:effectLst/>
              <a:latin typeface="-apple-system"/>
            </a:endParaRP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&gt;</a:t>
            </a:r>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17</a:t>
            </a:fld>
            <a:endParaRPr lang="en-US"/>
          </a:p>
        </p:txBody>
      </p:sp>
    </p:spTree>
    <p:extLst>
      <p:ext uri="{BB962C8B-B14F-4D97-AF65-F5344CB8AC3E}">
        <p14:creationId xmlns:p14="http://schemas.microsoft.com/office/powerpoint/2010/main" val="3633340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u="none" strike="sngStrike" kern="1200" baseline="0" dirty="0">
                <a:solidFill>
                  <a:schemeClr val="tx1"/>
                </a:solidFill>
                <a:latin typeface="+mn-lt"/>
                <a:ea typeface="+mn-ea"/>
                <a:cs typeface="+mn-cs"/>
              </a:rPr>
              <a:t>AP computational complexity is N</a:t>
            </a:r>
            <a:r>
              <a:rPr lang="pt-BR" sz="1200" b="0" i="0" u="none" strike="sngStrike" kern="1200" baseline="30000" dirty="0">
                <a:solidFill>
                  <a:schemeClr val="tx1"/>
                </a:solidFill>
                <a:latin typeface="+mn-lt"/>
                <a:ea typeface="+mn-ea"/>
                <a:cs typeface="+mn-cs"/>
              </a:rPr>
              <a:t>2</a:t>
            </a:r>
            <a:r>
              <a:rPr lang="pt-BR" sz="1200" b="0" i="0" u="none" strike="sngStrike" kern="1200" baseline="0" dirty="0">
                <a:solidFill>
                  <a:schemeClr val="tx1"/>
                </a:solidFill>
                <a:latin typeface="+mn-lt"/>
                <a:ea typeface="+mn-ea"/>
                <a:cs typeface="+mn-cs"/>
              </a:rPr>
              <a:t>log(N).</a:t>
            </a:r>
          </a:p>
          <a:p>
            <a:endParaRPr lang="pt-BR" sz="1200" b="0" i="0" u="none" strike="noStrike" kern="1200" baseline="0" dirty="0">
              <a:solidFill>
                <a:schemeClr val="tx1"/>
              </a:solidFill>
              <a:latin typeface="+mn-lt"/>
              <a:ea typeface="+mn-ea"/>
              <a:cs typeface="+mn-cs"/>
            </a:endParaRPr>
          </a:p>
          <a:p>
            <a:r>
              <a:rPr lang="pt-BR" sz="1200" b="0" i="0" u="none" strike="noStrike" kern="1200" baseline="0" dirty="0">
                <a:solidFill>
                  <a:schemeClr val="tx1"/>
                </a:solidFill>
                <a:latin typeface="+mn-lt"/>
                <a:ea typeface="+mn-ea"/>
                <a:cs typeface="+mn-cs"/>
              </a:rPr>
              <a:t>Then the performance of the DSAP algo is evaluted by time take of algorithm </a:t>
            </a:r>
            <a:r>
              <a:rPr lang="pt-BR" sz="1200" b="0" i="0" u="none" strike="noStrike" kern="1200" baseline="0" dirty="0" smtClean="0">
                <a:solidFill>
                  <a:schemeClr val="tx1"/>
                </a:solidFill>
                <a:latin typeface="+mn-lt"/>
                <a:ea typeface="+mn-ea"/>
                <a:cs typeface="+mn-cs"/>
              </a:rPr>
              <a:t>to run and </a:t>
            </a:r>
            <a:r>
              <a:rPr lang="en-US" dirty="0"/>
              <a:t>The memory </a:t>
            </a:r>
            <a:r>
              <a:rPr lang="en-US" dirty="0" smtClean="0"/>
              <a:t>consumption </a:t>
            </a:r>
            <a:endParaRPr lang="en-US" dirty="0"/>
          </a:p>
          <a:p>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18</a:t>
            </a:fld>
            <a:endParaRPr lang="en-US"/>
          </a:p>
        </p:txBody>
      </p:sp>
    </p:spTree>
    <p:extLst>
      <p:ext uri="{BB962C8B-B14F-4D97-AF65-F5344CB8AC3E}">
        <p14:creationId xmlns:p14="http://schemas.microsoft.com/office/powerpoint/2010/main" val="2520238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DSAP Implemented in python programming language and </a:t>
            </a:r>
            <a:endParaRPr lang="en-US" dirty="0" smtClean="0"/>
          </a:p>
          <a:p>
            <a:endParaRPr lang="en-US" dirty="0" smtClean="0"/>
          </a:p>
          <a:p>
            <a:r>
              <a:rPr lang="en-US" dirty="0" smtClean="0"/>
              <a:t>we </a:t>
            </a:r>
            <a:r>
              <a:rPr lang="en-US" dirty="0"/>
              <a:t>used </a:t>
            </a:r>
            <a:r>
              <a:rPr lang="en-US" dirty="0" smtClean="0"/>
              <a:t>different</a:t>
            </a:r>
            <a:r>
              <a:rPr lang="en-US" baseline="0" dirty="0" smtClean="0"/>
              <a:t> </a:t>
            </a:r>
            <a:r>
              <a:rPr lang="en-US" baseline="0" dirty="0"/>
              <a:t>libraries such as </a:t>
            </a:r>
            <a:r>
              <a:rPr lang="en-US" baseline="0" dirty="0" err="1" smtClean="0"/>
              <a:t>skitit</a:t>
            </a:r>
            <a:r>
              <a:rPr lang="en-US" baseline="0" dirty="0" smtClean="0"/>
              <a:t> </a:t>
            </a:r>
            <a:r>
              <a:rPr lang="en-US" baseline="0" dirty="0" err="1" smtClean="0"/>
              <a:t>multiflow</a:t>
            </a:r>
            <a:r>
              <a:rPr lang="en-US" baseline="0" dirty="0" smtClean="0"/>
              <a:t> which is used to mimic the data stream and </a:t>
            </a:r>
            <a:r>
              <a:rPr lang="en-US" baseline="0" dirty="0"/>
              <a:t>convert </a:t>
            </a:r>
            <a:r>
              <a:rPr lang="en-US" dirty="0"/>
              <a:t>the </a:t>
            </a:r>
            <a:r>
              <a:rPr lang="en-US" b="1" dirty="0"/>
              <a:t>collected data into a </a:t>
            </a:r>
            <a:r>
              <a:rPr lang="en-US" b="1" dirty="0" smtClean="0"/>
              <a:t>stream </a:t>
            </a:r>
            <a:r>
              <a:rPr lang="en-US" b="1" dirty="0" err="1" smtClean="0"/>
              <a:t>maner</a:t>
            </a:r>
            <a:endParaRPr lang="en-US" dirty="0"/>
          </a:p>
          <a:p>
            <a:endParaRPr lang="en-US" dirty="0"/>
          </a:p>
          <a:p>
            <a:r>
              <a:rPr lang="en-US" dirty="0"/>
              <a:t>The DSAP code</a:t>
            </a:r>
            <a:r>
              <a:rPr lang="en-US" baseline="0" dirty="0"/>
              <a:t> </a:t>
            </a:r>
            <a:r>
              <a:rPr lang="en-US" baseline="0" dirty="0" smtClean="0"/>
              <a:t>is freely </a:t>
            </a:r>
            <a:r>
              <a:rPr lang="en-US" baseline="0" dirty="0"/>
              <a:t>available in the link below </a:t>
            </a:r>
            <a:r>
              <a:rPr lang="en-US" baseline="0" dirty="0" smtClean="0"/>
              <a:t>, and I love to collaborate </a:t>
            </a:r>
            <a:endParaRPr lang="en-US" dirty="0"/>
          </a:p>
          <a:p>
            <a:endParaRPr lang="en-US" dirty="0"/>
          </a:p>
          <a:p>
            <a:endParaRPr lang="en-US" dirty="0"/>
          </a:p>
          <a:p>
            <a:r>
              <a:rPr lang="en-US" dirty="0" smtClean="0"/>
              <a:t>_____________________________________________</a:t>
            </a:r>
            <a:endParaRPr lang="en-US" dirty="0"/>
          </a:p>
          <a:p>
            <a:r>
              <a:rPr lang="en-US" dirty="0" err="1"/>
              <a:t>Scikit-multiflow</a:t>
            </a:r>
            <a:r>
              <a:rPr lang="en-US" dirty="0"/>
              <a:t> is a free and open-source tool and it is part of the River machine learning library in Python</a:t>
            </a:r>
          </a:p>
          <a:p>
            <a:pPr algn="just"/>
            <a:r>
              <a:rPr lang="en-US" dirty="0"/>
              <a:t>The DSAP uses the </a:t>
            </a:r>
            <a:r>
              <a:rPr lang="en-US" b="1" dirty="0" err="1"/>
              <a:t>skmultiflow.data.FileStream</a:t>
            </a:r>
            <a:r>
              <a:rPr lang="en-US" dirty="0"/>
              <a:t> class for generating data stream</a:t>
            </a:r>
          </a:p>
          <a:p>
            <a:r>
              <a:rPr lang="en-US" dirty="0"/>
              <a:t>Functions: </a:t>
            </a:r>
            <a:r>
              <a:rPr lang="en-US" b="1" dirty="0"/>
              <a:t>next sample(), has more samples()</a:t>
            </a:r>
          </a:p>
          <a:p>
            <a:pPr algn="just"/>
            <a:endParaRPr lang="en-US" dirty="0"/>
          </a:p>
          <a:p>
            <a:r>
              <a:rPr lang="en-US" sz="1200" b="0" i="0" u="none" strike="noStrike" kern="1200" baseline="0" dirty="0">
                <a:solidFill>
                  <a:schemeClr val="tx1"/>
                </a:solidFill>
                <a:latin typeface="+mn-lt"/>
                <a:ea typeface="+mn-ea"/>
                <a:cs typeface="+mn-cs"/>
              </a:rPr>
              <a:t>form </a:t>
            </a:r>
            <a:r>
              <a:rPr lang="en-US" sz="1200" b="0" i="0" u="none" strike="noStrike" kern="1200" baseline="0" dirty="0" smtClean="0">
                <a:solidFill>
                  <a:schemeClr val="tx1"/>
                </a:solidFill>
                <a:latin typeface="+mn-lt"/>
                <a:ea typeface="+mn-ea"/>
                <a:cs typeface="+mn-cs"/>
              </a:rPr>
              <a:t>batch-to-stream </a:t>
            </a:r>
            <a:r>
              <a:rPr lang="en-US" sz="1200" b="0" i="0" u="none" strike="noStrike" kern="1200" baseline="0" dirty="0">
                <a:solidFill>
                  <a:schemeClr val="tx1"/>
                </a:solidFill>
                <a:latin typeface="+mn-lt"/>
                <a:ea typeface="+mn-ea"/>
                <a:cs typeface="+mn-cs"/>
              </a:rPr>
              <a:t>conversions or generate standard data streams like </a:t>
            </a:r>
            <a:r>
              <a:rPr lang="en-US" sz="1200" b="0" i="0" u="none" strike="noStrike" kern="1200" baseline="0" dirty="0" smtClean="0">
                <a:solidFill>
                  <a:schemeClr val="tx1"/>
                </a:solidFill>
                <a:latin typeface="+mn-lt"/>
                <a:ea typeface="+mn-ea"/>
                <a:cs typeface="+mn-cs"/>
              </a:rPr>
              <a:t>waveform</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_</a:t>
            </a:r>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19</a:t>
            </a:fld>
            <a:endParaRPr lang="en-US"/>
          </a:p>
        </p:txBody>
      </p:sp>
    </p:spTree>
    <p:extLst>
      <p:ext uri="{BB962C8B-B14F-4D97-AF65-F5344CB8AC3E}">
        <p14:creationId xmlns:p14="http://schemas.microsoft.com/office/powerpoint/2010/main" val="991811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during </a:t>
            </a:r>
            <a:r>
              <a:rPr lang="en-US" dirty="0"/>
              <a:t>the presentation I will go through</a:t>
            </a:r>
          </a:p>
          <a:p>
            <a:r>
              <a:rPr lang="en-US" dirty="0"/>
              <a:t>Introduction</a:t>
            </a:r>
            <a:r>
              <a:rPr lang="en-US" baseline="0" dirty="0"/>
              <a:t> of the </a:t>
            </a:r>
            <a:r>
              <a:rPr lang="en-US" dirty="0"/>
              <a:t>subject</a:t>
            </a:r>
          </a:p>
          <a:p>
            <a:r>
              <a:rPr lang="en-US" dirty="0" smtClean="0"/>
              <a:t>Then the</a:t>
            </a:r>
            <a:r>
              <a:rPr lang="en-US" baseline="0" dirty="0" smtClean="0"/>
              <a:t> </a:t>
            </a:r>
            <a:r>
              <a:rPr lang="en-US" dirty="0" err="1"/>
              <a:t>Prevois</a:t>
            </a:r>
            <a:r>
              <a:rPr lang="en-US" dirty="0"/>
              <a:t> research work</a:t>
            </a:r>
            <a:r>
              <a:rPr lang="en-US" baseline="0" dirty="0"/>
              <a:t> had been done</a:t>
            </a:r>
            <a:endParaRPr lang="en-US" dirty="0"/>
          </a:p>
          <a:p>
            <a:r>
              <a:rPr lang="en-US" dirty="0" smtClean="0"/>
              <a:t>also </a:t>
            </a:r>
            <a:r>
              <a:rPr lang="en-US" dirty="0"/>
              <a:t>I will talk</a:t>
            </a:r>
            <a:r>
              <a:rPr lang="en-US" baseline="0" dirty="0"/>
              <a:t> about our method</a:t>
            </a:r>
          </a:p>
          <a:p>
            <a:r>
              <a:rPr lang="en-US" baseline="0" dirty="0" smtClean="0"/>
              <a:t>then </a:t>
            </a:r>
            <a:r>
              <a:rPr lang="en-US" baseline="0" dirty="0"/>
              <a:t>I will Introduce 2 experiment we used</a:t>
            </a:r>
          </a:p>
          <a:p>
            <a:r>
              <a:rPr lang="en-US" baseline="0" dirty="0"/>
              <a:t>Next, result,</a:t>
            </a:r>
          </a:p>
          <a:p>
            <a:r>
              <a:rPr lang="en-US" baseline="0" dirty="0"/>
              <a:t> and finally conclusion and future work</a:t>
            </a:r>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2</a:t>
            </a:fld>
            <a:endParaRPr lang="en-US"/>
          </a:p>
        </p:txBody>
      </p:sp>
    </p:spTree>
    <p:extLst>
      <p:ext uri="{BB962C8B-B14F-4D97-AF65-F5344CB8AC3E}">
        <p14:creationId xmlns:p14="http://schemas.microsoft.com/office/powerpoint/2010/main" val="3824847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dsap</a:t>
            </a:r>
            <a:r>
              <a:rPr lang="en-US"/>
              <a:t> was used to analyze</a:t>
            </a:r>
            <a:r>
              <a:rPr lang="en-US" baseline="0"/>
              <a:t> data from</a:t>
            </a:r>
            <a:r>
              <a:rPr lang="en-US"/>
              <a:t> 2 different indoor localization experiment </a:t>
            </a:r>
          </a:p>
        </p:txBody>
      </p:sp>
      <p:sp>
        <p:nvSpPr>
          <p:cNvPr id="4" name="Slide Number Placeholder 3"/>
          <p:cNvSpPr>
            <a:spLocks noGrp="1"/>
          </p:cNvSpPr>
          <p:nvPr>
            <p:ph type="sldNum" sz="quarter" idx="10"/>
          </p:nvPr>
        </p:nvSpPr>
        <p:spPr/>
        <p:txBody>
          <a:bodyPr/>
          <a:lstStyle/>
          <a:p>
            <a:fld id="{FD6E389C-E119-417B-AF17-8B325618E420}" type="slidenum">
              <a:rPr lang="en-US" smtClean="0"/>
              <a:t>20</a:t>
            </a:fld>
            <a:endParaRPr lang="en-US"/>
          </a:p>
        </p:txBody>
      </p:sp>
    </p:spTree>
    <p:extLst>
      <p:ext uri="{BB962C8B-B14F-4D97-AF65-F5344CB8AC3E}">
        <p14:creationId xmlns:p14="http://schemas.microsoft.com/office/powerpoint/2010/main" val="1300490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dirty="0"/>
              <a:t>goal of </a:t>
            </a:r>
            <a:r>
              <a:rPr lang="en-US" dirty="0" smtClean="0"/>
              <a:t>first </a:t>
            </a:r>
            <a:r>
              <a:rPr lang="en-US" dirty="0"/>
              <a:t>experiment was to i</a:t>
            </a:r>
            <a:r>
              <a:rPr lang="en-US" baseline="0" dirty="0"/>
              <a:t>ncrease physical activity at work to reduce the health risks related to increasing sedentary lifestyles. </a:t>
            </a:r>
          </a:p>
          <a:p>
            <a:endParaRPr lang="en-US" dirty="0"/>
          </a:p>
          <a:p>
            <a:r>
              <a:rPr lang="en-US" dirty="0">
                <a:solidFill>
                  <a:srgbClr val="C00000"/>
                </a:solidFill>
                <a:latin typeface="Arial Rounded MT Bold" panose="020F0704030504030204" pitchFamily="34" charset="0"/>
              </a:rPr>
              <a:t>This Experiment </a:t>
            </a:r>
            <a:r>
              <a:rPr lang="en-US" dirty="0"/>
              <a:t>was conducted</a:t>
            </a:r>
            <a:r>
              <a:rPr lang="en-US" baseline="0" dirty="0"/>
              <a:t> across the 6 levels of  the </a:t>
            </a:r>
            <a:r>
              <a:rPr lang="en-US" baseline="0" dirty="0" err="1" smtClean="0"/>
              <a:t>tansley</a:t>
            </a:r>
            <a:r>
              <a:rPr lang="en-US" baseline="0" dirty="0" smtClean="0"/>
              <a:t> </a:t>
            </a:r>
            <a:r>
              <a:rPr lang="en-US" baseline="0" dirty="0"/>
              <a:t>building over a period of 3 month To observed any behavioral changes in staircase usage</a:t>
            </a:r>
          </a:p>
          <a:p>
            <a:endParaRPr lang="en-US" dirty="0"/>
          </a:p>
          <a:p>
            <a:r>
              <a:rPr lang="en-US" baseline="0" dirty="0"/>
              <a:t>the First month was used as a control month to understand normal building use</a:t>
            </a:r>
            <a:r>
              <a:rPr lang="en-US" baseline="0" dirty="0" smtClean="0"/>
              <a:t>.</a:t>
            </a:r>
          </a:p>
          <a:p>
            <a:endParaRPr lang="en-US" baseline="0" dirty="0"/>
          </a:p>
          <a:p>
            <a:r>
              <a:rPr lang="en-US" baseline="0" dirty="0"/>
              <a:t>During The second </a:t>
            </a:r>
            <a:r>
              <a:rPr lang="en-US" baseline="0" dirty="0" smtClean="0"/>
              <a:t>month, </a:t>
            </a:r>
            <a:r>
              <a:rPr lang="en-US" baseline="0" dirty="0"/>
              <a:t>motivational and educational intervention was done </a:t>
            </a:r>
            <a:r>
              <a:rPr lang="en-US" baseline="0" dirty="0" smtClean="0"/>
              <a:t>,to </a:t>
            </a:r>
            <a:r>
              <a:rPr lang="en-US" baseline="0" dirty="0"/>
              <a:t>encourage stair use. </a:t>
            </a:r>
            <a:endParaRPr lang="en-US" baseline="0" dirty="0" smtClean="0"/>
          </a:p>
          <a:p>
            <a:endParaRPr lang="en-US" baseline="0" dirty="0" smtClean="0"/>
          </a:p>
          <a:p>
            <a:r>
              <a:rPr lang="en-US" baseline="0" dirty="0" smtClean="0"/>
              <a:t>The </a:t>
            </a:r>
            <a:r>
              <a:rPr lang="en-US" baseline="0" dirty="0"/>
              <a:t>motivation included </a:t>
            </a:r>
            <a:r>
              <a:rPr lang="en-US" baseline="0" dirty="0" smtClean="0"/>
              <a:t>screen </a:t>
            </a:r>
            <a:r>
              <a:rPr lang="en-US" baseline="0" dirty="0"/>
              <a:t>in the building near the lifts, provide health information and live feedback </a:t>
            </a:r>
            <a:r>
              <a:rPr lang="en-US" baseline="0" dirty="0" smtClean="0"/>
              <a:t>.</a:t>
            </a:r>
          </a:p>
          <a:p>
            <a:endParaRPr lang="en-US" baseline="0" dirty="0"/>
          </a:p>
          <a:p>
            <a:r>
              <a:rPr lang="en-US" baseline="0" dirty="0"/>
              <a:t>For The last month, digital monitoring was continued to understand if any long term behavioral change happened  after intervention.</a:t>
            </a:r>
          </a:p>
          <a:p>
            <a:r>
              <a:rPr lang="en-US" baseline="0" dirty="0"/>
              <a:t> </a:t>
            </a:r>
            <a:endParaRPr lang="en-US" dirty="0"/>
          </a:p>
          <a:p>
            <a:r>
              <a:rPr lang="en-US" baseline="0" dirty="0"/>
              <a:t>This study used people counters sensors placed on stair cases</a:t>
            </a:r>
            <a:r>
              <a:rPr lang="en-US" b="1" baseline="0" dirty="0"/>
              <a:t>. </a:t>
            </a:r>
            <a:r>
              <a:rPr lang="en-US" baseline="0" dirty="0" smtClean="0"/>
              <a:t>When </a:t>
            </a:r>
            <a:r>
              <a:rPr lang="en-US" baseline="0" dirty="0"/>
              <a:t>someone passes, it counts. </a:t>
            </a:r>
          </a:p>
          <a:p>
            <a:r>
              <a:rPr lang="en-US" baseline="0" dirty="0"/>
              <a:t> </a:t>
            </a:r>
          </a:p>
          <a:p>
            <a:r>
              <a:rPr lang="en-US" baseline="0" dirty="0" smtClean="0"/>
              <a:t>Finally, We </a:t>
            </a:r>
            <a:r>
              <a:rPr lang="en-US" baseline="0" dirty="0"/>
              <a:t>used 2 feature in time for cluster analysis: Position and count</a:t>
            </a:r>
          </a:p>
          <a:p>
            <a:r>
              <a:rPr lang="en-US" baseline="0" dirty="0"/>
              <a:t>Also  landmark time window of 1 hour have been chosen</a:t>
            </a:r>
          </a:p>
          <a:p>
            <a:r>
              <a:rPr lang="en-US" baseline="0" dirty="0"/>
              <a:t>___________________________________________</a:t>
            </a:r>
          </a:p>
          <a:p>
            <a:endParaRPr lang="en-US" baseline="0" dirty="0"/>
          </a:p>
          <a:p>
            <a:r>
              <a:rPr lang="en-US" baseline="0" dirty="0"/>
              <a:t>Signals from the sensors are sent to wireless hubs in real time and then from the hubs to the server.</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effectLst/>
              </a:rPr>
              <a:t>This  </a:t>
            </a:r>
            <a:r>
              <a:rPr lang="en-US" b="0" dirty="0" err="1">
                <a:effectLst/>
              </a:rPr>
              <a:t>ecounter</a:t>
            </a:r>
            <a:r>
              <a:rPr lang="en-US" b="0" dirty="0">
                <a:effectLst/>
              </a:rPr>
              <a:t> dataset is a large collection of mobility stair usage database in</a:t>
            </a:r>
            <a:r>
              <a:rPr lang="en-US" b="0" baseline="0" dirty="0">
                <a:effectLst/>
              </a:rPr>
              <a:t> this building</a:t>
            </a:r>
            <a:r>
              <a:rPr lang="en-US" b="0" dirty="0">
                <a:effectLst/>
              </a:rPr>
              <a:t>. </a:t>
            </a:r>
            <a:r>
              <a:rPr lang="en-US" sz="1200" b="0" i="0" kern="1200" dirty="0">
                <a:solidFill>
                  <a:schemeClr val="tx1"/>
                </a:solidFill>
                <a:effectLst/>
                <a:latin typeface="+mn-lt"/>
                <a:ea typeface="+mn-ea"/>
                <a:cs typeface="+mn-cs"/>
              </a:rPr>
              <a:t>This dataset contains a total of 668000 records</a:t>
            </a:r>
            <a:r>
              <a:rPr lang="en-US" sz="1200" b="0" i="0" kern="1200" baseline="0" dirty="0">
                <a:solidFill>
                  <a:schemeClr val="tx1"/>
                </a:solidFill>
                <a:effectLst/>
                <a:latin typeface="+mn-lt"/>
                <a:ea typeface="+mn-ea"/>
                <a:cs typeface="+mn-cs"/>
              </a:rPr>
              <a:t> for </a:t>
            </a:r>
            <a:r>
              <a:rPr lang="en-US" sz="1200" b="0" i="0" kern="1200" dirty="0">
                <a:solidFill>
                  <a:schemeClr val="tx1"/>
                </a:solidFill>
                <a:effectLst/>
                <a:latin typeface="+mn-lt"/>
                <a:ea typeface="+mn-ea"/>
                <a:cs typeface="+mn-cs"/>
              </a:rPr>
              <a:t>levels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 including people count, direction of movement, date</a:t>
            </a:r>
            <a:r>
              <a:rPr lang="en-US" sz="1200" b="0" i="0" kern="1200" baseline="0" dirty="0">
                <a:solidFill>
                  <a:schemeClr val="tx1"/>
                </a:solidFill>
                <a:effectLst/>
                <a:latin typeface="+mn-lt"/>
                <a:ea typeface="+mn-ea"/>
                <a:cs typeface="+mn-cs"/>
              </a:rPr>
              <a:t> and time</a:t>
            </a:r>
            <a:r>
              <a:rPr lang="en-US" sz="1200" b="0" i="0" kern="1200" dirty="0">
                <a:solidFill>
                  <a:schemeClr val="tx1"/>
                </a:solidFill>
                <a:effectLst/>
                <a:latin typeface="+mn-lt"/>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DSAP will be use for data analysis of</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ecounter</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most relevant measurements for this cluster analysis were the location of people counter sensors at the Tonsley building and the number of people passing through these sensors. The landmark time window of one hour was used to accumulate the data streams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streaming cluster analysis was aimed at finding any evolutionary patterns in stair usage based on an educational intervention campaign</a:t>
            </a:r>
          </a:p>
          <a:p>
            <a:endParaRPr lang="en-US" dirty="0"/>
          </a:p>
        </p:txBody>
      </p:sp>
      <p:sp>
        <p:nvSpPr>
          <p:cNvPr id="4" name="Slide Number Placeholder 3"/>
          <p:cNvSpPr>
            <a:spLocks noGrp="1"/>
          </p:cNvSpPr>
          <p:nvPr>
            <p:ph type="sldNum" sz="quarter" idx="10"/>
          </p:nvPr>
        </p:nvSpPr>
        <p:spPr/>
        <p:txBody>
          <a:bodyPr/>
          <a:lstStyle/>
          <a:p>
            <a:fld id="{E08EE1B5-32AE-4BE1-AB34-49AD1829E438}" type="slidenum">
              <a:rPr lang="en-US" smtClean="0"/>
              <a:t>21</a:t>
            </a:fld>
            <a:endParaRPr lang="en-US"/>
          </a:p>
        </p:txBody>
      </p:sp>
    </p:spTree>
    <p:extLst>
      <p:ext uri="{BB962C8B-B14F-4D97-AF65-F5344CB8AC3E}">
        <p14:creationId xmlns:p14="http://schemas.microsoft.com/office/powerpoint/2010/main" val="3894223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effectLst/>
                <a:latin typeface="+mn-lt"/>
                <a:ea typeface="+mn-ea"/>
                <a:cs typeface="+mn-cs"/>
              </a:rPr>
              <a:t>These 2 figures show the </a:t>
            </a:r>
            <a:r>
              <a:rPr lang="en-US" sz="1200" b="0" i="0" u="none" strike="noStrike" kern="1200" baseline="0" dirty="0" err="1" smtClean="0">
                <a:solidFill>
                  <a:schemeClr val="tx1"/>
                </a:solidFill>
                <a:effectLst/>
                <a:latin typeface="+mn-lt"/>
                <a:ea typeface="+mn-ea"/>
                <a:cs typeface="+mn-cs"/>
              </a:rPr>
              <a:t>tonesly</a:t>
            </a:r>
            <a:r>
              <a:rPr lang="en-US" sz="1200" b="0" i="0" u="none" strike="noStrike" kern="1200" baseline="0" dirty="0" smtClean="0">
                <a:solidFill>
                  <a:schemeClr val="tx1"/>
                </a:solidFill>
                <a:effectLst/>
                <a:latin typeface="+mn-lt"/>
                <a:ea typeface="+mn-ea"/>
                <a:cs typeface="+mn-cs"/>
              </a:rPr>
              <a:t> building inside and outside</a:t>
            </a:r>
          </a:p>
          <a:p>
            <a:r>
              <a:rPr lang="en-US" sz="1200" b="0" i="0" u="none" strike="noStrike" kern="1200" baseline="0" dirty="0" smtClean="0">
                <a:solidFill>
                  <a:schemeClr val="tx1"/>
                </a:solidFill>
                <a:effectLst/>
                <a:latin typeface="+mn-lt"/>
                <a:ea typeface="+mn-ea"/>
                <a:cs typeface="+mn-cs"/>
              </a:rPr>
              <a:t>The image on the left is the building overview of the north side </a:t>
            </a:r>
          </a:p>
          <a:p>
            <a:r>
              <a:rPr lang="en-US" sz="1200" b="0" i="0" u="none" strike="noStrike" kern="1200" baseline="0" dirty="0" smtClean="0">
                <a:solidFill>
                  <a:schemeClr val="tx1"/>
                </a:solidFill>
                <a:effectLst/>
                <a:latin typeface="+mn-lt"/>
                <a:ea typeface="+mn-ea"/>
                <a:cs typeface="+mn-cs"/>
              </a:rPr>
              <a:t>And the image on the right is the building plan for level 4 which stairs used for the experiment are highlighted with the red dashed circles</a:t>
            </a:r>
          </a:p>
          <a:p>
            <a:endParaRPr lang="en-US" sz="1200" b="0" i="0" u="none" strike="noStrike"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as you can see here in this map mostly all the rooms and classes are located in the south side</a:t>
            </a:r>
          </a:p>
          <a:p>
            <a:endParaRPr lang="en-US" dirty="0"/>
          </a:p>
        </p:txBody>
      </p:sp>
      <p:sp>
        <p:nvSpPr>
          <p:cNvPr id="4" name="Slide Number Placeholder 3"/>
          <p:cNvSpPr>
            <a:spLocks noGrp="1"/>
          </p:cNvSpPr>
          <p:nvPr>
            <p:ph type="sldNum" sz="quarter" idx="10"/>
          </p:nvPr>
        </p:nvSpPr>
        <p:spPr/>
        <p:txBody>
          <a:bodyPr/>
          <a:lstStyle/>
          <a:p>
            <a:fld id="{47474788-A579-47A3-B500-37B0147826FC}" type="slidenum">
              <a:rPr lang="en-US" smtClean="0"/>
              <a:t>22</a:t>
            </a:fld>
            <a:endParaRPr lang="en-US"/>
          </a:p>
        </p:txBody>
      </p:sp>
    </p:spTree>
    <p:extLst>
      <p:ext uri="{BB962C8B-B14F-4D97-AF65-F5344CB8AC3E}">
        <p14:creationId xmlns:p14="http://schemas.microsoft.com/office/powerpoint/2010/main" val="510018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4780"/>
                </a:solidFill>
                <a:effectLst/>
                <a:latin typeface="Montserrat"/>
              </a:rPr>
              <a:t>The </a:t>
            </a:r>
            <a:r>
              <a:rPr lang="en-US" b="0" i="0" dirty="0" smtClean="0">
                <a:solidFill>
                  <a:srgbClr val="004780"/>
                </a:solidFill>
                <a:effectLst/>
                <a:latin typeface="Montserrat"/>
              </a:rPr>
              <a:t>second experiment</a:t>
            </a:r>
            <a:r>
              <a:rPr lang="en-US" b="0" i="0" baseline="0" dirty="0" smtClean="0">
                <a:solidFill>
                  <a:srgbClr val="004780"/>
                </a:solidFill>
                <a:effectLst/>
                <a:latin typeface="Montserrat"/>
              </a:rPr>
              <a:t> created </a:t>
            </a:r>
            <a:r>
              <a:rPr lang="en-US" b="0" i="0" baseline="0" dirty="0">
                <a:solidFill>
                  <a:srgbClr val="004780"/>
                </a:solidFill>
                <a:effectLst/>
                <a:latin typeface="Montserrat"/>
              </a:rPr>
              <a:t>at the university of </a:t>
            </a:r>
            <a:r>
              <a:rPr lang="en-US" b="0" i="0" baseline="0" dirty="0" err="1">
                <a:solidFill>
                  <a:srgbClr val="004780"/>
                </a:solidFill>
                <a:effectLst/>
                <a:latin typeface="Montserrat"/>
              </a:rPr>
              <a:t>Joma</a:t>
            </a:r>
            <a:r>
              <a:rPr lang="en-US" b="0" i="0" baseline="0" dirty="0">
                <a:solidFill>
                  <a:srgbClr val="004780"/>
                </a:solidFill>
                <a:effectLst/>
                <a:latin typeface="Montserrat"/>
              </a:rPr>
              <a:t> </a:t>
            </a:r>
            <a:r>
              <a:rPr lang="en-US" b="0" i="0" baseline="0" dirty="0" smtClean="0">
                <a:solidFill>
                  <a:srgbClr val="004780"/>
                </a:solidFill>
                <a:effectLst/>
                <a:latin typeface="Montserrat"/>
              </a:rPr>
              <a:t>first in 2013 </a:t>
            </a:r>
            <a:r>
              <a:rPr lang="en-US" b="0" i="0" baseline="0" dirty="0">
                <a:solidFill>
                  <a:srgbClr val="004780"/>
                </a:solidFill>
                <a:effectLst/>
                <a:latin typeface="Montserrat"/>
              </a:rPr>
              <a:t>, is a reference database for </a:t>
            </a:r>
            <a:r>
              <a:rPr lang="en-US" b="0" i="0" baseline="0" dirty="0" err="1">
                <a:solidFill>
                  <a:srgbClr val="004780"/>
                </a:solidFill>
                <a:effectLst/>
                <a:latin typeface="Montserrat"/>
              </a:rPr>
              <a:t>Wlan</a:t>
            </a:r>
            <a:r>
              <a:rPr lang="en-US" b="0" i="0" baseline="0" dirty="0">
                <a:solidFill>
                  <a:srgbClr val="004780"/>
                </a:solidFill>
                <a:effectLst/>
                <a:latin typeface="Montserrat"/>
              </a:rPr>
              <a:t> fingerprint-based indoor localization </a:t>
            </a:r>
            <a:r>
              <a:rPr lang="en-US" b="0" i="0" strike="sngStrike" baseline="0" dirty="0">
                <a:solidFill>
                  <a:srgbClr val="004780"/>
                </a:solidFill>
                <a:effectLst/>
                <a:latin typeface="Montserrat"/>
              </a:rPr>
              <a:t>to compare different indoor localization methodologies</a:t>
            </a:r>
            <a:r>
              <a:rPr lang="en-US" b="0" i="0" baseline="0" dirty="0">
                <a:solidFill>
                  <a:srgbClr val="004780"/>
                </a:solidFill>
                <a:effectLst/>
                <a:latin typeface="Montserrat"/>
              </a:rPr>
              <a:t>.</a:t>
            </a:r>
            <a:endParaRPr lang="en-US" b="0" i="0" dirty="0">
              <a:solidFill>
                <a:srgbClr val="004780"/>
              </a:solidFill>
              <a:effectLst/>
              <a:latin typeface="Montserra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4780"/>
              </a:solidFill>
              <a:effectLst/>
              <a:latin typeface="Montserra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4780"/>
                </a:solidFill>
                <a:effectLst/>
                <a:latin typeface="Montserrat"/>
              </a:rPr>
              <a:t>We used this experiment</a:t>
            </a:r>
            <a:r>
              <a:rPr lang="en-US" b="0" i="0" baseline="0" dirty="0">
                <a:solidFill>
                  <a:srgbClr val="004780"/>
                </a:solidFill>
                <a:effectLst/>
                <a:latin typeface="Montserrat"/>
              </a:rPr>
              <a:t> to find a occupancy behavior in indoor spaces. The measurement was done across 3 buildings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baseline="0" dirty="0">
              <a:solidFill>
                <a:srgbClr val="004780"/>
              </a:solidFill>
              <a:effectLst/>
              <a:latin typeface="Montserra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a:solidFill>
                  <a:srgbClr val="004780"/>
                </a:solidFill>
                <a:effectLst/>
                <a:latin typeface="Montserrat"/>
              </a:rPr>
              <a:t>For this experiment, 18 participants  with 16 </a:t>
            </a:r>
            <a:r>
              <a:rPr lang="en-US" b="0" i="0" baseline="0" dirty="0" smtClean="0">
                <a:solidFill>
                  <a:srgbClr val="004780"/>
                </a:solidFill>
                <a:effectLst/>
                <a:latin typeface="Montserrat"/>
              </a:rPr>
              <a:t>cell phones measured </a:t>
            </a:r>
            <a:r>
              <a:rPr lang="en-US" b="0" i="0" baseline="0" dirty="0">
                <a:solidFill>
                  <a:srgbClr val="004780"/>
                </a:solidFill>
                <a:effectLst/>
                <a:latin typeface="Montserrat"/>
              </a:rPr>
              <a:t>their position as they moved around the buildings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baseline="0" dirty="0">
              <a:solidFill>
                <a:srgbClr val="004780"/>
              </a:solidFill>
              <a:effectLst/>
              <a:latin typeface="Montserra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baseline="0" dirty="0" smtClean="0">
                <a:solidFill>
                  <a:srgbClr val="004780"/>
                </a:solidFill>
                <a:effectLst/>
                <a:latin typeface="Montserra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 should mention that We used 2 feature in time for cluster analysis: phone and position identifier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Also landmark time window of 10 min have been chosen for this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baseline="0" dirty="0">
              <a:solidFill>
                <a:srgbClr val="004780"/>
              </a:solidFill>
              <a:effectLst/>
              <a:latin typeface="Montserra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4780"/>
                </a:solidFill>
                <a:effectLst/>
                <a:latin typeface="Montserrat"/>
              </a:rPr>
              <a:t>___________________________________________</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4780"/>
                </a:solidFill>
                <a:effectLst/>
                <a:latin typeface="Montserrat"/>
              </a:rPr>
              <a:t>In a </a:t>
            </a:r>
            <a:r>
              <a:rPr lang="en-US" b="0" i="0" dirty="0" err="1">
                <a:solidFill>
                  <a:srgbClr val="004780"/>
                </a:solidFill>
                <a:effectLst/>
                <a:latin typeface="Montserrat"/>
              </a:rPr>
              <a:t>WiFi</a:t>
            </a:r>
            <a:r>
              <a:rPr lang="en-US" b="0" i="0" dirty="0">
                <a:solidFill>
                  <a:srgbClr val="004780"/>
                </a:solidFill>
                <a:effectLst/>
                <a:latin typeface="Montserrat"/>
              </a:rPr>
              <a:t> positioning system, tags are </a:t>
            </a:r>
            <a:r>
              <a:rPr lang="en-US" b="0" i="0" dirty="0" err="1">
                <a:solidFill>
                  <a:srgbClr val="004780"/>
                </a:solidFill>
                <a:effectLst/>
                <a:latin typeface="Montserrat"/>
              </a:rPr>
              <a:t>WiFi</a:t>
            </a:r>
            <a:r>
              <a:rPr lang="en-US" b="0" i="0" dirty="0">
                <a:solidFill>
                  <a:srgbClr val="004780"/>
                </a:solidFill>
                <a:effectLst/>
                <a:latin typeface="Montserrat"/>
              </a:rPr>
              <a:t> transmitters that send simple packets to a number of </a:t>
            </a:r>
            <a:r>
              <a:rPr lang="en-US" b="0" i="0" dirty="0" err="1">
                <a:solidFill>
                  <a:srgbClr val="004780"/>
                </a:solidFill>
                <a:effectLst/>
                <a:latin typeface="Montserrat"/>
              </a:rPr>
              <a:t>WiFi</a:t>
            </a:r>
            <a:r>
              <a:rPr lang="en-US" b="0" i="0" dirty="0">
                <a:solidFill>
                  <a:srgbClr val="004780"/>
                </a:solidFill>
                <a:effectLst/>
                <a:latin typeface="Montserrat"/>
              </a:rPr>
              <a:t> access points in a facility. These access points report the time and strength of that reading to a backend, which uses algorithms to compute position. The location information is then sent to the cloud.</a:t>
            </a:r>
            <a:r>
              <a:rPr lang="en-US" b="0" i="0" dirty="0">
                <a:solidFill>
                  <a:srgbClr val="202122"/>
                </a:solidFill>
                <a:effectLst/>
                <a:latin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02122"/>
                </a:solidFill>
                <a:effectLst/>
                <a:latin typeface="Arial" panose="020B0604020202020204" pitchFamily="34" charset="0"/>
                <a:hlinkClick r:id="rId3" tooltip="Hotspot (Wi-Fi)"/>
              </a:rPr>
              <a:t>Using </a:t>
            </a:r>
            <a:r>
              <a:rPr lang="en-US" b="0" i="0" u="none" strike="noStrike" dirty="0">
                <a:solidFill>
                  <a:srgbClr val="0645AD"/>
                </a:solidFill>
                <a:effectLst/>
                <a:latin typeface="Arial" panose="020B0604020202020204" pitchFamily="34" charset="0"/>
                <a:hlinkClick r:id="rId3" tooltip="Hotspot (Wi-Fi)"/>
              </a:rPr>
              <a:t>Wi-Fi hotspots</a:t>
            </a:r>
            <a:r>
              <a:rPr lang="en-US" b="0" i="0" dirty="0">
                <a:solidFill>
                  <a:srgbClr val="202122"/>
                </a:solidFill>
                <a:effectLst/>
                <a:latin typeface="Arial" panose="020B0604020202020204" pitchFamily="34" charset="0"/>
              </a:rPr>
              <a:t> and other </a:t>
            </a:r>
            <a:r>
              <a:rPr lang="en-US" b="0" i="0" u="none" strike="noStrike" dirty="0">
                <a:solidFill>
                  <a:srgbClr val="0645AD"/>
                </a:solidFill>
                <a:effectLst/>
                <a:latin typeface="Arial" panose="020B0604020202020204" pitchFamily="34" charset="0"/>
                <a:hlinkClick r:id="rId4"/>
              </a:rPr>
              <a:t>wireless access points</a:t>
            </a:r>
            <a:r>
              <a:rPr lang="en-US" b="0" i="0" dirty="0">
                <a:solidFill>
                  <a:srgbClr val="202122"/>
                </a:solidFill>
                <a:effectLst/>
                <a:latin typeface="Arial" panose="020B0604020202020204" pitchFamily="34" charset="0"/>
              </a:rPr>
              <a:t> to discover where a device is </a:t>
            </a:r>
            <a:r>
              <a:rPr lang="en-US" b="0" i="0" dirty="0" err="1">
                <a:solidFill>
                  <a:srgbClr val="202122"/>
                </a:solidFill>
                <a:effectLst/>
                <a:latin typeface="Arial" panose="020B0604020202020204" pitchFamily="34" charset="0"/>
              </a:rPr>
              <a:t>located.The</a:t>
            </a:r>
            <a:r>
              <a:rPr lang="en-US" b="0" i="0" dirty="0">
                <a:solidFill>
                  <a:srgbClr val="202122"/>
                </a:solidFill>
                <a:effectLst/>
                <a:latin typeface="Arial" panose="020B0604020202020204" pitchFamily="34" charset="0"/>
              </a:rPr>
              <a:t> most common and widespread localization technique used for positioning with wireless access points is based on measuring the intensity of the received signal (</a:t>
            </a:r>
            <a:r>
              <a:rPr lang="en-US" b="0" i="1" u="none" strike="noStrike" dirty="0">
                <a:solidFill>
                  <a:srgbClr val="0645AD"/>
                </a:solidFill>
                <a:effectLst/>
                <a:latin typeface="Arial" panose="020B0604020202020204" pitchFamily="34" charset="0"/>
                <a:hlinkClick r:id="rId5" tooltip="Received signal strength indication"/>
              </a:rPr>
              <a:t>received signal strength indication</a:t>
            </a:r>
            <a:r>
              <a:rPr lang="en-US" b="0" i="0" dirty="0">
                <a:solidFill>
                  <a:srgbClr val="202122"/>
                </a:solidFill>
                <a:effectLst/>
                <a:latin typeface="Arial" panose="020B0604020202020204" pitchFamily="34" charset="0"/>
              </a:rPr>
              <a:t> or RSSI) and the method of "fingerprinting".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RSSI localization techniques are based on measuring signal strength from a client device to several different access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2"/>
                </a:solidFill>
                <a:effectLst/>
                <a:latin typeface="Arial" panose="020B0604020202020204" pitchFamily="34" charset="0"/>
              </a:rPr>
              <a:t>Traditional fingerprinting is also RSSI-based, but it simply relies on the recording of the signal strength from several access points in range and storing this information in a database along with the known coordinates of the client device in an offline phase. T During the online tracking phase, the current RSSI vector at an unknown location is compared to those stored in the fingerprint and the closest match is returned as the estimated user location. Its main disadvantage is that any changes of the environment such as adding or removing furniture or buildings may change the "fingerprint" that corresponds to each location, requiring an update to the fingerprint database. However, the integration with other sensor such as camera can be used in order to deal with changing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0212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62626"/>
                </a:solidFill>
                <a:effectLst/>
                <a:latin typeface="Tahoma" panose="020B0604030504040204" pitchFamily="34" charset="0"/>
              </a:rPr>
              <a:t>Wi-Fi location uses already existing infrastructure and Wi-Fi access points (APs) to calculate where a device is located. The device needs to be able to listen for the Wi-Fi AP but does not need to connect to it. By analyzing the signal strength of multiple Wi-Fi signals and knowing the location of those APs, Skyhook is able to determine the approximate location of the device.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62626"/>
              </a:solidFill>
              <a:effectLst/>
              <a:latin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25251"/>
                </a:solidFill>
                <a:effectLst/>
                <a:latin typeface="Open Sans"/>
              </a:rPr>
              <a:t>Each Wi-Fi access point, whether customer hotspot, router or Internet-capable point of sale system, transmits specific data. Using a RSSI (Received Signal Strength Indication) and MAC address (Media Access Control), an app can calculate the current location of the end user device (</a:t>
            </a:r>
            <a:r>
              <a:rPr lang="en-US" b="1" i="0" dirty="0">
                <a:solidFill>
                  <a:srgbClr val="525251"/>
                </a:solidFill>
                <a:effectLst/>
                <a:latin typeface="Open Sans"/>
              </a:rPr>
              <a:t>client-based positioning</a:t>
            </a:r>
            <a:r>
              <a:rPr lang="en-US" b="0" i="0" dirty="0">
                <a:solidFill>
                  <a:srgbClr val="525251"/>
                </a:solidFill>
                <a:effectLst/>
                <a:latin typeface="Open Sans"/>
              </a:rPr>
              <a:t>). This requires a database with information about the locations with which this data can be compared. This method is called fingerprinting. It only functions with Android devices due to technical restrictions. </a:t>
            </a:r>
            <a:r>
              <a:rPr lang="en-US" b="1" i="0" dirty="0">
                <a:solidFill>
                  <a:srgbClr val="525251"/>
                </a:solidFill>
                <a:effectLst/>
                <a:latin typeface="Open Sans"/>
              </a:rPr>
              <a:t>iOS devices cannot be used for Wi-Fi indoor navigation.</a:t>
            </a:r>
            <a:endParaRPr lang="en-US" dirty="0"/>
          </a:p>
        </p:txBody>
      </p:sp>
      <p:sp>
        <p:nvSpPr>
          <p:cNvPr id="4" name="Slide Number Placeholder 3"/>
          <p:cNvSpPr>
            <a:spLocks noGrp="1"/>
          </p:cNvSpPr>
          <p:nvPr>
            <p:ph type="sldNum" sz="quarter" idx="10"/>
          </p:nvPr>
        </p:nvSpPr>
        <p:spPr/>
        <p:txBody>
          <a:bodyPr/>
          <a:lstStyle/>
          <a:p>
            <a:fld id="{E08EE1B5-32AE-4BE1-AB34-49AD1829E438}" type="slidenum">
              <a:rPr lang="en-US" smtClean="0"/>
              <a:t>23</a:t>
            </a:fld>
            <a:endParaRPr lang="en-US"/>
          </a:p>
        </p:txBody>
      </p:sp>
    </p:spTree>
    <p:extLst>
      <p:ext uri="{BB962C8B-B14F-4D97-AF65-F5344CB8AC3E}">
        <p14:creationId xmlns:p14="http://schemas.microsoft.com/office/powerpoint/2010/main" val="1358048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result section I will</a:t>
            </a:r>
            <a:r>
              <a:rPr lang="en-US" baseline="0" dirty="0"/>
              <a:t> </a:t>
            </a:r>
            <a:r>
              <a:rPr lang="en-US" baseline="0" dirty="0" smtClean="0"/>
              <a:t>discuss </a:t>
            </a:r>
            <a:r>
              <a:rPr lang="en-US" baseline="0" dirty="0"/>
              <a:t>the data from each experiment and the clustering results</a:t>
            </a:r>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24</a:t>
            </a:fld>
            <a:endParaRPr lang="en-US"/>
          </a:p>
        </p:txBody>
      </p:sp>
    </p:spTree>
    <p:extLst>
      <p:ext uri="{BB962C8B-B14F-4D97-AF65-F5344CB8AC3E}">
        <p14:creationId xmlns:p14="http://schemas.microsoft.com/office/powerpoint/2010/main" val="2525472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figures show</a:t>
            </a:r>
            <a:r>
              <a:rPr lang="en-US" baseline="0" dirty="0"/>
              <a:t> the</a:t>
            </a:r>
            <a:r>
              <a:rPr lang="en-US" dirty="0"/>
              <a:t> </a:t>
            </a:r>
            <a:r>
              <a:rPr lang="en-US" b="1" dirty="0"/>
              <a:t>stair</a:t>
            </a:r>
            <a:r>
              <a:rPr lang="en-US" dirty="0"/>
              <a:t> </a:t>
            </a:r>
            <a:r>
              <a:rPr lang="en-US" b="1" dirty="0"/>
              <a:t>usage pattern of people moving </a:t>
            </a:r>
            <a:r>
              <a:rPr lang="en-US" b="1" baseline="0" dirty="0"/>
              <a:t>up and down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a:t>
            </a:r>
            <a:r>
              <a:rPr lang="en-US" dirty="0" smtClean="0"/>
              <a:t>month or pre intervention month </a:t>
            </a:r>
            <a:r>
              <a:rPr lang="en-US" dirty="0"/>
              <a:t>is shown with</a:t>
            </a:r>
            <a:r>
              <a:rPr lang="en-US" baseline="0" dirty="0"/>
              <a:t> purple color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intervention month is shown with</a:t>
            </a:r>
            <a:r>
              <a:rPr lang="en-US" baseline="0" dirty="0"/>
              <a:t> blue color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white gap between pre-intervention and intervention month was the 2 weeks of semester break which we excluded from the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post intervention moth immediately starts after the intervention month as shown in yellow color.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expected15% more people used the stairs to go down than go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7474788-A579-47A3-B500-37B0147826FC}" type="slidenum">
              <a:rPr lang="en-US" smtClean="0"/>
              <a:t>25</a:t>
            </a:fld>
            <a:endParaRPr lang="en-US"/>
          </a:p>
        </p:txBody>
      </p:sp>
    </p:spTree>
    <p:extLst>
      <p:ext uri="{BB962C8B-B14F-4D97-AF65-F5344CB8AC3E}">
        <p14:creationId xmlns:p14="http://schemas.microsoft.com/office/powerpoint/2010/main" val="1830033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These 3 plots shows the </a:t>
            </a:r>
            <a:r>
              <a:rPr lang="en-US" sz="1200" b="0" i="0" u="none" strike="noStrike" kern="1200" baseline="0" dirty="0" err="1">
                <a:solidFill>
                  <a:schemeClr val="tx1"/>
                </a:solidFill>
                <a:latin typeface="+mn-lt"/>
                <a:ea typeface="+mn-ea"/>
                <a:cs typeface="+mn-cs"/>
              </a:rPr>
              <a:t>spatio</a:t>
            </a:r>
            <a:r>
              <a:rPr lang="en-US" sz="1200" b="0" i="0" u="none" strike="noStrike" kern="1200" baseline="0" dirty="0">
                <a:solidFill>
                  <a:schemeClr val="tx1"/>
                </a:solidFill>
                <a:latin typeface="+mn-lt"/>
                <a:ea typeface="+mn-ea"/>
                <a:cs typeface="+mn-cs"/>
              </a:rPr>
              <a:t>-temporal patterns of each level for each month. These are generated </a:t>
            </a:r>
            <a:r>
              <a:rPr lang="en-US" sz="1200" b="1" i="0" u="none" strike="noStrike" kern="1200" baseline="0" dirty="0">
                <a:solidFill>
                  <a:schemeClr val="tx1"/>
                </a:solidFill>
                <a:latin typeface="+mn-lt"/>
                <a:ea typeface="+mn-ea"/>
                <a:cs typeface="+mn-cs"/>
              </a:rPr>
              <a:t>by aggregating </a:t>
            </a:r>
            <a:r>
              <a:rPr lang="en-US" sz="1200" b="0" i="0" u="none" strike="noStrike" kern="1200" baseline="0" dirty="0">
                <a:solidFill>
                  <a:schemeClr val="tx1"/>
                </a:solidFill>
                <a:latin typeface="+mn-lt"/>
                <a:ea typeface="+mn-ea"/>
                <a:cs typeface="+mn-cs"/>
              </a:rPr>
              <a:t>the number of people at each level</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It is clear that the Level 2-1 </a:t>
            </a:r>
            <a:r>
              <a:rPr lang="en-US" sz="1200" b="0" i="0" u="none" strike="noStrike" kern="1200" baseline="0" dirty="0" smtClean="0">
                <a:solidFill>
                  <a:schemeClr val="tx1"/>
                </a:solidFill>
                <a:latin typeface="+mn-lt"/>
                <a:ea typeface="+mn-ea"/>
                <a:cs typeface="+mn-cs"/>
              </a:rPr>
              <a:t>stair, </a:t>
            </a:r>
            <a:r>
              <a:rPr lang="en-US" sz="1200" b="0" i="0" u="none" strike="noStrike" kern="1200" baseline="0" dirty="0">
                <a:solidFill>
                  <a:schemeClr val="tx1"/>
                </a:solidFill>
                <a:latin typeface="+mn-lt"/>
                <a:ea typeface="+mn-ea"/>
                <a:cs typeface="+mn-cs"/>
              </a:rPr>
              <a:t>was most used; and the  North side stairs were used the least.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This could be </a:t>
            </a:r>
            <a:r>
              <a:rPr lang="en-US" sz="1200" b="0" i="0" u="none" strike="noStrike" kern="1200" baseline="0" dirty="0" smtClean="0">
                <a:solidFill>
                  <a:schemeClr val="tx1"/>
                </a:solidFill>
                <a:latin typeface="+mn-lt"/>
                <a:ea typeface="+mn-ea"/>
                <a:cs typeface="+mn-cs"/>
              </a:rPr>
              <a:t>because of </a:t>
            </a:r>
            <a:r>
              <a:rPr lang="en-US" sz="1200" b="0" i="0" u="none" strike="noStrike" kern="1200" baseline="0" dirty="0">
                <a:solidFill>
                  <a:schemeClr val="tx1"/>
                </a:solidFill>
                <a:latin typeface="+mn-lt"/>
                <a:ea typeface="+mn-ea"/>
                <a:cs typeface="+mn-cs"/>
              </a:rPr>
              <a:t>fewer people using the north entrances since the </a:t>
            </a:r>
            <a:r>
              <a:rPr lang="en-US" sz="1200" b="0" i="0" u="none" strike="noStrike" kern="1200" baseline="0" dirty="0" smtClean="0">
                <a:solidFill>
                  <a:schemeClr val="tx1"/>
                </a:solidFill>
                <a:latin typeface="+mn-lt"/>
                <a:ea typeface="+mn-ea"/>
                <a:cs typeface="+mn-cs"/>
              </a:rPr>
              <a:t>it leads </a:t>
            </a:r>
            <a:r>
              <a:rPr lang="en-US" sz="1200" b="0" i="0" u="none" strike="noStrike" kern="1200" baseline="0" dirty="0">
                <a:solidFill>
                  <a:schemeClr val="tx1"/>
                </a:solidFill>
                <a:latin typeface="+mn-lt"/>
                <a:ea typeface="+mn-ea"/>
                <a:cs typeface="+mn-cs"/>
              </a:rPr>
              <a:t>to a low capacity parking lot</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also the peak usage was around noon for all 3 months. </a:t>
            </a:r>
            <a:r>
              <a:rPr lang="en-US" sz="1200" b="0" i="0" u="none" strike="noStrike" kern="1200" baseline="0" dirty="0" smtClean="0">
                <a:solidFill>
                  <a:schemeClr val="tx1"/>
                </a:solidFill>
                <a:latin typeface="+mn-lt"/>
                <a:ea typeface="+mn-ea"/>
                <a:cs typeface="+mn-cs"/>
              </a:rPr>
              <a:t>people have used the stairs in the afternoon  rather than in the morning.</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___________________________</a:t>
            </a:r>
            <a:br>
              <a:rPr lang="en-US" sz="1200" b="0" i="0" u="none" strike="noStrike" kern="1200" baseline="0" dirty="0">
                <a:solidFill>
                  <a:schemeClr val="tx1"/>
                </a:solidFill>
                <a:latin typeface="+mn-lt"/>
                <a:ea typeface="+mn-ea"/>
                <a:cs typeface="+mn-cs"/>
              </a:rPr>
            </a:br>
            <a:r>
              <a:rPr lang="en-US" sz="1200" b="0" i="0" u="none" strike="noStrike" kern="1200" baseline="0" dirty="0" smtClean="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There is a lot more activity in the evening as compare to early morning</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endParaRPr lang="en-US" sz="1200" b="0" i="0" u="none" strike="noStrike" kern="1200" baseline="0" dirty="0">
              <a:solidFill>
                <a:schemeClr val="tx1"/>
              </a:solidFill>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47474788-A579-47A3-B500-37B0147826FC}" type="slidenum">
              <a:rPr lang="en-US" smtClean="0"/>
              <a:t>26</a:t>
            </a:fld>
            <a:endParaRPr lang="en-US"/>
          </a:p>
        </p:txBody>
      </p:sp>
    </p:spTree>
    <p:extLst>
      <p:ext uri="{BB962C8B-B14F-4D97-AF65-F5344CB8AC3E}">
        <p14:creationId xmlns:p14="http://schemas.microsoft.com/office/powerpoint/2010/main" val="3043057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a:t>
            </a:r>
            <a:r>
              <a:rPr lang="en-US" sz="1200" b="0" i="0" u="none" strike="noStrike" kern="1200" baseline="0" dirty="0" err="1">
                <a:solidFill>
                  <a:schemeClr val="tx1"/>
                </a:solidFill>
                <a:latin typeface="+mn-lt"/>
                <a:ea typeface="+mn-ea"/>
                <a:cs typeface="+mn-cs"/>
              </a:rPr>
              <a:t>dsap</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algo</a:t>
            </a:r>
            <a:r>
              <a:rPr lang="en-US" sz="1200" b="0" i="0" u="none" strike="noStrike" kern="1200" baseline="0" dirty="0">
                <a:solidFill>
                  <a:schemeClr val="tx1"/>
                </a:solidFill>
                <a:latin typeface="+mn-lt"/>
                <a:ea typeface="+mn-ea"/>
                <a:cs typeface="+mn-cs"/>
              </a:rPr>
              <a:t> is capable of analyzing the evolution of micro-clusters. The clusters of every hour for one day are shown in these plots.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These Figures show the </a:t>
            </a:r>
            <a:r>
              <a:rPr lang="en-US" sz="1200" b="0" i="0" u="none" strike="noStrike" kern="1200" baseline="0" dirty="0">
                <a:solidFill>
                  <a:schemeClr val="tx1"/>
                </a:solidFill>
                <a:latin typeface="+mn-lt"/>
                <a:ea typeface="+mn-ea"/>
                <a:cs typeface="+mn-cs"/>
              </a:rPr>
              <a:t>centroids of the micro-clusters and their data points that are </a:t>
            </a:r>
            <a:r>
              <a:rPr lang="en-US" sz="1200" b="0" i="0" u="none" strike="noStrike" kern="1200" baseline="0" dirty="0" smtClean="0">
                <a:solidFill>
                  <a:schemeClr val="tx1"/>
                </a:solidFill>
                <a:latin typeface="+mn-lt"/>
                <a:ea typeface="+mn-ea"/>
                <a:cs typeface="+mn-cs"/>
              </a:rPr>
              <a:t>connected, </a:t>
            </a:r>
            <a:r>
              <a:rPr lang="en-US" sz="1200" b="0" i="0" u="none" strike="noStrike" kern="1200" baseline="0" dirty="0">
                <a:solidFill>
                  <a:schemeClr val="tx1"/>
                </a:solidFill>
                <a:latin typeface="+mn-lt"/>
                <a:ea typeface="+mn-ea"/>
                <a:cs typeface="+mn-cs"/>
              </a:rPr>
              <a:t>using straight lines. </a:t>
            </a:r>
          </a:p>
          <a:p>
            <a:r>
              <a:rPr lang="en-US" sz="1200" b="0" i="0" u="none" strike="noStrike" kern="1200" baseline="0" dirty="0">
                <a:solidFill>
                  <a:schemeClr val="tx1"/>
                </a:solidFill>
                <a:latin typeface="+mn-lt"/>
                <a:ea typeface="+mn-ea"/>
                <a:cs typeface="+mn-cs"/>
              </a:rPr>
              <a:t>The </a:t>
            </a:r>
            <a:r>
              <a:rPr lang="en-US" sz="1200" b="1" i="0" u="none" strike="noStrike" kern="1200" baseline="0" dirty="0">
                <a:solidFill>
                  <a:schemeClr val="tx1"/>
                </a:solidFill>
                <a:latin typeface="+mn-lt"/>
                <a:ea typeface="+mn-ea"/>
                <a:cs typeface="+mn-cs"/>
              </a:rPr>
              <a:t>one-hour expiration time </a:t>
            </a:r>
            <a:r>
              <a:rPr lang="en-US" sz="1200" b="0" i="0" u="none" strike="noStrike" kern="1200" baseline="0" dirty="0">
                <a:solidFill>
                  <a:schemeClr val="tx1"/>
                </a:solidFill>
                <a:latin typeface="+mn-lt"/>
                <a:ea typeface="+mn-ea"/>
                <a:cs typeface="+mn-cs"/>
              </a:rPr>
              <a:t>was chosen to ensure that only the data points </a:t>
            </a:r>
            <a:r>
              <a:rPr lang="en-US" sz="1200" b="0" i="0" u="none" strike="noStrike" kern="1200" baseline="0" dirty="0" smtClean="0">
                <a:solidFill>
                  <a:schemeClr val="tx1"/>
                </a:solidFill>
                <a:latin typeface="+mn-lt"/>
                <a:ea typeface="+mn-ea"/>
                <a:cs typeface="+mn-cs"/>
              </a:rPr>
              <a:t>in </a:t>
            </a:r>
            <a:r>
              <a:rPr lang="en-US" sz="1200" b="0" i="0" u="none" strike="noStrike" kern="1200" baseline="0" dirty="0">
                <a:solidFill>
                  <a:schemeClr val="tx1"/>
                </a:solidFill>
                <a:latin typeface="+mn-lt"/>
                <a:ea typeface="+mn-ea"/>
                <a:cs typeface="+mn-cs"/>
              </a:rPr>
              <a:t>the one-hour window were </a:t>
            </a:r>
            <a:r>
              <a:rPr lang="en-US" sz="1200" b="0" i="0" u="none" strike="noStrike" kern="1200" baseline="0" dirty="0" smtClean="0">
                <a:solidFill>
                  <a:schemeClr val="tx1"/>
                </a:solidFill>
                <a:latin typeface="+mn-lt"/>
                <a:ea typeface="+mn-ea"/>
                <a:cs typeface="+mn-cs"/>
              </a:rPr>
              <a:t>used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a:t>
            </a:r>
            <a:r>
              <a:rPr lang="en-US" sz="1200" b="1" i="0" u="none" strike="noStrike" kern="1200" baseline="0" dirty="0">
                <a:solidFill>
                  <a:schemeClr val="tx1"/>
                </a:solidFill>
                <a:latin typeface="+mn-lt"/>
                <a:ea typeface="+mn-ea"/>
                <a:cs typeface="+mn-cs"/>
              </a:rPr>
              <a:t>changes in stair usage </a:t>
            </a:r>
            <a:r>
              <a:rPr lang="en-US" sz="1200" b="0" i="0" u="none" strike="noStrike" kern="1200" baseline="0" dirty="0">
                <a:solidFill>
                  <a:schemeClr val="tx1"/>
                </a:solidFill>
                <a:latin typeface="+mn-lt"/>
                <a:ea typeface="+mn-ea"/>
                <a:cs typeface="+mn-cs"/>
              </a:rPr>
              <a:t>across all levels can be clearly seen</a:t>
            </a:r>
            <a:r>
              <a:rPr lang="en-US" sz="1200" b="0" i="0" u="none" strike="noStrike" kern="1200" baseline="0" dirty="0" smtClean="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t>
            </a:r>
            <a:r>
              <a:rPr lang="en-US" sz="1200" b="0" i="0" u="none" strike="noStrike" kern="1200" baseline="0" dirty="0">
                <a:solidFill>
                  <a:schemeClr val="tx1"/>
                </a:solidFill>
                <a:latin typeface="+mn-lt"/>
                <a:ea typeface="+mn-ea"/>
                <a:cs typeface="+mn-cs"/>
              </a:rPr>
              <a:t>micro-clusters show an </a:t>
            </a:r>
            <a:r>
              <a:rPr lang="en-US" sz="1200" b="1" i="0" u="none" strike="noStrike" kern="1200" baseline="0" dirty="0">
                <a:solidFill>
                  <a:schemeClr val="tx1"/>
                </a:solidFill>
                <a:latin typeface="+mn-lt"/>
                <a:ea typeface="+mn-ea"/>
                <a:cs typeface="+mn-cs"/>
              </a:rPr>
              <a:t>increase in activity </a:t>
            </a:r>
            <a:r>
              <a:rPr lang="en-US" sz="1200" b="0" i="0" u="none" strike="noStrike" kern="1200" baseline="0" dirty="0">
                <a:solidFill>
                  <a:schemeClr val="tx1"/>
                </a:solidFill>
                <a:latin typeface="+mn-lt"/>
                <a:ea typeface="+mn-ea"/>
                <a:cs typeface="+mn-cs"/>
              </a:rPr>
              <a:t>starting around </a:t>
            </a:r>
            <a:r>
              <a:rPr lang="en-US" sz="1200" b="0" i="0" u="none" strike="noStrike" kern="1200" baseline="0" dirty="0" smtClean="0">
                <a:solidFill>
                  <a:schemeClr val="tx1"/>
                </a:solidFill>
                <a:latin typeface="+mn-lt"/>
                <a:ea typeface="+mn-ea"/>
                <a:cs typeface="+mn-cs"/>
              </a:rPr>
              <a:t>9. </a:t>
            </a:r>
            <a:endParaRPr lang="en-US" sz="1200" b="0" i="0" u="none" strike="noStrike" kern="1200" baseline="0" dirty="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t>
            </a:r>
            <a:r>
              <a:rPr lang="en-US" sz="1200" b="0" i="0" u="none" strike="noStrike" kern="1200" baseline="0" dirty="0">
                <a:solidFill>
                  <a:schemeClr val="tx1"/>
                </a:solidFill>
                <a:latin typeface="+mn-lt"/>
                <a:ea typeface="+mn-ea"/>
                <a:cs typeface="+mn-cs"/>
              </a:rPr>
              <a:t>the peak around noon, the micro-clusters </a:t>
            </a:r>
            <a:r>
              <a:rPr lang="en-US" sz="1200" b="1" i="0" u="none" strike="noStrike" kern="1200" baseline="0" dirty="0">
                <a:solidFill>
                  <a:schemeClr val="tx1"/>
                </a:solidFill>
                <a:latin typeface="+mn-lt"/>
                <a:ea typeface="+mn-ea"/>
                <a:cs typeface="+mn-cs"/>
              </a:rPr>
              <a:t>become more </a:t>
            </a:r>
            <a:r>
              <a:rPr lang="en-US" sz="1200" b="1" i="0" u="none" strike="noStrike" kern="1200" baseline="0" dirty="0" smtClean="0">
                <a:solidFill>
                  <a:schemeClr val="tx1"/>
                </a:solidFill>
                <a:latin typeface="+mn-lt"/>
                <a:ea typeface="+mn-ea"/>
                <a:cs typeface="+mn-cs"/>
              </a:rPr>
              <a:t>dense, </a:t>
            </a:r>
            <a:r>
              <a:rPr lang="en-US" sz="1200" b="0" i="0" u="none" strike="noStrike" kern="1200" baseline="0" dirty="0" smtClean="0">
                <a:solidFill>
                  <a:schemeClr val="tx1"/>
                </a:solidFill>
                <a:latin typeface="+mn-lt"/>
                <a:ea typeface="+mn-ea"/>
                <a:cs typeface="+mn-cs"/>
              </a:rPr>
              <a:t>and happening </a:t>
            </a:r>
            <a:r>
              <a:rPr lang="en-US" sz="1200" b="0" i="0" u="none" strike="noStrike" kern="1200" baseline="0" dirty="0">
                <a:solidFill>
                  <a:schemeClr val="tx1"/>
                </a:solidFill>
                <a:latin typeface="+mn-lt"/>
                <a:ea typeface="+mn-ea"/>
                <a:cs typeface="+mn-cs"/>
              </a:rPr>
              <a:t>at </a:t>
            </a:r>
            <a:r>
              <a:rPr lang="en-US" sz="1200" b="1" i="0" u="none" strike="noStrike" kern="1200" baseline="0" dirty="0">
                <a:solidFill>
                  <a:schemeClr val="tx1"/>
                </a:solidFill>
                <a:latin typeface="+mn-lt"/>
                <a:ea typeface="+mn-ea"/>
                <a:cs typeface="+mn-cs"/>
              </a:rPr>
              <a:t>different levels </a:t>
            </a:r>
            <a:r>
              <a:rPr lang="en-US" sz="1200" b="0" i="0" u="none" strike="noStrike" kern="1200" baseline="0" dirty="0">
                <a:solidFill>
                  <a:schemeClr val="tx1"/>
                </a:solidFill>
                <a:latin typeface="+mn-lt"/>
                <a:ea typeface="+mn-ea"/>
                <a:cs typeface="+mn-cs"/>
              </a:rPr>
              <a:t>of the building. </a:t>
            </a:r>
          </a:p>
          <a:p>
            <a:r>
              <a:rPr lang="en-US" sz="1200" b="0" i="0" u="none" strike="noStrike" kern="1200" baseline="0" dirty="0">
                <a:solidFill>
                  <a:schemeClr val="tx1"/>
                </a:solidFill>
                <a:latin typeface="+mn-lt"/>
                <a:ea typeface="+mn-ea"/>
                <a:cs typeface="+mn-cs"/>
              </a:rPr>
              <a:t>As the day </a:t>
            </a:r>
            <a:r>
              <a:rPr lang="en-US" sz="1200" b="0" i="0" u="none" strike="noStrike" kern="1200" baseline="0" dirty="0" smtClean="0">
                <a:solidFill>
                  <a:schemeClr val="tx1"/>
                </a:solidFill>
                <a:latin typeface="+mn-lt"/>
                <a:ea typeface="+mn-ea"/>
                <a:cs typeface="+mn-cs"/>
              </a:rPr>
              <a:t>pas, </a:t>
            </a:r>
            <a:r>
              <a:rPr lang="en-US" sz="1200" b="0" i="0" u="none" strike="noStrike" kern="1200" baseline="0" dirty="0">
                <a:solidFill>
                  <a:schemeClr val="tx1"/>
                </a:solidFill>
                <a:latin typeface="+mn-lt"/>
                <a:ea typeface="+mn-ea"/>
                <a:cs typeface="+mn-cs"/>
              </a:rPr>
              <a:t>the number of micro-clusters gradually</a:t>
            </a:r>
            <a:r>
              <a:rPr lang="en-US" sz="1200" b="1" i="0" u="none" strike="noStrike" kern="1200" baseline="0" dirty="0">
                <a:solidFill>
                  <a:schemeClr val="tx1"/>
                </a:solidFill>
                <a:latin typeface="+mn-lt"/>
                <a:ea typeface="+mn-ea"/>
                <a:cs typeface="+mn-cs"/>
              </a:rPr>
              <a:t> decreases</a:t>
            </a:r>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These generated patterns </a:t>
            </a:r>
            <a:r>
              <a:rPr lang="en-US" sz="1200" b="0" i="0" u="none" strike="noStrike" kern="1200" baseline="0" dirty="0" smtClean="0">
                <a:solidFill>
                  <a:schemeClr val="tx1"/>
                </a:solidFill>
                <a:latin typeface="+mn-lt"/>
                <a:ea typeface="+mn-ea"/>
                <a:cs typeface="+mn-cs"/>
              </a:rPr>
              <a:t>show </a:t>
            </a:r>
            <a:r>
              <a:rPr lang="en-US" sz="1200" b="0" i="0" u="none" strike="noStrike" kern="1200" baseline="0" dirty="0">
                <a:solidFill>
                  <a:schemeClr val="tx1"/>
                </a:solidFill>
                <a:latin typeface="+mn-lt"/>
                <a:ea typeface="+mn-ea"/>
                <a:cs typeface="+mn-cs"/>
              </a:rPr>
              <a:t>the potential of using the DSAP </a:t>
            </a:r>
            <a:r>
              <a:rPr lang="en-US" sz="1200" b="0" i="0" u="none" strike="noStrike" kern="1200" baseline="0" dirty="0" smtClean="0">
                <a:solidFill>
                  <a:schemeClr val="tx1"/>
                </a:solidFill>
                <a:latin typeface="+mn-lt"/>
                <a:ea typeface="+mn-ea"/>
                <a:cs typeface="+mn-cs"/>
              </a:rPr>
              <a:t>for </a:t>
            </a:r>
            <a:r>
              <a:rPr lang="en-US" sz="1200" b="0" i="0" u="none" strike="noStrike" kern="1200" baseline="0" dirty="0">
                <a:solidFill>
                  <a:schemeClr val="tx1"/>
                </a:solidFill>
                <a:latin typeface="+mn-lt"/>
                <a:ea typeface="+mn-ea"/>
                <a:cs typeface="+mn-cs"/>
              </a:rPr>
              <a:t>finding </a:t>
            </a:r>
            <a:r>
              <a:rPr lang="en-US" sz="1200" b="1" i="0" u="none" strike="noStrike" kern="1200" baseline="0" dirty="0" smtClean="0">
                <a:solidFill>
                  <a:schemeClr val="tx1"/>
                </a:solidFill>
                <a:latin typeface="+mn-lt"/>
                <a:ea typeface="+mn-ea"/>
                <a:cs typeface="+mn-cs"/>
              </a:rPr>
              <a:t>meaningful </a:t>
            </a:r>
            <a:r>
              <a:rPr lang="en-US" sz="1200" b="1" i="0" u="none" strike="noStrike" kern="1200" baseline="0" dirty="0">
                <a:solidFill>
                  <a:schemeClr val="tx1"/>
                </a:solidFill>
                <a:latin typeface="+mn-lt"/>
                <a:ea typeface="+mn-ea"/>
                <a:cs typeface="+mn-cs"/>
              </a:rPr>
              <a:t>micro-clusters over space and time</a:t>
            </a:r>
            <a:r>
              <a:rPr lang="en-US" sz="1200" b="0" i="0" u="none" strike="noStrike" kern="1200" baseline="0" dirty="0">
                <a:solidFill>
                  <a:schemeClr val="tx1"/>
                </a:solidFill>
                <a:latin typeface="+mn-lt"/>
                <a:ea typeface="+mn-ea"/>
                <a:cs typeface="+mn-cs"/>
              </a:rPr>
              <a:t>. </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And the ability </a:t>
            </a:r>
            <a:r>
              <a:rPr lang="en-US" sz="1200" b="0" i="0" u="none" strike="noStrike" kern="1200" baseline="0" dirty="0">
                <a:solidFill>
                  <a:schemeClr val="tx1"/>
                </a:solidFill>
                <a:latin typeface="+mn-lt"/>
                <a:ea typeface="+mn-ea"/>
                <a:cs typeface="+mn-cs"/>
              </a:rPr>
              <a:t>to continuously </a:t>
            </a:r>
            <a:r>
              <a:rPr lang="en-US" sz="1200" b="0" i="0" u="none" strike="noStrike" kern="1200" baseline="0" dirty="0" smtClean="0">
                <a:solidFill>
                  <a:schemeClr val="tx1"/>
                </a:solidFill>
                <a:latin typeface="+mn-lt"/>
                <a:ea typeface="+mn-ea"/>
                <a:cs typeface="+mn-cs"/>
              </a:rPr>
              <a:t>find </a:t>
            </a:r>
            <a:r>
              <a:rPr lang="en-US" sz="1200" b="0" i="0" u="none" strike="noStrike" kern="1200" baseline="0" dirty="0">
                <a:solidFill>
                  <a:schemeClr val="tx1"/>
                </a:solidFill>
                <a:latin typeface="+mn-lt"/>
                <a:ea typeface="+mn-ea"/>
                <a:cs typeface="+mn-cs"/>
              </a:rPr>
              <a:t>micro-clusters </a:t>
            </a:r>
            <a:r>
              <a:rPr lang="en-US" sz="1200" b="0" i="0" u="none" strike="noStrike" kern="1200" baseline="0" dirty="0" smtClean="0">
                <a:solidFill>
                  <a:schemeClr val="tx1"/>
                </a:solidFill>
                <a:latin typeface="+mn-lt"/>
                <a:ea typeface="+mn-ea"/>
                <a:cs typeface="+mn-cs"/>
              </a:rPr>
              <a:t>with any </a:t>
            </a:r>
            <a:r>
              <a:rPr lang="en-US" sz="1200" b="0" i="0" u="none" strike="noStrike" kern="1200" baseline="0" dirty="0">
                <a:solidFill>
                  <a:schemeClr val="tx1"/>
                </a:solidFill>
                <a:latin typeface="+mn-lt"/>
                <a:ea typeface="+mn-ea"/>
                <a:cs typeface="+mn-cs"/>
              </a:rPr>
              <a:t>changes </a:t>
            </a:r>
            <a:r>
              <a:rPr lang="en-US" sz="1200" b="0" i="0" u="none" strike="noStrike" kern="1200" baseline="0" dirty="0" smtClean="0">
                <a:solidFill>
                  <a:schemeClr val="tx1"/>
                </a:solidFill>
                <a:latin typeface="+mn-lt"/>
                <a:ea typeface="+mn-ea"/>
                <a:cs typeface="+mn-cs"/>
              </a:rPr>
              <a:t>in the </a:t>
            </a:r>
            <a:r>
              <a:rPr lang="en-US" sz="1200" b="0" i="0" u="none" strike="noStrike" kern="1200" baseline="0" dirty="0">
                <a:solidFill>
                  <a:schemeClr val="tx1"/>
                </a:solidFill>
                <a:latin typeface="+mn-lt"/>
                <a:ea typeface="+mn-ea"/>
                <a:cs typeface="+mn-cs"/>
              </a:rPr>
              <a:t>stream data.</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_______</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t>
            </a:r>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27</a:t>
            </a:fld>
            <a:endParaRPr lang="en-US"/>
          </a:p>
        </p:txBody>
      </p:sp>
    </p:spTree>
    <p:extLst>
      <p:ext uri="{BB962C8B-B14F-4D97-AF65-F5344CB8AC3E}">
        <p14:creationId xmlns:p14="http://schemas.microsoft.com/office/powerpoint/2010/main" val="16478325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first week of each of the three months </a:t>
            </a:r>
            <a:r>
              <a:rPr lang="en-US" sz="1200" b="0" i="0" u="none" strike="noStrike" kern="1200" baseline="0" dirty="0" smtClean="0">
                <a:solidFill>
                  <a:schemeClr val="tx1"/>
                </a:solidFill>
                <a:latin typeface="+mn-lt"/>
                <a:ea typeface="+mn-ea"/>
                <a:cs typeface="+mn-cs"/>
              </a:rPr>
              <a:t>was </a:t>
            </a:r>
            <a:r>
              <a:rPr lang="en-US" sz="1200" b="0" i="0" u="none" strike="noStrike" kern="1200" baseline="0" dirty="0">
                <a:solidFill>
                  <a:schemeClr val="tx1"/>
                </a:solidFill>
                <a:latin typeface="+mn-lt"/>
                <a:ea typeface="+mn-ea"/>
                <a:cs typeface="+mn-cs"/>
              </a:rPr>
              <a:t>selected to </a:t>
            </a:r>
            <a:r>
              <a:rPr lang="en-US" sz="1200" b="0" i="0" u="none" strike="noStrike" kern="1200" baseline="0" dirty="0" smtClean="0">
                <a:solidFill>
                  <a:schemeClr val="tx1"/>
                </a:solidFill>
                <a:latin typeface="+mn-lt"/>
                <a:ea typeface="+mn-ea"/>
                <a:cs typeface="+mn-cs"/>
              </a:rPr>
              <a:t>find weekly pattern and then compare results </a:t>
            </a:r>
            <a:r>
              <a:rPr lang="en-US" sz="1200" b="0" i="0" u="none" strike="noStrike" kern="1200" baseline="0" dirty="0">
                <a:solidFill>
                  <a:schemeClr val="tx1"/>
                </a:solidFill>
                <a:latin typeface="+mn-lt"/>
                <a:ea typeface="+mn-ea"/>
                <a:cs typeface="+mn-cs"/>
              </a:rPr>
              <a:t>with standard Affinity </a:t>
            </a:r>
            <a:r>
              <a:rPr lang="en-US" sz="1200" b="0" i="0" u="none" strike="noStrike" kern="1200" baseline="0" dirty="0" smtClean="0">
                <a:solidFill>
                  <a:schemeClr val="tx1"/>
                </a:solidFill>
                <a:latin typeface="+mn-lt"/>
                <a:ea typeface="+mn-ea"/>
                <a:cs typeface="+mn-cs"/>
              </a:rPr>
              <a:t>Pro </a:t>
            </a:r>
            <a:r>
              <a:rPr lang="en-US" sz="1200" b="0" i="0" u="none" strike="noStrike" kern="1200" baseline="0" dirty="0" err="1" smtClean="0">
                <a:solidFill>
                  <a:schemeClr val="tx1"/>
                </a:solidFill>
                <a:latin typeface="+mn-lt"/>
                <a:ea typeface="+mn-ea"/>
                <a:cs typeface="+mn-cs"/>
              </a:rPr>
              <a:t>algo</a:t>
            </a:r>
            <a:r>
              <a:rPr lang="en-US" sz="1200" b="0" i="0" u="none" strike="noStrike" kern="1200" baseline="0" dirty="0" smtClean="0">
                <a:solidFill>
                  <a:schemeClr val="tx1"/>
                </a:solidFill>
                <a:latin typeface="+mn-lt"/>
                <a:ea typeface="+mn-ea"/>
                <a:cs typeface="+mn-cs"/>
              </a:rPr>
              <a:t>.</a:t>
            </a: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micro and macro clusters from DSAP are shown here</a:t>
            </a:r>
            <a:r>
              <a:rPr lang="en-US" sz="1200" b="0" i="0" u="none" strike="noStrike" kern="1200" baseline="0" dirty="0" smtClean="0">
                <a:solidFill>
                  <a:schemeClr val="tx1"/>
                </a:solidFill>
                <a:latin typeface="+mn-lt"/>
                <a:ea typeface="+mn-ea"/>
                <a:cs typeface="+mn-cs"/>
              </a:rPr>
              <a:t>, and the </a:t>
            </a:r>
            <a:r>
              <a:rPr lang="en-US" sz="1200" b="0" i="0" u="none" strike="noStrike" kern="1200" baseline="0" dirty="0">
                <a:solidFill>
                  <a:schemeClr val="tx1"/>
                </a:solidFill>
                <a:latin typeface="+mn-lt"/>
                <a:ea typeface="+mn-ea"/>
                <a:cs typeface="+mn-cs"/>
              </a:rPr>
              <a:t>summary of all these clusters are presented in the table</a:t>
            </a:r>
            <a:r>
              <a:rPr lang="en-US" sz="1200" b="0" i="0" u="none" strike="noStrike" kern="1200" baseline="0" dirty="0" smtClean="0">
                <a:solidFill>
                  <a:schemeClr val="tx1"/>
                </a:solidFill>
                <a:latin typeface="+mn-lt"/>
                <a:ea typeface="+mn-ea"/>
                <a:cs typeface="+mn-cs"/>
              </a:rPr>
              <a:t>. The </a:t>
            </a:r>
            <a:r>
              <a:rPr lang="en-US" sz="1200" b="1" i="0" u="none" strike="noStrike" kern="1200" baseline="0" dirty="0" smtClean="0">
                <a:solidFill>
                  <a:schemeClr val="tx1"/>
                </a:solidFill>
                <a:latin typeface="+mn-lt"/>
                <a:ea typeface="+mn-ea"/>
                <a:cs typeface="+mn-cs"/>
              </a:rPr>
              <a:t>expiration time </a:t>
            </a:r>
            <a:r>
              <a:rPr lang="en-US" sz="1200" b="0" i="0" u="none" strike="noStrike" kern="1200" baseline="0" dirty="0" smtClean="0">
                <a:solidFill>
                  <a:schemeClr val="tx1"/>
                </a:solidFill>
                <a:latin typeface="+mn-lt"/>
                <a:ea typeface="+mn-ea"/>
                <a:cs typeface="+mn-cs"/>
              </a:rPr>
              <a:t>equal to 168 hours was used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micro cluster centroids are </a:t>
            </a:r>
            <a:r>
              <a:rPr lang="en-US" sz="1200" b="0" i="0" u="none" strike="noStrike" kern="1200" baseline="0" dirty="0" smtClean="0">
                <a:solidFill>
                  <a:schemeClr val="tx1"/>
                </a:solidFill>
                <a:latin typeface="+mn-lt"/>
                <a:ea typeface="+mn-ea"/>
                <a:cs typeface="+mn-cs"/>
              </a:rPr>
              <a:t>shown with </a:t>
            </a:r>
            <a:r>
              <a:rPr lang="en-US" sz="1200" b="1" i="0" u="none" strike="noStrike" kern="1200" baseline="0" dirty="0">
                <a:solidFill>
                  <a:schemeClr val="tx1"/>
                </a:solidFill>
                <a:latin typeface="+mn-lt"/>
                <a:ea typeface="+mn-ea"/>
                <a:cs typeface="+mn-cs"/>
              </a:rPr>
              <a:t>blue circles </a:t>
            </a:r>
            <a:r>
              <a:rPr lang="en-US" sz="1200" b="0" i="0" u="none" strike="noStrike" kern="1200" baseline="0" dirty="0">
                <a:solidFill>
                  <a:schemeClr val="tx1"/>
                </a:solidFill>
                <a:latin typeface="+mn-lt"/>
                <a:ea typeface="+mn-ea"/>
                <a:cs typeface="+mn-cs"/>
              </a:rPr>
              <a:t>, centroids of the macro-clusters </a:t>
            </a:r>
            <a:r>
              <a:rPr lang="en-US" sz="1200" b="0" i="0" u="none" strike="noStrike" kern="1200" baseline="0" dirty="0" smtClean="0">
                <a:solidFill>
                  <a:schemeClr val="tx1"/>
                </a:solidFill>
                <a:latin typeface="+mn-lt"/>
                <a:ea typeface="+mn-ea"/>
                <a:cs typeface="+mn-cs"/>
              </a:rPr>
              <a:t>by </a:t>
            </a:r>
            <a:r>
              <a:rPr lang="en-US" sz="1200" b="0" i="0" u="none" strike="noStrike" kern="1200" baseline="0" dirty="0">
                <a:solidFill>
                  <a:schemeClr val="tx1"/>
                </a:solidFill>
                <a:latin typeface="+mn-lt"/>
                <a:ea typeface="+mn-ea"/>
                <a:cs typeface="+mn-cs"/>
              </a:rPr>
              <a:t>red crosses and grey dots </a:t>
            </a:r>
            <a:r>
              <a:rPr lang="en-US" sz="1200" b="0" i="0" u="none" strike="noStrike" kern="1200" baseline="0" dirty="0" smtClean="0">
                <a:solidFill>
                  <a:schemeClr val="tx1"/>
                </a:solidFill>
                <a:latin typeface="+mn-lt"/>
                <a:ea typeface="+mn-ea"/>
                <a:cs typeface="+mn-cs"/>
              </a:rPr>
              <a:t>are </a:t>
            </a:r>
            <a:r>
              <a:rPr lang="en-US" sz="1200" b="0" i="0" u="none" strike="noStrike" kern="1200" baseline="0" dirty="0">
                <a:solidFill>
                  <a:schemeClr val="tx1"/>
                </a:solidFill>
                <a:latin typeface="+mn-lt"/>
                <a:ea typeface="+mn-ea"/>
                <a:cs typeface="+mn-cs"/>
              </a:rPr>
              <a:t>data points</a:t>
            </a:r>
            <a:r>
              <a:rPr lang="en-US" sz="1200" b="0" i="0" u="none" strike="noStrike" kern="1200" baseline="0" dirty="0" smtClean="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The </a:t>
            </a:r>
            <a:r>
              <a:rPr lang="en-US" sz="1200" b="1" i="0" u="none" strike="noStrike" kern="1200" baseline="0" dirty="0">
                <a:solidFill>
                  <a:schemeClr val="tx1"/>
                </a:solidFill>
                <a:latin typeface="+mn-lt"/>
                <a:ea typeface="+mn-ea"/>
                <a:cs typeface="+mn-cs"/>
              </a:rPr>
              <a:t>numbers of data points associated with each micro-cluster </a:t>
            </a:r>
            <a:r>
              <a:rPr lang="en-US" sz="1200" b="0" i="0" u="none" strike="noStrike" kern="1200" baseline="0" dirty="0">
                <a:solidFill>
                  <a:schemeClr val="tx1"/>
                </a:solidFill>
                <a:latin typeface="+mn-lt"/>
                <a:ea typeface="+mn-ea"/>
                <a:cs typeface="+mn-cs"/>
              </a:rPr>
              <a:t>are mentioned </a:t>
            </a:r>
            <a:r>
              <a:rPr lang="en-US" sz="1200" b="0" i="0" u="none" strike="noStrike" kern="1200" baseline="0" dirty="0" smtClean="0">
                <a:solidFill>
                  <a:schemeClr val="tx1"/>
                </a:solidFill>
                <a:latin typeface="+mn-lt"/>
                <a:ea typeface="+mn-ea"/>
                <a:cs typeface="+mn-cs"/>
              </a:rPr>
              <a:t>next </a:t>
            </a:r>
            <a:r>
              <a:rPr lang="en-US" sz="1200" b="0" i="0" u="none" strike="noStrike" kern="1200" baseline="0" dirty="0">
                <a:solidFill>
                  <a:schemeClr val="tx1"/>
                </a:solidFill>
                <a:latin typeface="+mn-lt"/>
                <a:ea typeface="+mn-ea"/>
                <a:cs typeface="+mn-cs"/>
              </a:rPr>
              <a:t>to it. </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Five macro-clusters</a:t>
            </a:r>
            <a:r>
              <a:rPr lang="en-US" sz="1200" b="0" i="0" u="none" strike="noStrike" kern="1200" baseline="0" dirty="0">
                <a:solidFill>
                  <a:schemeClr val="tx1"/>
                </a:solidFill>
                <a:latin typeface="+mn-lt"/>
                <a:ea typeface="+mn-ea"/>
                <a:cs typeface="+mn-cs"/>
              </a:rPr>
              <a:t> were found for each week, having a variety of density values </a:t>
            </a:r>
            <a:r>
              <a:rPr lang="en-US" sz="1200" b="0" i="0" u="none" strike="noStrike" kern="1200" baseline="0" dirty="0" smtClean="0">
                <a:solidFill>
                  <a:schemeClr val="tx1"/>
                </a:solidFill>
                <a:latin typeface="+mn-lt"/>
                <a:ea typeface="+mn-ea"/>
                <a:cs typeface="+mn-cs"/>
              </a:rPr>
              <a:t>ranging. The trend </a:t>
            </a:r>
            <a:r>
              <a:rPr lang="en-US" sz="1200" b="0" i="0" u="none" strike="noStrike" kern="1200" baseline="0" dirty="0">
                <a:solidFill>
                  <a:schemeClr val="tx1"/>
                </a:solidFill>
                <a:latin typeface="+mn-lt"/>
                <a:ea typeface="+mn-ea"/>
                <a:cs typeface="+mn-cs"/>
              </a:rPr>
              <a:t>of </a:t>
            </a:r>
            <a:r>
              <a:rPr lang="en-US" sz="1200" b="1" i="0" u="none" strike="noStrike" kern="1200" baseline="0" dirty="0">
                <a:solidFill>
                  <a:schemeClr val="tx1"/>
                </a:solidFill>
                <a:latin typeface="+mn-lt"/>
                <a:ea typeface="+mn-ea"/>
                <a:cs typeface="+mn-cs"/>
              </a:rPr>
              <a:t>high-density </a:t>
            </a:r>
            <a:r>
              <a:rPr lang="en-US" sz="1200" b="0" i="0" u="none" strike="noStrike" kern="1200" baseline="0" dirty="0">
                <a:solidFill>
                  <a:schemeClr val="tx1"/>
                </a:solidFill>
                <a:latin typeface="+mn-lt"/>
                <a:ea typeface="+mn-ea"/>
                <a:cs typeface="+mn-cs"/>
              </a:rPr>
              <a:t>clusters with </a:t>
            </a:r>
            <a:r>
              <a:rPr lang="en-US" sz="1200" b="1" i="0" u="none" strike="noStrike" kern="1200" baseline="0" dirty="0">
                <a:solidFill>
                  <a:schemeClr val="tx1"/>
                </a:solidFill>
                <a:latin typeface="+mn-lt"/>
                <a:ea typeface="+mn-ea"/>
                <a:cs typeface="+mn-cs"/>
              </a:rPr>
              <a:t>low counts</a:t>
            </a:r>
            <a:r>
              <a:rPr lang="en-US" sz="1200" b="0" i="0" u="none" strike="noStrike" kern="1200" baseline="0" dirty="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is presented </a:t>
            </a:r>
            <a:r>
              <a:rPr lang="en-US" sz="1200" b="0" i="0" u="none" strike="noStrike" kern="1200" baseline="0" dirty="0">
                <a:solidFill>
                  <a:schemeClr val="tx1"/>
                </a:solidFill>
                <a:latin typeface="+mn-lt"/>
                <a:ea typeface="+mn-ea"/>
                <a:cs typeface="+mn-cs"/>
              </a:rPr>
              <a:t>in data.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t>
            </a:r>
            <a:r>
              <a:rPr lang="en-US" sz="1200" b="1" i="0" u="none" strike="noStrike" kern="1200" baseline="0" dirty="0">
                <a:solidFill>
                  <a:schemeClr val="tx1"/>
                </a:solidFill>
                <a:latin typeface="+mn-lt"/>
                <a:ea typeface="+mn-ea"/>
                <a:cs typeface="+mn-cs"/>
              </a:rPr>
              <a:t>macro-cluster (level4-3S,1) </a:t>
            </a:r>
            <a:r>
              <a:rPr lang="en-US" sz="1200" b="0" i="0" u="none" strike="noStrike" kern="1200" baseline="0" dirty="0">
                <a:solidFill>
                  <a:schemeClr val="tx1"/>
                </a:solidFill>
                <a:latin typeface="+mn-lt"/>
                <a:ea typeface="+mn-ea"/>
                <a:cs typeface="+mn-cs"/>
              </a:rPr>
              <a:t>was selected during each of the three weeks of the analysis, but </a:t>
            </a:r>
            <a:r>
              <a:rPr lang="en-US" sz="1200" b="0" i="0" u="none" strike="noStrike" kern="1200" baseline="0" dirty="0" smtClean="0">
                <a:solidFill>
                  <a:schemeClr val="tx1"/>
                </a:solidFill>
                <a:latin typeface="+mn-lt"/>
                <a:ea typeface="+mn-ea"/>
                <a:cs typeface="+mn-cs"/>
              </a:rPr>
              <a:t>with different </a:t>
            </a:r>
            <a:r>
              <a:rPr lang="en-US" sz="1200" b="0" i="0" u="none" strike="noStrike" kern="1200" baseline="0" dirty="0">
                <a:solidFill>
                  <a:schemeClr val="tx1"/>
                </a:solidFill>
                <a:latin typeface="+mn-lt"/>
                <a:ea typeface="+mn-ea"/>
                <a:cs typeface="+mn-cs"/>
              </a:rPr>
              <a:t>number of micro-clusters and data points</a:t>
            </a:r>
            <a:r>
              <a:rPr lang="en-US" sz="1200" b="0" i="0" u="none" strike="noStrike" kern="1200" baseline="0" dirty="0" smtClean="0">
                <a:solidFill>
                  <a:schemeClr val="tx1"/>
                </a:solidFill>
                <a:latin typeface="+mn-lt"/>
                <a:ea typeface="+mn-ea"/>
                <a:cs typeface="+mn-cs"/>
              </a:rPr>
              <a:t>.</a:t>
            </a:r>
          </a:p>
          <a:p>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During the first week of intervention a </a:t>
            </a:r>
            <a:r>
              <a:rPr lang="en-US" sz="1200" b="1" i="0" u="none" strike="noStrike" kern="1200" baseline="0" dirty="0" smtClean="0">
                <a:solidFill>
                  <a:schemeClr val="tx1"/>
                </a:solidFill>
                <a:latin typeface="+mn-lt"/>
                <a:ea typeface="+mn-ea"/>
                <a:cs typeface="+mn-cs"/>
              </a:rPr>
              <a:t>weak impact was seen </a:t>
            </a:r>
            <a:r>
              <a:rPr lang="en-US" sz="1200" b="0" i="0" u="none" strike="noStrike" kern="1200" baseline="0" dirty="0" smtClean="0">
                <a:solidFill>
                  <a:schemeClr val="tx1"/>
                </a:solidFill>
                <a:latin typeface="+mn-lt"/>
                <a:ea typeface="+mn-ea"/>
                <a:cs typeface="+mn-cs"/>
              </a:rPr>
              <a:t>in stairs </a:t>
            </a:r>
            <a:r>
              <a:rPr lang="en-US" sz="1200" b="1" i="0" u="none" strike="noStrike" kern="1200" baseline="0" dirty="0" smtClean="0">
                <a:solidFill>
                  <a:schemeClr val="tx1"/>
                </a:solidFill>
                <a:latin typeface="+mn-lt"/>
                <a:ea typeface="+mn-ea"/>
                <a:cs typeface="+mn-cs"/>
              </a:rPr>
              <a:t>between level 4-3 north</a:t>
            </a:r>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______________________________________________________________________________</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Finally, the intervention campaign has </a:t>
            </a:r>
            <a:r>
              <a:rPr lang="en-US" sz="1200" b="1" i="0" u="none" strike="noStrike" kern="1200" baseline="0" dirty="0" smtClean="0">
                <a:solidFill>
                  <a:schemeClr val="tx1"/>
                </a:solidFill>
                <a:latin typeface="+mn-lt"/>
                <a:ea typeface="+mn-ea"/>
                <a:cs typeface="+mn-cs"/>
              </a:rPr>
              <a:t>not increased the usage of stairs between level 2-1</a:t>
            </a:r>
            <a:r>
              <a:rPr lang="en-US" sz="1200" b="0" i="0" u="none" strike="noStrike" kern="1200" baseline="0" dirty="0" smtClean="0">
                <a:solidFill>
                  <a:schemeClr val="tx1"/>
                </a:solidFill>
                <a:latin typeface="+mn-lt"/>
                <a:ea typeface="+mn-ea"/>
                <a:cs typeface="+mn-cs"/>
              </a:rPr>
              <a:t>. No</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campaign </a:t>
            </a:r>
            <a:r>
              <a:rPr lang="en-US" sz="1200" b="0" i="0" u="none" strike="noStrike" kern="1200" baseline="0" dirty="0">
                <a:solidFill>
                  <a:schemeClr val="tx1"/>
                </a:solidFill>
                <a:latin typeface="+mn-lt"/>
                <a:ea typeface="+mn-ea"/>
                <a:cs typeface="+mn-cs"/>
              </a:rPr>
              <a:t>has also shown to have a </a:t>
            </a:r>
            <a:r>
              <a:rPr lang="en-US" sz="1200" b="0" i="0" u="none" strike="noStrike" kern="1200" baseline="0" dirty="0" smtClean="0">
                <a:solidFill>
                  <a:schemeClr val="tx1"/>
                </a:solidFill>
                <a:latin typeface="+mn-lt"/>
                <a:ea typeface="+mn-ea"/>
                <a:cs typeface="+mn-cs"/>
              </a:rPr>
              <a:t>anomalous </a:t>
            </a:r>
            <a:r>
              <a:rPr lang="en-US" sz="1200" b="0" i="0" u="none" strike="noStrike" kern="1200" baseline="0" dirty="0">
                <a:solidFill>
                  <a:schemeClr val="tx1"/>
                </a:solidFill>
                <a:latin typeface="+mn-lt"/>
                <a:ea typeface="+mn-ea"/>
                <a:cs typeface="+mn-cs"/>
              </a:rPr>
              <a:t>clusters were found in these results.</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endParaRPr lang="en-US" sz="1200" b="0" i="0" u="none" strike="noStrike" kern="1200" baseline="0" dirty="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______________________________</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D6E389C-E119-417B-AF17-8B325618E420}" type="slidenum">
              <a:rPr lang="en-US" smtClean="0"/>
              <a:t>28</a:t>
            </a:fld>
            <a:endParaRPr lang="en-US"/>
          </a:p>
        </p:txBody>
      </p:sp>
    </p:spTree>
    <p:extLst>
      <p:ext uri="{BB962C8B-B14F-4D97-AF65-F5344CB8AC3E}">
        <p14:creationId xmlns:p14="http://schemas.microsoft.com/office/powerpoint/2010/main" val="3618571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a:t>
            </a:r>
            <a:r>
              <a:rPr lang="en-US" sz="1200" b="1" i="0" u="none" strike="noStrike" kern="1200" baseline="0" dirty="0" smtClean="0">
                <a:solidFill>
                  <a:schemeClr val="tx1"/>
                </a:solidFill>
                <a:latin typeface="+mn-lt"/>
                <a:ea typeface="+mn-ea"/>
                <a:cs typeface="+mn-cs"/>
              </a:rPr>
              <a:t>final clustering results for the 3 month are shown in these plots</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t>
            </a:r>
            <a:r>
              <a:rPr lang="en-US" sz="1200" b="1" i="0" u="none" strike="noStrike" kern="1200" baseline="0" dirty="0">
                <a:solidFill>
                  <a:schemeClr val="tx1"/>
                </a:solidFill>
                <a:latin typeface="+mn-lt"/>
                <a:ea typeface="+mn-ea"/>
                <a:cs typeface="+mn-cs"/>
              </a:rPr>
              <a:t>expiration time </a:t>
            </a:r>
            <a:r>
              <a:rPr lang="en-US" sz="1200" b="0" i="0" u="none" strike="noStrike" kern="1200" baseline="0" dirty="0">
                <a:solidFill>
                  <a:schemeClr val="tx1"/>
                </a:solidFill>
                <a:latin typeface="+mn-lt"/>
                <a:ea typeface="+mn-ea"/>
                <a:cs typeface="+mn-cs"/>
              </a:rPr>
              <a:t>value </a:t>
            </a:r>
            <a:r>
              <a:rPr lang="en-US" sz="1200" b="0" i="0" u="none" strike="noStrike" kern="1200" baseline="0" dirty="0" smtClean="0">
                <a:solidFill>
                  <a:schemeClr val="tx1"/>
                </a:solidFill>
                <a:latin typeface="+mn-lt"/>
                <a:ea typeface="+mn-ea"/>
                <a:cs typeface="+mn-cs"/>
              </a:rPr>
              <a:t>is kept  to total hours of month</a:t>
            </a:r>
            <a:endParaRPr lang="en-US" sz="1200" b="0" i="0" u="none" strike="noStrike" kern="1200" baseline="0" dirty="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***all </a:t>
            </a:r>
            <a:r>
              <a:rPr lang="en-US" sz="1200" b="0" i="0" u="none" strike="noStrike" kern="1200" baseline="0" dirty="0">
                <a:solidFill>
                  <a:schemeClr val="tx1"/>
                </a:solidFill>
                <a:latin typeface="+mn-lt"/>
                <a:ea typeface="+mn-ea"/>
                <a:cs typeface="+mn-cs"/>
              </a:rPr>
              <a:t>macro-clusters for these three months </a:t>
            </a:r>
            <a:r>
              <a:rPr lang="en-US" sz="1200" b="0" i="0" u="none" strike="noStrike" kern="1200" baseline="0" dirty="0" smtClean="0">
                <a:solidFill>
                  <a:schemeClr val="tx1"/>
                </a:solidFill>
                <a:latin typeface="+mn-lt"/>
                <a:ea typeface="+mn-ea"/>
                <a:cs typeface="+mn-cs"/>
              </a:rPr>
              <a:t>are at </a:t>
            </a:r>
            <a:r>
              <a:rPr lang="en-US" sz="1200" b="0" i="0" u="none" strike="noStrike" kern="1200" baseline="0" dirty="0">
                <a:solidFill>
                  <a:schemeClr val="tx1"/>
                </a:solidFill>
                <a:latin typeface="+mn-lt"/>
                <a:ea typeface="+mn-ea"/>
                <a:cs typeface="+mn-cs"/>
              </a:rPr>
              <a:t>levels 2-1, 3-2, </a:t>
            </a:r>
            <a:r>
              <a:rPr lang="en-US" sz="1200" b="0" i="0" u="none" strike="noStrike" kern="1200" baseline="0" dirty="0" smtClean="0">
                <a:solidFill>
                  <a:schemeClr val="tx1"/>
                </a:solidFill>
                <a:latin typeface="+mn-lt"/>
                <a:ea typeface="+mn-ea"/>
                <a:cs typeface="+mn-cs"/>
              </a:rPr>
              <a:t>4-3 south and </a:t>
            </a:r>
            <a:r>
              <a:rPr lang="en-US" sz="1200" b="0" i="0" u="none" strike="noStrike" kern="1200" baseline="0" dirty="0">
                <a:solidFill>
                  <a:schemeClr val="tx1"/>
                </a:solidFill>
                <a:latin typeface="+mn-lt"/>
                <a:ea typeface="+mn-ea"/>
                <a:cs typeface="+mn-cs"/>
              </a:rPr>
              <a:t>5-4 south, </a:t>
            </a:r>
            <a:r>
              <a:rPr lang="en-US" sz="1200" b="0" i="0" u="none" strike="noStrike" kern="1200" baseline="0" dirty="0" smtClean="0">
                <a:solidFill>
                  <a:schemeClr val="tx1"/>
                </a:solidFill>
                <a:latin typeface="+mn-lt"/>
                <a:ea typeface="+mn-ea"/>
                <a:cs typeface="+mn-cs"/>
              </a:rPr>
              <a:t>confirming </a:t>
            </a:r>
            <a:r>
              <a:rPr lang="en-US" sz="1200" b="0" i="0" u="none" strike="noStrike" kern="1200" baseline="0" dirty="0">
                <a:solidFill>
                  <a:schemeClr val="tx1"/>
                </a:solidFill>
                <a:latin typeface="+mn-lt"/>
                <a:ea typeface="+mn-ea"/>
                <a:cs typeface="+mn-cs"/>
              </a:rPr>
              <a:t>that these levels saw the </a:t>
            </a:r>
            <a:r>
              <a:rPr lang="en-US" sz="1200" b="0" i="0" u="none" strike="noStrike" kern="1200" baseline="0" dirty="0" smtClean="0">
                <a:solidFill>
                  <a:schemeClr val="tx1"/>
                </a:solidFill>
                <a:latin typeface="+mn-lt"/>
                <a:ea typeface="+mn-ea"/>
                <a:cs typeface="+mn-cs"/>
              </a:rPr>
              <a:t>highest frequency </a:t>
            </a:r>
            <a:r>
              <a:rPr lang="en-US" sz="1200" b="0" i="0" u="none" strike="noStrike" kern="1200" baseline="0" dirty="0">
                <a:solidFill>
                  <a:schemeClr val="tx1"/>
                </a:solidFill>
                <a:latin typeface="+mn-lt"/>
                <a:ea typeface="+mn-ea"/>
                <a:cs typeface="+mn-cs"/>
              </a:rPr>
              <a:t>of people</a:t>
            </a:r>
            <a:r>
              <a:rPr lang="en-US" sz="1200" b="0" i="0" u="none" strike="noStrike" kern="1200" baseline="0" dirty="0" smtClean="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**Also, </a:t>
            </a:r>
            <a:r>
              <a:rPr lang="en-US" sz="1200" b="0" i="0" u="none" strike="noStrike" kern="1200" baseline="0" dirty="0">
                <a:solidFill>
                  <a:schemeClr val="tx1"/>
                </a:solidFill>
                <a:latin typeface="+mn-lt"/>
                <a:ea typeface="+mn-ea"/>
                <a:cs typeface="+mn-cs"/>
              </a:rPr>
              <a:t>two </a:t>
            </a:r>
            <a:r>
              <a:rPr lang="en-US" sz="1200" b="0" i="0" u="none" strike="noStrike" kern="1200" baseline="0" dirty="0" smtClean="0">
                <a:solidFill>
                  <a:schemeClr val="tx1"/>
                </a:solidFill>
                <a:latin typeface="+mn-lt"/>
                <a:ea typeface="+mn-ea"/>
                <a:cs typeface="+mn-cs"/>
              </a:rPr>
              <a:t>dense </a:t>
            </a:r>
            <a:r>
              <a:rPr lang="en-US" sz="1200" b="0" i="0" u="none" strike="noStrike" kern="1200" baseline="0" dirty="0">
                <a:solidFill>
                  <a:schemeClr val="tx1"/>
                </a:solidFill>
                <a:latin typeface="+mn-lt"/>
                <a:ea typeface="+mn-ea"/>
                <a:cs typeface="+mn-cs"/>
              </a:rPr>
              <a:t>clusters with </a:t>
            </a:r>
            <a:r>
              <a:rPr lang="en-US" sz="1200" b="0" i="0" u="none" strike="noStrike" kern="1200" baseline="0" dirty="0" smtClean="0">
                <a:solidFill>
                  <a:schemeClr val="tx1"/>
                </a:solidFill>
                <a:latin typeface="+mn-lt"/>
                <a:ea typeface="+mn-ea"/>
                <a:cs typeface="+mn-cs"/>
              </a:rPr>
              <a:t>the number </a:t>
            </a:r>
            <a:r>
              <a:rPr lang="en-US" sz="1200" b="0" i="0" u="none" strike="noStrike" kern="1200" baseline="0" dirty="0">
                <a:solidFill>
                  <a:schemeClr val="tx1"/>
                </a:solidFill>
                <a:latin typeface="+mn-lt"/>
                <a:ea typeface="+mn-ea"/>
                <a:cs typeface="+mn-cs"/>
              </a:rPr>
              <a:t>of data points equal to 53 and 22 </a:t>
            </a:r>
            <a:r>
              <a:rPr lang="en-US" sz="1200" b="0" i="0" u="none" strike="noStrike" kern="1200" baseline="0" dirty="0" smtClean="0">
                <a:solidFill>
                  <a:schemeClr val="tx1"/>
                </a:solidFill>
                <a:latin typeface="+mn-lt"/>
                <a:ea typeface="+mn-ea"/>
                <a:cs typeface="+mn-cs"/>
              </a:rPr>
              <a:t>were </a:t>
            </a:r>
            <a:r>
              <a:rPr lang="en-US" sz="1200" b="0" i="0" u="none" strike="noStrike" kern="1200" baseline="0" dirty="0">
                <a:solidFill>
                  <a:schemeClr val="tx1"/>
                </a:solidFill>
                <a:latin typeface="+mn-lt"/>
                <a:ea typeface="+mn-ea"/>
                <a:cs typeface="+mn-cs"/>
              </a:rPr>
              <a:t>observed at Level </a:t>
            </a:r>
            <a:r>
              <a:rPr lang="en-US" sz="1200" b="0" i="0" u="none" strike="noStrike" kern="1200" baseline="0" dirty="0" smtClean="0">
                <a:solidFill>
                  <a:schemeClr val="tx1"/>
                </a:solidFill>
                <a:latin typeface="+mn-lt"/>
                <a:ea typeface="+mn-ea"/>
                <a:cs typeface="+mn-cs"/>
              </a:rPr>
              <a:t>4-3 South ,before intervention.  </a:t>
            </a:r>
            <a:r>
              <a:rPr lang="en-US" sz="1200" b="0" i="0" u="none" strike="noStrike" kern="1200" baseline="0" dirty="0">
                <a:solidFill>
                  <a:schemeClr val="tx1"/>
                </a:solidFill>
                <a:latin typeface="+mn-lt"/>
                <a:ea typeface="+mn-ea"/>
                <a:cs typeface="+mn-cs"/>
              </a:rPr>
              <a:t>These clusters most probably correspond </a:t>
            </a:r>
            <a:r>
              <a:rPr lang="en-US" sz="1200" b="0" i="0" u="none" strike="noStrike" kern="1200" baseline="0" dirty="0" smtClean="0">
                <a:solidFill>
                  <a:schemeClr val="tx1"/>
                </a:solidFill>
                <a:latin typeface="+mn-lt"/>
                <a:ea typeface="+mn-ea"/>
                <a:cs typeface="+mn-cs"/>
              </a:rPr>
              <a:t>to a </a:t>
            </a:r>
            <a:r>
              <a:rPr lang="en-US" sz="1200" b="0" i="0" u="none" strike="noStrike" kern="1200" baseline="0" dirty="0">
                <a:solidFill>
                  <a:schemeClr val="tx1"/>
                </a:solidFill>
                <a:latin typeface="+mn-lt"/>
                <a:ea typeface="+mn-ea"/>
                <a:cs typeface="+mn-cs"/>
              </a:rPr>
              <a:t>group of people using stairs during this month. This behavior is not seen in </a:t>
            </a:r>
            <a:r>
              <a:rPr lang="en-US" sz="1200" b="0" i="0" u="none" strike="noStrike" kern="1200" baseline="0" dirty="0" smtClean="0">
                <a:solidFill>
                  <a:schemeClr val="tx1"/>
                </a:solidFill>
                <a:latin typeface="+mn-lt"/>
                <a:ea typeface="+mn-ea"/>
                <a:cs typeface="+mn-cs"/>
              </a:rPr>
              <a:t>the other </a:t>
            </a:r>
            <a:r>
              <a:rPr lang="en-US" sz="1200" b="0" i="0" u="none" strike="noStrike" kern="1200" baseline="0" dirty="0">
                <a:solidFill>
                  <a:schemeClr val="tx1"/>
                </a:solidFill>
                <a:latin typeface="+mn-lt"/>
                <a:ea typeface="+mn-ea"/>
                <a:cs typeface="+mn-cs"/>
              </a:rPr>
              <a:t>two months</a:t>
            </a:r>
            <a:r>
              <a:rPr lang="en-US" sz="1200" b="0" i="0" u="none" strike="noStrike" kern="1200" baseline="0" dirty="0" smtClean="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**It is clear during intervention month gave the most number of macro-clusters.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**also, </a:t>
            </a:r>
            <a:r>
              <a:rPr lang="en-US" sz="1200" b="0" i="0" u="none" strike="noStrike" kern="1200" baseline="0" dirty="0">
                <a:solidFill>
                  <a:schemeClr val="tx1"/>
                </a:solidFill>
                <a:latin typeface="+mn-lt"/>
                <a:ea typeface="+mn-ea"/>
                <a:cs typeface="+mn-cs"/>
              </a:rPr>
              <a:t>the pattern is slightly </a:t>
            </a:r>
            <a:r>
              <a:rPr lang="en-US" sz="1200" b="0" i="0" u="none" strike="noStrike" kern="1200" baseline="0" dirty="0" smtClean="0">
                <a:solidFill>
                  <a:schemeClr val="tx1"/>
                </a:solidFill>
                <a:latin typeface="+mn-lt"/>
                <a:ea typeface="+mn-ea"/>
                <a:cs typeface="+mn-cs"/>
              </a:rPr>
              <a:t>different. The </a:t>
            </a:r>
            <a:r>
              <a:rPr lang="en-US" sz="1200" b="0" i="0" u="none" strike="noStrike" kern="1200" baseline="0" dirty="0">
                <a:solidFill>
                  <a:schemeClr val="tx1"/>
                </a:solidFill>
                <a:latin typeface="+mn-lt"/>
                <a:ea typeface="+mn-ea"/>
                <a:cs typeface="+mn-cs"/>
              </a:rPr>
              <a:t>densest cluster at Level </a:t>
            </a:r>
            <a:r>
              <a:rPr lang="en-US" sz="1200" b="0" i="0" u="none" strike="noStrike" kern="1200" baseline="0" dirty="0" smtClean="0">
                <a:solidFill>
                  <a:schemeClr val="tx1"/>
                </a:solidFill>
                <a:latin typeface="+mn-lt"/>
                <a:ea typeface="+mn-ea"/>
                <a:cs typeface="+mn-cs"/>
              </a:rPr>
              <a:t>3-2 represents </a:t>
            </a:r>
            <a:r>
              <a:rPr lang="en-US" sz="1200" b="0" i="0" u="none" strike="noStrike" kern="1200" baseline="0" dirty="0">
                <a:solidFill>
                  <a:schemeClr val="tx1"/>
                </a:solidFill>
                <a:latin typeface="+mn-lt"/>
                <a:ea typeface="+mn-ea"/>
                <a:cs typeface="+mn-cs"/>
              </a:rPr>
              <a:t>13460 data </a:t>
            </a:r>
            <a:r>
              <a:rPr lang="en-US" sz="1200" b="0" i="0" u="none" strike="noStrike" kern="1200" baseline="0" dirty="0" smtClean="0">
                <a:solidFill>
                  <a:schemeClr val="tx1"/>
                </a:solidFill>
                <a:latin typeface="+mn-lt"/>
                <a:ea typeface="+mn-ea"/>
                <a:cs typeface="+mn-cs"/>
              </a:rPr>
              <a:t>points during intervention </a:t>
            </a:r>
            <a:r>
              <a:rPr lang="en-US" sz="1200" b="0" i="0" u="none" strike="noStrike" kern="1200" baseline="0" dirty="0">
                <a:solidFill>
                  <a:schemeClr val="tx1"/>
                </a:solidFill>
                <a:latin typeface="+mn-lt"/>
                <a:ea typeface="+mn-ea"/>
                <a:cs typeface="+mn-cs"/>
              </a:rPr>
              <a:t>which </a:t>
            </a:r>
            <a:r>
              <a:rPr lang="en-US" sz="1200" b="0" i="0" u="none" strike="noStrike" kern="1200" baseline="0" dirty="0" smtClean="0">
                <a:solidFill>
                  <a:schemeClr val="tx1"/>
                </a:solidFill>
                <a:latin typeface="+mn-lt"/>
                <a:ea typeface="+mn-ea"/>
                <a:cs typeface="+mn-cs"/>
              </a:rPr>
              <a:t>the other 2 month have densest cluster at level 5-4 </a:t>
            </a:r>
            <a:r>
              <a:rPr lang="en-US" sz="1200" b="0" i="0" u="none" strike="noStrike" kern="1200" baseline="0" dirty="0">
                <a:solidFill>
                  <a:schemeClr val="tx1"/>
                </a:solidFill>
                <a:latin typeface="+mn-lt"/>
                <a:ea typeface="+mn-ea"/>
                <a:cs typeface="+mn-cs"/>
              </a:rPr>
              <a:t>South </a:t>
            </a:r>
            <a:r>
              <a:rPr lang="en-US" sz="1200" b="0" i="0" u="none" strike="noStrike" kern="1200" baseline="0" dirty="0" smtClean="0">
                <a:solidFill>
                  <a:schemeClr val="tx1"/>
                </a:solidFill>
                <a:latin typeface="+mn-lt"/>
                <a:ea typeface="+mn-ea"/>
                <a:cs typeface="+mn-cs"/>
              </a:rPr>
              <a:t>for before and </a:t>
            </a:r>
            <a:r>
              <a:rPr lang="en-US" sz="1200" b="0" i="0" u="none" strike="noStrike" kern="1200" baseline="0" dirty="0">
                <a:solidFill>
                  <a:schemeClr val="tx1"/>
                </a:solidFill>
                <a:latin typeface="+mn-lt"/>
                <a:ea typeface="+mn-ea"/>
                <a:cs typeface="+mn-cs"/>
              </a:rPr>
              <a:t>Level </a:t>
            </a:r>
            <a:r>
              <a:rPr lang="en-US" sz="1200" b="0" i="0" u="none" strike="noStrike" kern="1200" baseline="0" dirty="0" smtClean="0">
                <a:solidFill>
                  <a:schemeClr val="tx1"/>
                </a:solidFill>
                <a:latin typeface="+mn-lt"/>
                <a:ea typeface="+mn-ea"/>
                <a:cs typeface="+mn-cs"/>
              </a:rPr>
              <a:t>2-1 for after intervention.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Level </a:t>
            </a:r>
            <a:r>
              <a:rPr lang="en-US" sz="1200" b="0" i="0" u="none" strike="noStrike" kern="1200" baseline="0" dirty="0">
                <a:solidFill>
                  <a:schemeClr val="tx1"/>
                </a:solidFill>
                <a:latin typeface="+mn-lt"/>
                <a:ea typeface="+mn-ea"/>
                <a:cs typeface="+mn-cs"/>
              </a:rPr>
              <a:t>5-4 south is the only stair that keeps its </a:t>
            </a:r>
            <a:r>
              <a:rPr lang="en-US" sz="1200" b="0" i="0" u="none" strike="noStrike" kern="1200" baseline="0" dirty="0" err="1">
                <a:solidFill>
                  <a:schemeClr val="tx1"/>
                </a:solidFill>
                <a:latin typeface="+mn-lt"/>
                <a:ea typeface="+mn-ea"/>
                <a:cs typeface="+mn-cs"/>
              </a:rPr>
              <a:t>behavioural</a:t>
            </a:r>
            <a:r>
              <a:rPr lang="en-US" sz="1200" b="0" i="0" u="none" strike="noStrike" kern="1200" baseline="0" dirty="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pattern similar </a:t>
            </a:r>
            <a:r>
              <a:rPr lang="en-US" sz="1200" b="0" i="0" u="none" strike="noStrike" kern="1200" baseline="0" dirty="0">
                <a:solidFill>
                  <a:schemeClr val="tx1"/>
                </a:solidFill>
                <a:latin typeface="+mn-lt"/>
                <a:ea typeface="+mn-ea"/>
                <a:cs typeface="+mn-cs"/>
              </a:rPr>
              <a:t>for the entire three months</a:t>
            </a:r>
            <a:r>
              <a:rPr lang="en-US" sz="1200" b="0" i="0" u="none" strike="noStrike" kern="1200" baseline="0" dirty="0" smtClean="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people counter experiment was performed in order to </a:t>
            </a:r>
            <a:r>
              <a:rPr lang="en-US" sz="1200" b="0" i="0" u="none" strike="noStrike" kern="1200" baseline="0" dirty="0" smtClean="0">
                <a:solidFill>
                  <a:schemeClr val="tx1"/>
                </a:solidFill>
                <a:latin typeface="+mn-lt"/>
                <a:ea typeface="+mn-ea"/>
                <a:cs typeface="+mn-cs"/>
              </a:rPr>
              <a:t>find </a:t>
            </a:r>
            <a:r>
              <a:rPr lang="en-US" sz="1200" b="0" i="0" u="none" strike="noStrike" kern="1200" baseline="0" dirty="0">
                <a:solidFill>
                  <a:schemeClr val="tx1"/>
                </a:solidFill>
                <a:latin typeface="+mn-lt"/>
                <a:ea typeface="+mn-ea"/>
                <a:cs typeface="+mn-cs"/>
              </a:rPr>
              <a:t>any </a:t>
            </a:r>
            <a:r>
              <a:rPr lang="en-US" sz="1200" b="0" i="0" u="none" strike="noStrike" kern="1200" baseline="0" dirty="0" smtClean="0">
                <a:solidFill>
                  <a:schemeClr val="tx1"/>
                </a:solidFill>
                <a:latin typeface="+mn-lt"/>
                <a:ea typeface="+mn-ea"/>
                <a:cs typeface="+mn-cs"/>
              </a:rPr>
              <a:t>improvement </a:t>
            </a:r>
            <a:r>
              <a:rPr lang="en-US" sz="1200" b="0" i="0" u="none" strike="noStrike" kern="1200" baseline="0" dirty="0">
                <a:solidFill>
                  <a:schemeClr val="tx1"/>
                </a:solidFill>
                <a:latin typeface="+mn-lt"/>
                <a:ea typeface="+mn-ea"/>
                <a:cs typeface="+mn-cs"/>
              </a:rPr>
              <a:t>in stair usage after some measures for educational interference was made. </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There are no </a:t>
            </a:r>
            <a:r>
              <a:rPr lang="en-US" sz="1200" b="0" i="0" u="none" strike="noStrike" kern="1200" baseline="0" dirty="0">
                <a:solidFill>
                  <a:schemeClr val="tx1"/>
                </a:solidFill>
                <a:latin typeface="+mn-lt"/>
                <a:ea typeface="+mn-ea"/>
                <a:cs typeface="+mn-cs"/>
              </a:rPr>
              <a:t>obvious signs for an overall increase in stair usage during and after the month </a:t>
            </a:r>
            <a:r>
              <a:rPr lang="en-US" sz="1200" b="0" i="0" u="none" strike="noStrike" kern="1200" baseline="0" dirty="0" smtClean="0">
                <a:solidFill>
                  <a:schemeClr val="tx1"/>
                </a:solidFill>
                <a:latin typeface="+mn-lt"/>
                <a:ea typeface="+mn-ea"/>
                <a:cs typeface="+mn-cs"/>
              </a:rPr>
              <a:t>of intervention.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____________________________</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29</a:t>
            </a:fld>
            <a:endParaRPr lang="en-US"/>
          </a:p>
        </p:txBody>
      </p:sp>
    </p:spTree>
    <p:extLst>
      <p:ext uri="{BB962C8B-B14F-4D97-AF65-F5344CB8AC3E}">
        <p14:creationId xmlns:p14="http://schemas.microsoft.com/office/powerpoint/2010/main" val="3086917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kern="1200" baseline="0" dirty="0" smtClean="0">
                <a:solidFill>
                  <a:schemeClr val="tx1"/>
                </a:solidFill>
                <a:latin typeface="+mn-lt"/>
                <a:ea typeface="+mn-ea"/>
                <a:cs typeface="+mn-cs"/>
              </a:rPr>
              <a:t>What is data stream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0" u="none" strike="noStrike" kern="1200" baseline="0" dirty="0" smtClean="0">
                <a:solidFill>
                  <a:schemeClr val="tx1"/>
                </a:solidFill>
                <a:latin typeface="+mn-lt"/>
                <a:ea typeface="+mn-ea"/>
                <a:cs typeface="+mn-cs"/>
              </a:rPr>
              <a:t>Well, many </a:t>
            </a:r>
            <a:r>
              <a:rPr lang="en-US" sz="1200" b="1" i="0" u="none" strike="noStrike" kern="1200" baseline="0" dirty="0">
                <a:solidFill>
                  <a:schemeClr val="tx1"/>
                </a:solidFill>
                <a:latin typeface="+mn-lt"/>
                <a:ea typeface="+mn-ea"/>
                <a:cs typeface="+mn-cs"/>
              </a:rPr>
              <a:t>systems generate observations continuously and in real time </a:t>
            </a:r>
            <a:r>
              <a:rPr lang="en-US" sz="1200" b="0" i="0" u="none" strike="sngStrike" kern="1200" baseline="0" dirty="0">
                <a:solidFill>
                  <a:schemeClr val="tx1"/>
                </a:solidFill>
                <a:latin typeface="+mn-lt"/>
                <a:ea typeface="+mn-ea"/>
                <a:cs typeface="+mn-cs"/>
              </a:rPr>
              <a:t>which is called data stream.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sng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baseline="0" dirty="0">
                <a:solidFill>
                  <a:schemeClr val="tx1"/>
                </a:solidFill>
                <a:latin typeface="+mn-lt"/>
                <a:ea typeface="+mn-ea"/>
                <a:cs typeface="+mn-cs"/>
              </a:rPr>
              <a:t>For example, infrared sensors used in indoor </a:t>
            </a:r>
            <a:r>
              <a:rPr lang="en-US" sz="1200" b="0" i="0" u="none" strike="noStrike" kern="1200" baseline="0" dirty="0" err="1">
                <a:solidFill>
                  <a:schemeClr val="tx1"/>
                </a:solidFill>
                <a:latin typeface="+mn-lt"/>
                <a:ea typeface="+mn-ea"/>
                <a:cs typeface="+mn-cs"/>
              </a:rPr>
              <a:t>loca</a:t>
            </a:r>
            <a:r>
              <a:rPr lang="en-US" sz="1200" b="0" i="0" u="none" strike="noStrike" kern="1200" baseline="0" dirty="0">
                <a:solidFill>
                  <a:schemeClr val="tx1"/>
                </a:solidFill>
                <a:latin typeface="+mn-lt"/>
                <a:ea typeface="+mn-ea"/>
                <a:cs typeface="+mn-cs"/>
              </a:rPr>
              <a:t> systems generate thousands of observations each second.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For such a  </a:t>
            </a:r>
            <a:r>
              <a:rPr lang="en-US" sz="1200" dirty="0" err="1"/>
              <a:t>datastream</a:t>
            </a:r>
            <a:r>
              <a:rPr lang="en-US" sz="1200" dirty="0"/>
              <a:t>, clustering and finding pattern is required, because they are infinite and random access and data storage are</a:t>
            </a:r>
            <a:r>
              <a:rPr lang="en-US" sz="1200" baseline="0" dirty="0"/>
              <a:t> </a:t>
            </a:r>
            <a:r>
              <a:rPr lang="en-US" sz="1800" dirty="0"/>
              <a:t>not possible </a:t>
            </a:r>
            <a:endParaRPr lang="en-US" sz="1800" dirty="0">
              <a:solidFill>
                <a:schemeClr val="accent1">
                  <a:lumMod val="50000"/>
                </a:schemeClr>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baseline="0" dirty="0">
                <a:solidFill>
                  <a:schemeClr val="tx1"/>
                </a:solidFill>
                <a:latin typeface="+mn-lt"/>
                <a:ea typeface="+mn-ea"/>
                <a:cs typeface="+mn-cs"/>
              </a:rPr>
              <a:t>_____________________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baseline="0" dirty="0">
                <a:solidFill>
                  <a:schemeClr val="tx1"/>
                </a:solidFill>
                <a:latin typeface="+mn-lt"/>
                <a:ea typeface="+mn-ea"/>
                <a:cs typeface="+mn-cs"/>
              </a:rPr>
              <a:t>mostly These applications track objects in an indoor environment </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(2)A more suitable approach is to update existing clusters and integrate new observations into the existing model by identifying emerging structures and removing outdated structures incrementally. This is the goal of stream clustering where data points are assumed to arrive as a continuous stream of new observations</a:t>
            </a:r>
          </a:p>
          <a:p>
            <a:endParaRPr lang="en-US" sz="1200" b="0" i="0" u="none" strike="noStrike" kern="1200" baseline="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baseline="0" dirty="0">
                <a:solidFill>
                  <a:schemeClr val="tx1"/>
                </a:solidFill>
                <a:latin typeface="+mn-lt"/>
                <a:ea typeface="+mn-ea"/>
                <a:cs typeface="+mn-cs"/>
              </a:rPr>
              <a:t>--------------------------------------------------------</a:t>
            </a:r>
          </a:p>
          <a:p>
            <a:r>
              <a:rPr lang="en-US" sz="1200" b="1" i="0" u="none" strike="noStrike" kern="1200" baseline="0" dirty="0">
                <a:solidFill>
                  <a:schemeClr val="tx1"/>
                </a:solidFill>
                <a:latin typeface="+mn-lt"/>
                <a:ea typeface="+mn-ea"/>
                <a:cs typeface="+mn-cs"/>
              </a:rPr>
              <a:t>Due to the infinite nature of data streams, it is impossible to store all these data in memory or even in disk</a:t>
            </a:r>
            <a:r>
              <a:rPr lang="en-US" sz="1200" b="0" i="0" u="none" strike="noStrike" kern="1200" baseline="0" dirty="0">
                <a:solidFill>
                  <a:schemeClr val="tx1"/>
                </a:solidFill>
                <a:latin typeface="+mn-lt"/>
                <a:ea typeface="+mn-ea"/>
                <a:cs typeface="+mn-cs"/>
              </a:rPr>
              <a:t>, so we have the constraint of a single pass over the data, typically upon their arrival. That is, once an object has been processed, it cannot be processed again(not random access), Finally, the system has no control over the order in which data objects arrive. Typically, the objects are assumed to arrive independently of each other.</a:t>
            </a:r>
          </a:p>
          <a:p>
            <a:endParaRPr lang="en-CA" dirty="0"/>
          </a:p>
        </p:txBody>
      </p:sp>
      <p:sp>
        <p:nvSpPr>
          <p:cNvPr id="4" name="Slide Number Placeholder 3"/>
          <p:cNvSpPr>
            <a:spLocks noGrp="1"/>
          </p:cNvSpPr>
          <p:nvPr>
            <p:ph type="sldNum" sz="quarter" idx="10"/>
          </p:nvPr>
        </p:nvSpPr>
        <p:spPr/>
        <p:txBody>
          <a:bodyPr/>
          <a:lstStyle/>
          <a:p>
            <a:fld id="{FD6E389C-E119-417B-AF17-8B325618E420}" type="slidenum">
              <a:rPr lang="en-US" smtClean="0"/>
              <a:t>3</a:t>
            </a:fld>
            <a:endParaRPr lang="en-US"/>
          </a:p>
        </p:txBody>
      </p:sp>
    </p:spTree>
    <p:extLst>
      <p:ext uri="{BB962C8B-B14F-4D97-AF65-F5344CB8AC3E}">
        <p14:creationId xmlns:p14="http://schemas.microsoft.com/office/powerpoint/2010/main" val="28469328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to compare the performance and validation metrics, </a:t>
            </a:r>
            <a:r>
              <a:rPr lang="en-US" sz="1200" dirty="0"/>
              <a:t>the AP model was used as a </a:t>
            </a:r>
            <a:r>
              <a:rPr lang="en-US" sz="1200" dirty="0" err="1" smtClean="0"/>
              <a:t>baseline.The</a:t>
            </a:r>
            <a:r>
              <a:rPr lang="en-US" sz="1200" dirty="0" smtClean="0"/>
              <a:t> </a:t>
            </a:r>
            <a:r>
              <a:rPr lang="en-US" sz="1200" dirty="0"/>
              <a:t>micro-clusters generated by DSAP show slightly improved values, </a:t>
            </a: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**Reduction in processing time and memory consumption is immediately apparent between the DSAP algorithm and AP. The initial window calculation is the most time-intensive step but is performed only once and does not affect the current time window. </a:t>
            </a:r>
          </a:p>
          <a:p>
            <a:endParaRPr lang="en-US" dirty="0" smtClean="0"/>
          </a:p>
          <a:p>
            <a:r>
              <a:rPr lang="en-US" dirty="0" smtClean="0"/>
              <a:t>The number of</a:t>
            </a:r>
            <a:r>
              <a:rPr lang="en-US" baseline="0" dirty="0" smtClean="0"/>
              <a:t> AP clusters and micro clusters are similar and it shows DSAP generates consistent clusters .</a:t>
            </a:r>
          </a:p>
          <a:p>
            <a:endParaRPr lang="en-US" baseline="0" dirty="0" smtClean="0"/>
          </a:p>
          <a:p>
            <a:r>
              <a:rPr lang="en-US" baseline="0" dirty="0" smtClean="0"/>
              <a:t>The 3 indices that are used to evaluate the clusters show that micro cluster generated by DSAP have better result than AP clusters </a:t>
            </a:r>
          </a:p>
          <a:p>
            <a:endParaRPr lang="en-US" baseline="0" dirty="0" smtClean="0"/>
          </a:p>
          <a:p>
            <a:r>
              <a:rPr lang="en-US" baseline="0" dirty="0" smtClean="0"/>
              <a:t>_______________________________________</a:t>
            </a:r>
            <a:endParaRPr lang="en-US" dirty="0"/>
          </a:p>
          <a:p>
            <a:r>
              <a:rPr lang="en-US" sz="1200" b="0" i="0" u="none" strike="noStrike" kern="1200" baseline="0" dirty="0" smtClean="0">
                <a:solidFill>
                  <a:schemeClr val="tx1"/>
                </a:solidFill>
                <a:latin typeface="+mn-lt"/>
                <a:ea typeface="+mn-ea"/>
                <a:cs typeface="+mn-cs"/>
              </a:rPr>
              <a:t>It </a:t>
            </a:r>
            <a:r>
              <a:rPr lang="en-US" sz="1200" b="0" i="0" u="none" strike="noStrike" kern="1200" baseline="0" dirty="0">
                <a:solidFill>
                  <a:schemeClr val="tx1"/>
                </a:solidFill>
                <a:latin typeface="+mn-lt"/>
                <a:ea typeface="+mn-ea"/>
                <a:cs typeface="+mn-cs"/>
              </a:rPr>
              <a:t>should be noted that the number of points represented by a cluster </a:t>
            </a:r>
            <a:r>
              <a:rPr lang="en-US" sz="1200" b="0" i="0" u="none" strike="noStrike" kern="1200" baseline="0" dirty="0" err="1" smtClean="0">
                <a:solidFill>
                  <a:schemeClr val="tx1"/>
                </a:solidFill>
                <a:latin typeface="+mn-lt"/>
                <a:ea typeface="+mn-ea"/>
                <a:cs typeface="+mn-cs"/>
              </a:rPr>
              <a:t>signicantly</a:t>
            </a:r>
            <a:r>
              <a:rPr lang="en-US" sz="1200" b="0" i="0" u="none" strike="noStrike" kern="1200" baseline="0" dirty="0" smtClean="0">
                <a:solidFill>
                  <a:schemeClr val="tx1"/>
                </a:solidFill>
                <a:latin typeface="+mn-lt"/>
                <a:ea typeface="+mn-ea"/>
                <a:cs typeface="+mn-cs"/>
              </a:rPr>
              <a:t> affects </a:t>
            </a:r>
            <a:r>
              <a:rPr lang="en-US" sz="1200" b="0" i="0" u="none" strike="noStrike" kern="1200" baseline="0" dirty="0">
                <a:solidFill>
                  <a:schemeClr val="tx1"/>
                </a:solidFill>
                <a:latin typeface="+mn-lt"/>
                <a:ea typeface="+mn-ea"/>
                <a:cs typeface="+mn-cs"/>
              </a:rPr>
              <a:t>some of these metrics, and hence internal evaluation metric numbers need to</a:t>
            </a:r>
          </a:p>
          <a:p>
            <a:r>
              <a:rPr lang="en-US" sz="1200" b="0" i="0" u="none" strike="noStrike" kern="1200" baseline="0" dirty="0">
                <a:solidFill>
                  <a:schemeClr val="tx1"/>
                </a:solidFill>
                <a:latin typeface="+mn-lt"/>
                <a:ea typeface="+mn-ea"/>
                <a:cs typeface="+mn-cs"/>
              </a:rPr>
              <a:t>be carefully interpreted.</a:t>
            </a:r>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30</a:t>
            </a:fld>
            <a:endParaRPr lang="en-US"/>
          </a:p>
        </p:txBody>
      </p:sp>
    </p:spTree>
    <p:extLst>
      <p:ext uri="{BB962C8B-B14F-4D97-AF65-F5344CB8AC3E}">
        <p14:creationId xmlns:p14="http://schemas.microsoft.com/office/powerpoint/2010/main" val="24111770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streaming cluster </a:t>
            </a:r>
            <a:r>
              <a:rPr lang="en-US" sz="1200" b="1" i="0" u="none" strike="noStrike" kern="1200" baseline="0" dirty="0" smtClean="0">
                <a:solidFill>
                  <a:schemeClr val="tx1"/>
                </a:solidFill>
                <a:latin typeface="+mn-lt"/>
                <a:ea typeface="+mn-ea"/>
                <a:cs typeface="+mn-cs"/>
              </a:rPr>
              <a:t>analysis for the second experiment </a:t>
            </a:r>
            <a:r>
              <a:rPr lang="en-US" sz="1200" b="0" i="0" u="none" strike="noStrike" kern="1200" baseline="0" dirty="0">
                <a:solidFill>
                  <a:schemeClr val="tx1"/>
                </a:solidFill>
                <a:latin typeface="+mn-lt"/>
                <a:ea typeface="+mn-ea"/>
                <a:cs typeface="+mn-cs"/>
              </a:rPr>
              <a:t>was carried out to find  </a:t>
            </a:r>
            <a:r>
              <a:rPr lang="en-US" sz="1200" b="1" i="0" u="none" strike="noStrike" kern="1200" baseline="0" dirty="0">
                <a:solidFill>
                  <a:schemeClr val="tx1"/>
                </a:solidFill>
                <a:latin typeface="+mn-lt"/>
                <a:ea typeface="+mn-ea"/>
                <a:cs typeface="+mn-cs"/>
              </a:rPr>
              <a:t>occupancy patterns in different  buildings </a:t>
            </a:r>
            <a:r>
              <a:rPr lang="en-US" sz="1200" b="0" i="0" u="none" strike="noStrike" kern="1200" baseline="0" dirty="0">
                <a:solidFill>
                  <a:schemeClr val="tx1"/>
                </a:solidFill>
                <a:latin typeface="+mn-lt"/>
                <a:ea typeface="+mn-ea"/>
                <a:cs typeface="+mn-cs"/>
              </a:rPr>
              <a:t>at </a:t>
            </a:r>
            <a:r>
              <a:rPr lang="en-US" sz="1200" b="0" i="0" u="none" strike="noStrike" kern="1200" baseline="0" dirty="0" smtClean="0">
                <a:solidFill>
                  <a:schemeClr val="tx1"/>
                </a:solidFill>
                <a:latin typeface="+mn-lt"/>
                <a:ea typeface="+mn-ea"/>
                <a:cs typeface="+mn-cs"/>
              </a:rPr>
              <a:t>the university campus, </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experiment lasted for six </a:t>
            </a:r>
            <a:r>
              <a:rPr lang="en-US" sz="1200" b="0" i="0" u="none" strike="noStrike" kern="1200" baseline="0" dirty="0" smtClean="0">
                <a:solidFill>
                  <a:schemeClr val="tx1"/>
                </a:solidFill>
                <a:latin typeface="+mn-lt"/>
                <a:ea typeface="+mn-ea"/>
                <a:cs typeface="+mn-cs"/>
              </a:rPr>
              <a:t>days </a:t>
            </a:r>
            <a:r>
              <a:rPr lang="en-US" sz="1200" b="1" i="0" u="none" strike="noStrike" kern="1200" baseline="0" dirty="0" smtClean="0">
                <a:solidFill>
                  <a:schemeClr val="tx1"/>
                </a:solidFill>
                <a:latin typeface="+mn-lt"/>
                <a:ea typeface="+mn-ea"/>
                <a:cs typeface="+mn-cs"/>
              </a:rPr>
              <a:t>from May 30 to June 20</a:t>
            </a:r>
            <a:r>
              <a:rPr lang="en-US" sz="1200" b="0" i="0" u="none" strike="noStrike" kern="1200" baseline="0" dirty="0" smtClean="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but </a:t>
            </a:r>
            <a:r>
              <a:rPr lang="en-US" sz="1200" b="0" i="0" u="none" strike="noStrike" kern="1200" baseline="0" dirty="0" smtClean="0">
                <a:solidFill>
                  <a:schemeClr val="tx1"/>
                </a:solidFill>
                <a:latin typeface="+mn-lt"/>
                <a:ea typeface="+mn-ea"/>
                <a:cs typeface="+mn-cs"/>
              </a:rPr>
              <a:t>June </a:t>
            </a:r>
            <a:r>
              <a:rPr lang="en-US" sz="1200" b="0" i="0" u="none" strike="noStrike" kern="1200" baseline="0" dirty="0">
                <a:solidFill>
                  <a:schemeClr val="tx1"/>
                </a:solidFill>
                <a:latin typeface="+mn-lt"/>
                <a:ea typeface="+mn-ea"/>
                <a:cs typeface="+mn-cs"/>
              </a:rPr>
              <a:t>20 was selected for the </a:t>
            </a:r>
            <a:r>
              <a:rPr lang="en-US" sz="1200" b="0" i="0" u="none" strike="noStrike" kern="1200" baseline="0" dirty="0" smtClean="0">
                <a:solidFill>
                  <a:schemeClr val="tx1"/>
                </a:solidFill>
                <a:latin typeface="+mn-lt"/>
                <a:ea typeface="+mn-ea"/>
                <a:cs typeface="+mn-cs"/>
              </a:rPr>
              <a:t>cluster </a:t>
            </a:r>
            <a:r>
              <a:rPr lang="en-US" sz="1200" b="0" i="0" u="none" strike="noStrike" kern="1200" baseline="0" dirty="0">
                <a:solidFill>
                  <a:schemeClr val="tx1"/>
                </a:solidFill>
                <a:latin typeface="+mn-lt"/>
                <a:ea typeface="+mn-ea"/>
                <a:cs typeface="+mn-cs"/>
              </a:rPr>
              <a:t>analysis </a:t>
            </a:r>
            <a:r>
              <a:rPr lang="en-US" sz="1200" b="0" i="0" u="none" strike="noStrike" kern="1200" baseline="0" dirty="0" smtClean="0">
                <a:solidFill>
                  <a:schemeClr val="tx1"/>
                </a:solidFill>
                <a:latin typeface="+mn-lt"/>
                <a:ea typeface="+mn-ea"/>
                <a:cs typeface="+mn-cs"/>
              </a:rPr>
              <a:t>since </a:t>
            </a:r>
            <a:r>
              <a:rPr lang="en-US" sz="1200" b="0" i="0" u="none" strike="noStrike" kern="1200" baseline="0" dirty="0" err="1" smtClean="0">
                <a:solidFill>
                  <a:schemeClr val="tx1"/>
                </a:solidFill>
                <a:latin typeface="+mn-lt"/>
                <a:ea typeface="+mn-ea"/>
                <a:cs typeface="+mn-cs"/>
              </a:rPr>
              <a:t>signicantly</a:t>
            </a:r>
            <a:r>
              <a:rPr lang="en-US" sz="1200" b="0" i="0" u="none" strike="noStrike" kern="1200" baseline="0" dirty="0" smtClean="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more data points were collected on this </a:t>
            </a:r>
            <a:r>
              <a:rPr lang="en-US" sz="1200" b="0" i="0" u="none" strike="noStrike" kern="1200" baseline="0" dirty="0" smtClean="0">
                <a:solidFill>
                  <a:schemeClr val="tx1"/>
                </a:solidFill>
                <a:latin typeface="+mn-lt"/>
                <a:ea typeface="+mn-ea"/>
                <a:cs typeface="+mn-cs"/>
              </a:rPr>
              <a:t>day</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**Figure on the right shows an overview of the spatial distribution of all data points according to the indoor spaces of the three buildings named as T1, TD, and TC,</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first five days of data was available from </a:t>
            </a:r>
            <a:r>
              <a:rPr lang="en-US" sz="1200" b="1" i="0" u="none" strike="noStrike" kern="1200" baseline="0" dirty="0" smtClean="0">
                <a:solidFill>
                  <a:schemeClr val="tx1"/>
                </a:solidFill>
                <a:latin typeface="+mn-lt"/>
                <a:ea typeface="+mn-ea"/>
                <a:cs typeface="+mn-cs"/>
              </a:rPr>
              <a:t>building T1</a:t>
            </a:r>
            <a:r>
              <a:rPr lang="en-US" sz="1200" b="0" i="0" u="none" strike="noStrike" kern="1200" baseline="0" dirty="0" smtClean="0">
                <a:solidFill>
                  <a:schemeClr val="tx1"/>
                </a:solidFill>
                <a:latin typeface="+mn-lt"/>
                <a:ea typeface="+mn-ea"/>
                <a:cs typeface="+mn-cs"/>
              </a:rPr>
              <a:t>, but on June 20, data streams were available for both buildings TD </a:t>
            </a:r>
            <a:r>
              <a:rPr lang="en-US" sz="1200" b="0" i="0" u="none" strike="noStrike" kern="1200" baseline="0" dirty="0" err="1" smtClean="0">
                <a:solidFill>
                  <a:schemeClr val="tx1"/>
                </a:solidFill>
                <a:latin typeface="+mn-lt"/>
                <a:ea typeface="+mn-ea"/>
                <a:cs typeface="+mn-cs"/>
              </a:rPr>
              <a:t>andTC</a:t>
            </a:r>
            <a:r>
              <a:rPr lang="en-US" sz="1200" b="0" i="0" u="none" strike="noStrike" kern="1200" baseline="0" dirty="0" smtClean="0">
                <a:solidFill>
                  <a:schemeClr val="tx1"/>
                </a:solidFill>
                <a:latin typeface="+mn-lt"/>
                <a:ea typeface="+mn-ea"/>
                <a:cs typeface="+mn-cs"/>
              </a:rPr>
              <a:t>.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distribution of the data closely follow the shape of the buildings.</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D6E389C-E119-417B-AF17-8B325618E420}" type="slidenum">
              <a:rPr lang="en-US" smtClean="0"/>
              <a:t>31</a:t>
            </a:fld>
            <a:endParaRPr lang="en-US"/>
          </a:p>
        </p:txBody>
      </p:sp>
    </p:spTree>
    <p:extLst>
      <p:ext uri="{BB962C8B-B14F-4D97-AF65-F5344CB8AC3E}">
        <p14:creationId xmlns:p14="http://schemas.microsoft.com/office/powerpoint/2010/main" val="128142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This figure shows the spatial distribution over the floors .building TC is the only one with 5 floor</a:t>
            </a:r>
          </a:p>
          <a:p>
            <a:endParaRPr lang="en-US" sz="1200" b="1"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a:t>
            </a:r>
            <a:r>
              <a:rPr lang="en-US" sz="1200" b="0" i="0" u="none" strike="noStrike" kern="1200" baseline="0" dirty="0">
                <a:solidFill>
                  <a:schemeClr val="tx1"/>
                </a:solidFill>
                <a:latin typeface="+mn-lt"/>
                <a:ea typeface="+mn-ea"/>
                <a:cs typeface="+mn-cs"/>
              </a:rPr>
              <a:t>total number of data points generated for each </a:t>
            </a:r>
            <a:r>
              <a:rPr lang="en-US" sz="1200" b="0" i="0" u="none" strike="noStrike" kern="1200" baseline="0" dirty="0" smtClean="0">
                <a:solidFill>
                  <a:schemeClr val="tx1"/>
                </a:solidFill>
                <a:latin typeface="+mn-lt"/>
                <a:ea typeface="+mn-ea"/>
                <a:cs typeface="+mn-cs"/>
              </a:rPr>
              <a:t>building </a:t>
            </a:r>
            <a:r>
              <a:rPr lang="en-US" sz="1200" b="0" i="0" u="none" strike="noStrike" kern="1200" baseline="0" dirty="0">
                <a:solidFill>
                  <a:schemeClr val="tx1"/>
                </a:solidFill>
                <a:latin typeface="+mn-lt"/>
                <a:ea typeface="+mn-ea"/>
                <a:cs typeface="+mn-cs"/>
              </a:rPr>
              <a:t>is </a:t>
            </a:r>
            <a:r>
              <a:rPr lang="en-US" sz="1200" b="0" i="0" u="none" strike="noStrike" kern="1200" baseline="0" dirty="0" smtClean="0">
                <a:solidFill>
                  <a:schemeClr val="tx1"/>
                </a:solidFill>
                <a:latin typeface="+mn-lt"/>
                <a:ea typeface="+mn-ea"/>
                <a:cs typeface="+mn-cs"/>
              </a:rPr>
              <a:t>provided in this table. the building TC has </a:t>
            </a:r>
            <a:r>
              <a:rPr lang="en-US" sz="1200" b="0" i="0" u="none" strike="noStrike" kern="1200" baseline="0" dirty="0">
                <a:solidFill>
                  <a:schemeClr val="tx1"/>
                </a:solidFill>
                <a:latin typeface="+mn-lt"/>
                <a:ea typeface="+mn-ea"/>
                <a:cs typeface="+mn-cs"/>
              </a:rPr>
              <a:t>contributed to 47% of the whole data.</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**data </a:t>
            </a:r>
            <a:r>
              <a:rPr lang="en-US" sz="1200" b="0" i="0" u="none" strike="noStrike" kern="1200" baseline="0" dirty="0">
                <a:solidFill>
                  <a:schemeClr val="tx1"/>
                </a:solidFill>
                <a:latin typeface="+mn-lt"/>
                <a:ea typeface="+mn-ea"/>
                <a:cs typeface="+mn-cs"/>
              </a:rPr>
              <a:t>points gathered at different floors of all </a:t>
            </a:r>
            <a:r>
              <a:rPr lang="en-US" sz="1200" b="0" i="0" u="none" strike="noStrike" kern="1200" baseline="0" dirty="0" smtClean="0">
                <a:solidFill>
                  <a:schemeClr val="tx1"/>
                </a:solidFill>
                <a:latin typeface="+mn-lt"/>
                <a:ea typeface="+mn-ea"/>
                <a:cs typeface="+mn-cs"/>
              </a:rPr>
              <a:t>buildings are shown in this pie chart . the total number of data points gathered at different floors of all buildings was similar except for the fifth floor which belongs to only one building</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32</a:t>
            </a:fld>
            <a:endParaRPr lang="en-US"/>
          </a:p>
        </p:txBody>
      </p:sp>
    </p:spTree>
    <p:extLst>
      <p:ext uri="{BB962C8B-B14F-4D97-AF65-F5344CB8AC3E}">
        <p14:creationId xmlns:p14="http://schemas.microsoft.com/office/powerpoint/2010/main" val="3946428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For the stream cluster analysis, the space </a:t>
            </a:r>
            <a:r>
              <a:rPr lang="en-US" sz="1200" b="0" i="0" u="none" strike="noStrike" kern="1200" baseline="0" dirty="0" smtClean="0">
                <a:solidFill>
                  <a:schemeClr val="tx1"/>
                </a:solidFill>
                <a:latin typeface="+mn-lt"/>
                <a:ea typeface="+mn-ea"/>
                <a:cs typeface="+mn-cs"/>
              </a:rPr>
              <a:t>and phone </a:t>
            </a:r>
            <a:r>
              <a:rPr lang="en-US" sz="1200" b="0" i="0" u="none" strike="noStrike" kern="1200" baseline="0" dirty="0" err="1" smtClean="0">
                <a:solidFill>
                  <a:schemeClr val="tx1"/>
                </a:solidFill>
                <a:latin typeface="+mn-lt"/>
                <a:ea typeface="+mn-ea"/>
                <a:cs typeface="+mn-cs"/>
              </a:rPr>
              <a:t>identier</a:t>
            </a:r>
            <a:r>
              <a:rPr lang="en-US" sz="1200" b="0" i="0" u="none" strike="noStrike" kern="1200" baseline="0" dirty="0" smtClean="0">
                <a:solidFill>
                  <a:schemeClr val="tx1"/>
                </a:solidFill>
                <a:latin typeface="+mn-lt"/>
                <a:ea typeface="+mn-ea"/>
                <a:cs typeface="+mn-cs"/>
              </a:rPr>
              <a:t> are used. Space id is a unique representative of the indoor spaces like classes, labs, and offices that a participant was occupying during the experiment</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Space id  </a:t>
            </a:r>
            <a:r>
              <a:rPr lang="en-US" sz="1200" b="0" i="0" u="none" strike="noStrike" kern="1200" baseline="0" dirty="0">
                <a:solidFill>
                  <a:schemeClr val="tx1"/>
                </a:solidFill>
                <a:latin typeface="+mn-lt"/>
                <a:ea typeface="+mn-ea"/>
                <a:cs typeface="+mn-cs"/>
              </a:rPr>
              <a:t>has a number ranging from 0 to 732 for </a:t>
            </a:r>
            <a:r>
              <a:rPr lang="en-US" sz="1200" b="0" i="0" u="none" strike="noStrike" kern="1200" baseline="0" dirty="0" smtClean="0">
                <a:solidFill>
                  <a:schemeClr val="tx1"/>
                </a:solidFill>
                <a:latin typeface="+mn-lt"/>
                <a:ea typeface="+mn-ea"/>
                <a:cs typeface="+mn-cs"/>
              </a:rPr>
              <a:t>3 buildings. </a:t>
            </a:r>
          </a:p>
          <a:p>
            <a:r>
              <a:rPr lang="en-US" sz="1200" b="0" i="0" u="none" strike="noStrike" kern="1200" baseline="0" dirty="0" smtClean="0">
                <a:solidFill>
                  <a:schemeClr val="tx1"/>
                </a:solidFill>
                <a:latin typeface="+mn-lt"/>
                <a:ea typeface="+mn-ea"/>
                <a:cs typeface="+mn-cs"/>
              </a:rPr>
              <a:t>**SPACEID </a:t>
            </a:r>
            <a:r>
              <a:rPr lang="en-US" sz="1200" b="0" i="0" u="none" strike="noStrike" kern="1200" baseline="0" dirty="0">
                <a:solidFill>
                  <a:schemeClr val="tx1"/>
                </a:solidFill>
                <a:latin typeface="+mn-lt"/>
                <a:ea typeface="+mn-ea"/>
                <a:cs typeface="+mn-cs"/>
              </a:rPr>
              <a:t>from 0 to 255 belongs to building T1, numbers </a:t>
            </a:r>
            <a:r>
              <a:rPr lang="en-US" sz="1200" b="0" i="0" u="none" strike="noStrike" kern="1200" baseline="0" dirty="0" smtClean="0">
                <a:solidFill>
                  <a:schemeClr val="tx1"/>
                </a:solidFill>
                <a:latin typeface="+mn-lt"/>
                <a:ea typeface="+mn-ea"/>
                <a:cs typeface="+mn-cs"/>
              </a:rPr>
              <a:t>between 256 </a:t>
            </a:r>
            <a:r>
              <a:rPr lang="en-US" sz="1200" b="0" i="0" u="none" strike="noStrike" kern="1200" baseline="0" dirty="0">
                <a:solidFill>
                  <a:schemeClr val="tx1"/>
                </a:solidFill>
                <a:latin typeface="+mn-lt"/>
                <a:ea typeface="+mn-ea"/>
                <a:cs typeface="+mn-cs"/>
              </a:rPr>
              <a:t>to 416 belong to building TD, and the remaining numbers (417 to 732) </a:t>
            </a:r>
            <a:r>
              <a:rPr lang="en-US" sz="1200" b="0" i="0" u="none" strike="noStrike" kern="1200" baseline="0" dirty="0" smtClean="0">
                <a:solidFill>
                  <a:schemeClr val="tx1"/>
                </a:solidFill>
                <a:latin typeface="+mn-lt"/>
                <a:ea typeface="+mn-ea"/>
                <a:cs typeface="+mn-cs"/>
              </a:rPr>
              <a:t>belong to </a:t>
            </a:r>
            <a:r>
              <a:rPr lang="en-US" sz="1200" b="0" i="0" u="none" strike="noStrike" kern="1200" baseline="0" dirty="0">
                <a:solidFill>
                  <a:schemeClr val="tx1"/>
                </a:solidFill>
                <a:latin typeface="+mn-lt"/>
                <a:ea typeface="+mn-ea"/>
                <a:cs typeface="+mn-cs"/>
              </a:rPr>
              <a:t>building TC. </a:t>
            </a:r>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figure on the right is the histogram of the data collected by 18 phones used by the participants.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participants with the phone number 8 and 9 generated most of the data during the experiment.</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D6E389C-E119-417B-AF17-8B325618E420}" type="slidenum">
              <a:rPr lang="en-US" smtClean="0"/>
              <a:t>33</a:t>
            </a:fld>
            <a:endParaRPr lang="en-US"/>
          </a:p>
        </p:txBody>
      </p:sp>
    </p:spTree>
    <p:extLst>
      <p:ext uri="{BB962C8B-B14F-4D97-AF65-F5344CB8AC3E}">
        <p14:creationId xmlns:p14="http://schemas.microsoft.com/office/powerpoint/2010/main" val="1685066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it is important that the algorithm is able to find representative micro-clusters that reflect the changes in the occupants </a:t>
            </a:r>
            <a:r>
              <a:rPr lang="en-US" sz="1200" b="0" i="0" u="none" strike="noStrike" kern="1200" baseline="0" dirty="0" err="1" smtClean="0">
                <a:solidFill>
                  <a:schemeClr val="tx1"/>
                </a:solidFill>
                <a:latin typeface="+mn-lt"/>
                <a:ea typeface="+mn-ea"/>
                <a:cs typeface="+mn-cs"/>
              </a:rPr>
              <a:t>behaviour</a:t>
            </a:r>
            <a:r>
              <a:rPr lang="en-US" sz="1200" b="0" i="0" u="none" strike="noStrike" kern="1200" baseline="0" dirty="0" smtClean="0">
                <a:solidFill>
                  <a:schemeClr val="tx1"/>
                </a:solidFill>
                <a:latin typeface="+mn-lt"/>
                <a:ea typeface="+mn-ea"/>
                <a:cs typeface="+mn-cs"/>
              </a:rPr>
              <a:t>.</a:t>
            </a:r>
            <a:endParaRPr lang="en-US" dirty="0" smtClean="0"/>
          </a:p>
          <a:p>
            <a:r>
              <a:rPr lang="en-US" b="1" dirty="0" smtClean="0"/>
              <a:t>This </a:t>
            </a:r>
            <a:r>
              <a:rPr lang="en-US" b="1" dirty="0"/>
              <a:t>evolutionary process can be seen in </a:t>
            </a:r>
            <a:r>
              <a:rPr lang="en-US" b="1" dirty="0" smtClean="0"/>
              <a:t>these Figure </a:t>
            </a:r>
            <a:r>
              <a:rPr lang="en-US" dirty="0" smtClean="0"/>
              <a:t>between </a:t>
            </a:r>
            <a:r>
              <a:rPr lang="en-US" dirty="0"/>
              <a:t>9:15 </a:t>
            </a:r>
            <a:r>
              <a:rPr lang="en-US" dirty="0" smtClean="0"/>
              <a:t>to </a:t>
            </a:r>
            <a:r>
              <a:rPr lang="en-US" dirty="0"/>
              <a:t>10:25 </a:t>
            </a:r>
            <a:r>
              <a:rPr lang="en-US" dirty="0" smtClean="0"/>
              <a:t>am on June 20. </a:t>
            </a:r>
          </a:p>
          <a:p>
            <a:r>
              <a:rPr lang="en-US" dirty="0" smtClean="0"/>
              <a:t> a 10-minute </a:t>
            </a:r>
            <a:r>
              <a:rPr lang="en-US" dirty="0"/>
              <a:t>time window and an </a:t>
            </a:r>
            <a:r>
              <a:rPr lang="en-US" b="1" dirty="0"/>
              <a:t>expiration time </a:t>
            </a:r>
            <a:r>
              <a:rPr lang="en-US" dirty="0"/>
              <a:t>of one </a:t>
            </a:r>
            <a:r>
              <a:rPr lang="en-US" dirty="0" smtClean="0"/>
              <a:t>window was used to generate these plots. </a:t>
            </a:r>
            <a:endParaRPr lang="en-US" dirty="0"/>
          </a:p>
          <a:p>
            <a:endParaRPr lang="en-US" dirty="0"/>
          </a:p>
          <a:p>
            <a:r>
              <a:rPr lang="en-US" dirty="0"/>
              <a:t>The patterns show that </a:t>
            </a:r>
            <a:r>
              <a:rPr lang="en-US" b="1" dirty="0"/>
              <a:t>two or more users rarely occupy the same indoor space</a:t>
            </a:r>
            <a:r>
              <a:rPr lang="en-US" dirty="0"/>
              <a:t>. They also show how the micro-clusters </a:t>
            </a:r>
            <a:r>
              <a:rPr lang="en-US" b="1" dirty="0"/>
              <a:t>provide an overview of the movement</a:t>
            </a:r>
            <a:r>
              <a:rPr lang="en-US" dirty="0"/>
              <a:t> in the buildings. </a:t>
            </a:r>
          </a:p>
          <a:p>
            <a:endParaRPr lang="en-US" dirty="0"/>
          </a:p>
          <a:p>
            <a:r>
              <a:rPr lang="en-US" dirty="0" smtClean="0"/>
              <a:t>so, these plots show</a:t>
            </a:r>
            <a:r>
              <a:rPr lang="en-US" baseline="0" dirty="0" smtClean="0"/>
              <a:t> the</a:t>
            </a:r>
            <a:r>
              <a:rPr lang="en-US" dirty="0" smtClean="0"/>
              <a:t> </a:t>
            </a:r>
            <a:r>
              <a:rPr lang="en-US" dirty="0"/>
              <a:t>strength of the DSAP </a:t>
            </a:r>
            <a:r>
              <a:rPr lang="en-US" dirty="0" smtClean="0"/>
              <a:t>to detect </a:t>
            </a:r>
            <a:r>
              <a:rPr lang="en-US" dirty="0"/>
              <a:t>and track people's occupancy over a short period of time, in this </a:t>
            </a:r>
            <a:r>
              <a:rPr lang="en-US" dirty="0" smtClean="0"/>
              <a:t>example which is  </a:t>
            </a:r>
            <a:r>
              <a:rPr lang="en-US" dirty="0"/>
              <a:t>80 minutes.</a:t>
            </a:r>
          </a:p>
        </p:txBody>
      </p:sp>
      <p:sp>
        <p:nvSpPr>
          <p:cNvPr id="4" name="Slide Number Placeholder 3"/>
          <p:cNvSpPr>
            <a:spLocks noGrp="1"/>
          </p:cNvSpPr>
          <p:nvPr>
            <p:ph type="sldNum" sz="quarter" idx="10"/>
          </p:nvPr>
        </p:nvSpPr>
        <p:spPr/>
        <p:txBody>
          <a:bodyPr/>
          <a:lstStyle/>
          <a:p>
            <a:fld id="{FD6E389C-E119-417B-AF17-8B325618E420}" type="slidenum">
              <a:rPr lang="en-US" smtClean="0"/>
              <a:t>34</a:t>
            </a:fld>
            <a:endParaRPr lang="en-US"/>
          </a:p>
        </p:txBody>
      </p:sp>
    </p:spTree>
    <p:extLst>
      <p:ext uri="{BB962C8B-B14F-4D97-AF65-F5344CB8AC3E}">
        <p14:creationId xmlns:p14="http://schemas.microsoft.com/office/powerpoint/2010/main" val="510962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DSAP clustering results for the day June </a:t>
            </a:r>
            <a:r>
              <a:rPr lang="en-US" dirty="0"/>
              <a:t>20 are presented in </a:t>
            </a:r>
            <a:r>
              <a:rPr lang="en-US" dirty="0" smtClean="0"/>
              <a:t>these</a:t>
            </a:r>
            <a:r>
              <a:rPr lang="en-US" baseline="0" dirty="0" smtClean="0"/>
              <a:t> </a:t>
            </a:r>
            <a:r>
              <a:rPr lang="en-US" dirty="0" smtClean="0"/>
              <a:t>Figures. </a:t>
            </a:r>
            <a:endParaRPr lang="en-US" dirty="0"/>
          </a:p>
          <a:p>
            <a:r>
              <a:rPr lang="en-US" dirty="0" smtClean="0"/>
              <a:t>The first plot is shown micro and macro clusters and </a:t>
            </a:r>
            <a:r>
              <a:rPr lang="en-US" b="1" dirty="0" smtClean="0"/>
              <a:t>The </a:t>
            </a:r>
            <a:r>
              <a:rPr lang="en-US" b="1" dirty="0"/>
              <a:t>second plot is a summary</a:t>
            </a:r>
            <a:r>
              <a:rPr lang="en-US" dirty="0"/>
              <a:t> of this </a:t>
            </a:r>
            <a:r>
              <a:rPr lang="en-US" dirty="0" smtClean="0"/>
              <a:t>day </a:t>
            </a:r>
            <a:r>
              <a:rPr lang="en-US" dirty="0" err="1" smtClean="0"/>
              <a:t>instread</a:t>
            </a:r>
            <a:r>
              <a:rPr lang="en-US" dirty="0" smtClean="0"/>
              <a:t> of table that we have  for the previous experiment.</a:t>
            </a:r>
          </a:p>
          <a:p>
            <a:endParaRPr lang="en-US" dirty="0"/>
          </a:p>
          <a:p>
            <a:r>
              <a:rPr lang="en-US" dirty="0"/>
              <a:t> </a:t>
            </a:r>
            <a:r>
              <a:rPr lang="en-US" dirty="0" smtClean="0"/>
              <a:t>**DSAP found dense macro-clusters </a:t>
            </a:r>
            <a:r>
              <a:rPr lang="en-US" dirty="0"/>
              <a:t>centered in the indoor spaces 400, 500, and 659, </a:t>
            </a:r>
            <a:r>
              <a:rPr lang="en-US" dirty="0" smtClean="0"/>
              <a:t>,</a:t>
            </a:r>
          </a:p>
          <a:p>
            <a:r>
              <a:rPr lang="en-US" dirty="0" smtClean="0"/>
              <a:t>also </a:t>
            </a:r>
            <a:r>
              <a:rPr lang="en-US" dirty="0"/>
              <a:t>it </a:t>
            </a:r>
            <a:r>
              <a:rPr lang="en-US" dirty="0" smtClean="0"/>
              <a:t>also </a:t>
            </a:r>
            <a:r>
              <a:rPr lang="en-US" dirty="0"/>
              <a:t>found </a:t>
            </a:r>
            <a:r>
              <a:rPr lang="en-US" dirty="0" smtClean="0"/>
              <a:t>clusters around </a:t>
            </a:r>
            <a:r>
              <a:rPr lang="en-US" dirty="0"/>
              <a:t>SPACEID </a:t>
            </a:r>
            <a:r>
              <a:rPr lang="en-US" dirty="0" smtClean="0"/>
              <a:t>300, 470, and 700. </a:t>
            </a:r>
          </a:p>
          <a:p>
            <a:endParaRPr lang="en-US" dirty="0" smtClean="0"/>
          </a:p>
          <a:p>
            <a:r>
              <a:rPr lang="en-US" dirty="0" smtClean="0"/>
              <a:t>I  </a:t>
            </a:r>
            <a:r>
              <a:rPr lang="en-US" dirty="0"/>
              <a:t>should </a:t>
            </a:r>
            <a:r>
              <a:rPr lang="en-US" dirty="0" smtClean="0"/>
              <a:t>mention that  </a:t>
            </a:r>
            <a:r>
              <a:rPr lang="en-US" dirty="0"/>
              <a:t>x and y axes are not </a:t>
            </a:r>
            <a:r>
              <a:rPr lang="en-US" dirty="0" smtClean="0"/>
              <a:t>the </a:t>
            </a:r>
            <a:r>
              <a:rPr lang="en-US" dirty="0"/>
              <a:t>same scale; </a:t>
            </a:r>
            <a:r>
              <a:rPr lang="en-US" dirty="0" smtClean="0"/>
              <a:t>so the </a:t>
            </a:r>
            <a:r>
              <a:rPr lang="en-US" dirty="0"/>
              <a:t>branches of the clusters might seem like that they are far </a:t>
            </a:r>
            <a:r>
              <a:rPr lang="en-US" dirty="0" smtClean="0"/>
              <a:t>apart as seen in the right figure , </a:t>
            </a:r>
            <a:r>
              <a:rPr lang="en-US" dirty="0"/>
              <a:t>but they, in fact, belong to similar indoor spaces.</a:t>
            </a:r>
          </a:p>
        </p:txBody>
      </p:sp>
      <p:sp>
        <p:nvSpPr>
          <p:cNvPr id="4" name="Slide Number Placeholder 3"/>
          <p:cNvSpPr>
            <a:spLocks noGrp="1"/>
          </p:cNvSpPr>
          <p:nvPr>
            <p:ph type="sldNum" sz="quarter" idx="10"/>
          </p:nvPr>
        </p:nvSpPr>
        <p:spPr/>
        <p:txBody>
          <a:bodyPr/>
          <a:lstStyle/>
          <a:p>
            <a:fld id="{FD6E389C-E119-417B-AF17-8B325618E420}" type="slidenum">
              <a:rPr lang="en-US" smtClean="0"/>
              <a:t>35</a:t>
            </a:fld>
            <a:endParaRPr lang="en-US"/>
          </a:p>
        </p:txBody>
      </p:sp>
    </p:spTree>
    <p:extLst>
      <p:ext uri="{BB962C8B-B14F-4D97-AF65-F5344CB8AC3E}">
        <p14:creationId xmlns:p14="http://schemas.microsoft.com/office/powerpoint/2010/main" val="2586538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rapidly changing data like this, the </a:t>
            </a:r>
            <a:r>
              <a:rPr lang="en-US" b="1" dirty="0"/>
              <a:t>choice of the expiration time is critical </a:t>
            </a:r>
            <a:r>
              <a:rPr lang="en-US" dirty="0" smtClean="0"/>
              <a:t> </a:t>
            </a:r>
            <a:r>
              <a:rPr lang="en-US" dirty="0"/>
              <a:t>to interpret the data meaningfully. </a:t>
            </a:r>
          </a:p>
          <a:p>
            <a:endParaRPr lang="en-US" dirty="0"/>
          </a:p>
          <a:p>
            <a:r>
              <a:rPr lang="en-US" dirty="0" smtClean="0"/>
              <a:t>These 4 plots are clustering results </a:t>
            </a:r>
            <a:r>
              <a:rPr lang="en-US" dirty="0"/>
              <a:t>for the entire experiment duration </a:t>
            </a:r>
            <a:r>
              <a:rPr lang="en-US" dirty="0" smtClean="0"/>
              <a:t>six </a:t>
            </a:r>
            <a:r>
              <a:rPr lang="en-US" dirty="0"/>
              <a:t>days across the three buildings with </a:t>
            </a:r>
            <a:r>
              <a:rPr lang="en-US" dirty="0" smtClean="0"/>
              <a:t>expiration </a:t>
            </a:r>
            <a:r>
              <a:rPr lang="en-US" dirty="0"/>
              <a:t>values of </a:t>
            </a:r>
            <a:r>
              <a:rPr lang="en-US" dirty="0" smtClean="0"/>
              <a:t>20,000</a:t>
            </a:r>
            <a:r>
              <a:rPr lang="en-US" dirty="0"/>
              <a:t>, 2000, 1000, and </a:t>
            </a:r>
            <a:r>
              <a:rPr lang="en-US" dirty="0" smtClean="0"/>
              <a:t>200</a:t>
            </a:r>
          </a:p>
          <a:p>
            <a:endParaRPr lang="en-US" dirty="0" smtClean="0"/>
          </a:p>
          <a:p>
            <a:endParaRPr lang="en-US" dirty="0" smtClean="0"/>
          </a:p>
          <a:p>
            <a:r>
              <a:rPr lang="en-US" dirty="0" smtClean="0"/>
              <a:t>**The </a:t>
            </a:r>
            <a:r>
              <a:rPr lang="en-US" dirty="0"/>
              <a:t>first figure </a:t>
            </a:r>
            <a:r>
              <a:rPr lang="en-US" dirty="0" smtClean="0"/>
              <a:t>shows clusters </a:t>
            </a:r>
            <a:r>
              <a:rPr lang="en-US" dirty="0"/>
              <a:t>for almost the entire data using an expiration value of </a:t>
            </a:r>
            <a:r>
              <a:rPr lang="en-US" dirty="0" smtClean="0"/>
              <a:t>20,000 in each of</a:t>
            </a:r>
            <a:r>
              <a:rPr lang="en-US" baseline="0" dirty="0" smtClean="0"/>
              <a:t> the 3 buildings.</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first five days of data were collected from the first building (T1),</a:t>
            </a:r>
            <a:r>
              <a:rPr lang="en-US"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***as we </a:t>
            </a:r>
            <a:r>
              <a:rPr lang="en-US" dirty="0" smtClean="0"/>
              <a:t>decrease </a:t>
            </a:r>
            <a:r>
              <a:rPr lang="en-US" dirty="0"/>
              <a:t>the </a:t>
            </a:r>
            <a:r>
              <a:rPr lang="en-US" dirty="0" smtClean="0"/>
              <a:t>expiration value from 20,000 to 200</a:t>
            </a:r>
            <a:r>
              <a:rPr lang="en-US" dirty="0"/>
              <a:t>, </a:t>
            </a:r>
            <a:r>
              <a:rPr lang="en-US" dirty="0" smtClean="0"/>
              <a:t>the </a:t>
            </a:r>
            <a:r>
              <a:rPr lang="en-US" dirty="0"/>
              <a:t>occupancy </a:t>
            </a:r>
            <a:r>
              <a:rPr lang="en-US" dirty="0" err="1"/>
              <a:t>behaviour</a:t>
            </a:r>
            <a:r>
              <a:rPr lang="en-US" dirty="0"/>
              <a:t> </a:t>
            </a:r>
            <a:r>
              <a:rPr lang="en-US" dirty="0" smtClean="0"/>
              <a:t>starts</a:t>
            </a:r>
            <a:r>
              <a:rPr lang="en-US" baseline="0" dirty="0" smtClean="0"/>
              <a:t> reflecting more current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Gradually , Building 1 fades out with the lower expiration time values since no measurements were made in the building on the later days.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study Demonstrates the capability of DSAP to analyze occupancy </a:t>
            </a:r>
            <a:r>
              <a:rPr lang="en-US" baseline="0" dirty="0" err="1" smtClean="0"/>
              <a:t>behavour</a:t>
            </a:r>
            <a:r>
              <a:rPr lang="en-US" baseline="0" dirty="0" smtClean="0"/>
              <a:t> data stream across multiple buildings .  it can be expanded on a larger scale with 1000 of users  </a:t>
            </a:r>
          </a:p>
        </p:txBody>
      </p:sp>
      <p:sp>
        <p:nvSpPr>
          <p:cNvPr id="4" name="Slide Number Placeholder 3"/>
          <p:cNvSpPr>
            <a:spLocks noGrp="1"/>
          </p:cNvSpPr>
          <p:nvPr>
            <p:ph type="sldNum" sz="quarter" idx="10"/>
          </p:nvPr>
        </p:nvSpPr>
        <p:spPr/>
        <p:txBody>
          <a:bodyPr/>
          <a:lstStyle/>
          <a:p>
            <a:fld id="{FD6E389C-E119-417B-AF17-8B325618E420}" type="slidenum">
              <a:rPr lang="en-US" smtClean="0"/>
              <a:t>36</a:t>
            </a:fld>
            <a:endParaRPr lang="en-US"/>
          </a:p>
        </p:txBody>
      </p:sp>
    </p:spTree>
    <p:extLst>
      <p:ext uri="{BB962C8B-B14F-4D97-AF65-F5344CB8AC3E}">
        <p14:creationId xmlns:p14="http://schemas.microsoft.com/office/powerpoint/2010/main" val="159715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Just like what we did,</a:t>
            </a:r>
            <a:r>
              <a:rPr lang="en-US" baseline="0" dirty="0" smtClean="0"/>
              <a:t> with the </a:t>
            </a:r>
            <a:r>
              <a:rPr lang="en-US" baseline="0" dirty="0" err="1" smtClean="0"/>
              <a:t>ecounter</a:t>
            </a:r>
            <a:r>
              <a:rPr lang="en-US" baseline="0" dirty="0" smtClean="0"/>
              <a:t> data stream, we used </a:t>
            </a:r>
            <a:r>
              <a:rPr lang="en-US" sz="1200" dirty="0" smtClean="0"/>
              <a:t>The AP model as a baseline to compare the performance and validation metrics for occupancy </a:t>
            </a:r>
            <a:r>
              <a:rPr lang="en-US" sz="1200" dirty="0" err="1" smtClean="0"/>
              <a:t>behavour</a:t>
            </a:r>
            <a:r>
              <a:rPr lang="en-US" sz="1200" dirty="0" smtClean="0"/>
              <a:t> experiment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June 20 was selected for this evaluation.</a:t>
            </a:r>
          </a:p>
          <a:p>
            <a:endParaRPr lang="en-US" dirty="0" smtClean="0"/>
          </a:p>
          <a:p>
            <a:r>
              <a:rPr lang="en-US" dirty="0" smtClean="0"/>
              <a:t>*** Results follow</a:t>
            </a:r>
            <a:r>
              <a:rPr lang="en-US" baseline="0" dirty="0" smtClean="0"/>
              <a:t> similar trends showing significant decrease in memory consumption and processing time. </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3 indices that are used to evaluate the clusters show that micro cluster generated by DSAP have satisfactory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FD6E389C-E119-417B-AF17-8B325618E420}" type="slidenum">
              <a:rPr lang="en-US" smtClean="0"/>
              <a:t>37</a:t>
            </a:fld>
            <a:endParaRPr lang="en-US"/>
          </a:p>
        </p:txBody>
      </p:sp>
    </p:spTree>
    <p:extLst>
      <p:ext uri="{BB962C8B-B14F-4D97-AF65-F5344CB8AC3E}">
        <p14:creationId xmlns:p14="http://schemas.microsoft.com/office/powerpoint/2010/main" val="19524437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1800"/>
              </a:spcAft>
            </a:pPr>
            <a:r>
              <a:rPr lang="en-US" sz="1200" dirty="0"/>
              <a:t>To sum up</a:t>
            </a:r>
            <a:r>
              <a:rPr lang="en-US" sz="1200" dirty="0" smtClean="0"/>
              <a:t>,</a:t>
            </a:r>
            <a:r>
              <a:rPr lang="en-US" sz="1200" baseline="0" dirty="0" smtClean="0"/>
              <a:t> </a:t>
            </a:r>
            <a:r>
              <a:rPr lang="en-US" sz="1200" dirty="0"/>
              <a:t>A new data stream AP clustering algorithm is proposed to find evolutionary </a:t>
            </a:r>
            <a:r>
              <a:rPr lang="en-US" sz="1200" dirty="0" smtClean="0"/>
              <a:t>patterns</a:t>
            </a:r>
          </a:p>
          <a:p>
            <a:pPr algn="just">
              <a:spcAft>
                <a:spcPts val="1800"/>
              </a:spcAft>
            </a:pPr>
            <a:endParaRPr lang="en-US" sz="1200" dirty="0"/>
          </a:p>
          <a:p>
            <a:pPr algn="just">
              <a:spcAft>
                <a:spcPts val="1800"/>
              </a:spcAft>
            </a:pPr>
            <a:r>
              <a:rPr lang="en-US" sz="1200" dirty="0" smtClean="0"/>
              <a:t>The DSAP algorithm is more</a:t>
            </a:r>
            <a:r>
              <a:rPr lang="en-US" sz="1200" baseline="0" dirty="0" smtClean="0"/>
              <a:t> </a:t>
            </a:r>
            <a:r>
              <a:rPr lang="en-US" sz="1200" baseline="0" dirty="0" err="1" smtClean="0"/>
              <a:t>efiicient</a:t>
            </a:r>
            <a:r>
              <a:rPr lang="en-US" sz="1200" baseline="0" dirty="0" smtClean="0"/>
              <a:t> n terms of </a:t>
            </a:r>
            <a:r>
              <a:rPr lang="en-US" sz="1200" dirty="0" smtClean="0"/>
              <a:t>memory consumption</a:t>
            </a:r>
            <a:r>
              <a:rPr lang="en-US" sz="1200" baseline="0" dirty="0" smtClean="0"/>
              <a:t> and </a:t>
            </a:r>
            <a:r>
              <a:rPr lang="en-US" sz="1200" dirty="0" smtClean="0"/>
              <a:t>processing time as compared with AP. The quality of clusters generated by DSAP were consistently better.</a:t>
            </a:r>
          </a:p>
          <a:p>
            <a:pPr algn="just">
              <a:spcAft>
                <a:spcPts val="1800"/>
              </a:spcAft>
            </a:pPr>
            <a:endParaRPr lang="en-US" sz="1200" dirty="0" smtClean="0"/>
          </a:p>
          <a:p>
            <a:r>
              <a:rPr lang="en-US" sz="1200" dirty="0" smtClean="0"/>
              <a:t>For the first experiment, motivational intervention on the physical activity of people was analyzed. The impact of intervention was not clear although a slight increase in stair usage was observed.</a:t>
            </a:r>
          </a:p>
          <a:p>
            <a:endParaRPr lang="en-US" sz="1200" dirty="0" smtClean="0"/>
          </a:p>
          <a:p>
            <a:r>
              <a:rPr lang="en-US" sz="1200" dirty="0" smtClean="0"/>
              <a:t>The second experiment was used to find out the occupancy </a:t>
            </a:r>
            <a:r>
              <a:rPr lang="en-US" sz="1200" dirty="0" err="1" smtClean="0"/>
              <a:t>behaviour</a:t>
            </a:r>
            <a:r>
              <a:rPr lang="en-US" sz="1200" dirty="0" smtClean="0"/>
              <a:t> in three buildings. The DSAP results show the ability of this algorithm to capture rapid changes in occupancy </a:t>
            </a:r>
            <a:r>
              <a:rPr lang="en-US" sz="1200" dirty="0" err="1" smtClean="0"/>
              <a:t>behaviour</a:t>
            </a:r>
            <a:r>
              <a:rPr lang="en-US" sz="1200" dirty="0" smtClean="0"/>
              <a:t>. </a:t>
            </a:r>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38</a:t>
            </a:fld>
            <a:endParaRPr lang="en-US"/>
          </a:p>
        </p:txBody>
      </p:sp>
    </p:spTree>
    <p:extLst>
      <p:ext uri="{BB962C8B-B14F-4D97-AF65-F5344CB8AC3E}">
        <p14:creationId xmlns:p14="http://schemas.microsoft.com/office/powerpoint/2010/main" val="4278662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algorithm has some </a:t>
            </a:r>
            <a:r>
              <a:rPr lang="en-US" dirty="0" err="1"/>
              <a:t>advanages</a:t>
            </a:r>
            <a:r>
              <a:rPr lang="en-US" dirty="0"/>
              <a:t> </a:t>
            </a:r>
            <a:r>
              <a:rPr lang="en-US" dirty="0" smtClean="0"/>
              <a:t>most importantly,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smtClean="0"/>
              <a:t>Less processing time</a:t>
            </a:r>
          </a:p>
          <a:p>
            <a:endParaRPr lang="en-US" dirty="0"/>
          </a:p>
          <a:p>
            <a:pPr lvl="1"/>
            <a:r>
              <a:rPr lang="en-CA" dirty="0"/>
              <a:t>Using a landmark time window model</a:t>
            </a:r>
          </a:p>
          <a:p>
            <a:pPr lvl="1"/>
            <a:r>
              <a:rPr lang="en-CA" dirty="0" smtClean="0"/>
              <a:t>Quality </a:t>
            </a:r>
            <a:r>
              <a:rPr lang="en-CA" dirty="0"/>
              <a:t>of clusters </a:t>
            </a:r>
          </a:p>
          <a:p>
            <a:pPr lvl="1"/>
            <a:r>
              <a:rPr lang="en-CA" dirty="0"/>
              <a:t>It is </a:t>
            </a:r>
            <a:r>
              <a:rPr lang="en-CA" dirty="0" err="1"/>
              <a:t>aplicapable</a:t>
            </a:r>
            <a:r>
              <a:rPr lang="en-CA" dirty="0"/>
              <a:t> to other indoor localization systems</a:t>
            </a:r>
          </a:p>
          <a:p>
            <a:pPr lvl="1"/>
            <a:endParaRPr lang="en-CA" dirty="0"/>
          </a:p>
          <a:p>
            <a:pPr lvl="0"/>
            <a:r>
              <a:rPr lang="en-CA" dirty="0"/>
              <a:t>And it has some</a:t>
            </a:r>
            <a:r>
              <a:rPr lang="en-CA" baseline="0" dirty="0"/>
              <a:t> </a:t>
            </a:r>
            <a:r>
              <a:rPr lang="en-CA" dirty="0"/>
              <a:t>limitation like</a:t>
            </a:r>
          </a:p>
          <a:p>
            <a:pPr lvl="2"/>
            <a:r>
              <a:rPr lang="en-CA" sz="2400" dirty="0" smtClean="0"/>
              <a:t>DSAP hasn’t  tested using live data streams</a:t>
            </a:r>
          </a:p>
          <a:p>
            <a:pPr lvl="2"/>
            <a:r>
              <a:rPr lang="en-US" sz="2400" dirty="0" smtClean="0"/>
              <a:t>Not tested for latency and bandwidth problems</a:t>
            </a:r>
            <a:endParaRPr lang="en-CA" sz="2400" dirty="0" smtClean="0"/>
          </a:p>
          <a:p>
            <a:endParaRPr lang="en-CA" dirty="0"/>
          </a:p>
          <a:p>
            <a:pPr lvl="0"/>
            <a:endParaRPr lang="en-CA" dirty="0" smtClean="0"/>
          </a:p>
          <a:p>
            <a:pPr lvl="0"/>
            <a:endParaRPr lang="en-CA" dirty="0" smtClean="0"/>
          </a:p>
          <a:p>
            <a:pPr lvl="0"/>
            <a:endParaRPr lang="en-C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The strength of the DSAP algorithm in finding meaningful patterns and providing new insights from indoor localization data is demonstrated.</a:t>
            </a:r>
          </a:p>
          <a:p>
            <a:pPr lvl="0"/>
            <a:endParaRPr lang="en-CA" dirty="0"/>
          </a:p>
          <a:p>
            <a:pPr lvl="0"/>
            <a:endParaRPr lang="en-CA" dirty="0"/>
          </a:p>
          <a:p>
            <a:pPr lvl="0"/>
            <a:endParaRPr lang="en-CA" dirty="0"/>
          </a:p>
          <a:p>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39</a:t>
            </a:fld>
            <a:endParaRPr lang="en-US"/>
          </a:p>
        </p:txBody>
      </p:sp>
    </p:spTree>
    <p:extLst>
      <p:ext uri="{BB962C8B-B14F-4D97-AF65-F5344CB8AC3E}">
        <p14:creationId xmlns:p14="http://schemas.microsoft.com/office/powerpoint/2010/main" val="2080232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Stream Clustering is an unsupervised machine learning technique.</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And There </a:t>
            </a:r>
            <a:r>
              <a:rPr lang="en-US" sz="1200" b="0" i="0" u="none" strike="noStrike" kern="1200" baseline="0" dirty="0">
                <a:solidFill>
                  <a:schemeClr val="tx1"/>
                </a:solidFill>
                <a:latin typeface="+mn-lt"/>
                <a:ea typeface="+mn-ea"/>
                <a:cs typeface="+mn-cs"/>
              </a:rPr>
              <a:t>are different types of clustering methods are available. </a:t>
            </a:r>
            <a:r>
              <a:rPr lang="en-CA" sz="1200" dirty="0"/>
              <a:t>The affinity propagation algorithm or</a:t>
            </a:r>
            <a:r>
              <a:rPr lang="en-CA" sz="1200" baseline="0" dirty="0"/>
              <a:t> </a:t>
            </a:r>
            <a:r>
              <a:rPr lang="en-CA" sz="1200" dirty="0"/>
              <a:t>(AP) has been chosen for this work.</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CA" sz="1200" dirty="0" smtClean="0"/>
              <a:t>AP is a </a:t>
            </a:r>
            <a:r>
              <a:rPr lang="en-CA" sz="1200" dirty="0"/>
              <a:t>partitioning</a:t>
            </a:r>
            <a:r>
              <a:rPr lang="en-CA" sz="1200" baseline="0" dirty="0"/>
              <a:t> message passing </a:t>
            </a:r>
            <a:r>
              <a:rPr lang="en-CA" sz="1200" baseline="0" dirty="0" err="1"/>
              <a:t>algo</a:t>
            </a:r>
            <a:r>
              <a:rPr lang="en-CA" sz="1200" baseline="0" dirty="0"/>
              <a:t> . It means, all data points are potentially </a:t>
            </a:r>
            <a:r>
              <a:rPr lang="en-CA" sz="1200" baseline="0" dirty="0" smtClean="0"/>
              <a:t>cluster </a:t>
            </a:r>
            <a:r>
              <a:rPr lang="en-CA" sz="1200" baseline="0" dirty="0"/>
              <a:t>centroids and </a:t>
            </a:r>
            <a:r>
              <a:rPr lang="en-CA" sz="1200" baseline="0" dirty="0" smtClean="0"/>
              <a:t>they send </a:t>
            </a:r>
            <a:r>
              <a:rPr lang="en-CA" sz="1200" baseline="0" dirty="0"/>
              <a:t>messages between all data points to find final </a:t>
            </a:r>
            <a:r>
              <a:rPr lang="en-CA" sz="1200" baseline="0" dirty="0" smtClean="0"/>
              <a:t>cluster </a:t>
            </a:r>
            <a:r>
              <a:rPr lang="en-CA" sz="1200" baseline="0" dirty="0"/>
              <a:t>centroids.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CA" sz="1200" baseline="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CA" sz="1200" dirty="0"/>
              <a:t>We have</a:t>
            </a:r>
            <a:r>
              <a:rPr lang="en-CA" sz="1200" baseline="0" dirty="0"/>
              <a:t> chosen AP </a:t>
            </a:r>
            <a:r>
              <a:rPr lang="en-CA" sz="1200" dirty="0"/>
              <a:t>because,</a:t>
            </a:r>
            <a:r>
              <a:rPr lang="en-CA" sz="1200" baseline="0" dirty="0"/>
              <a:t> </a:t>
            </a:r>
            <a:r>
              <a:rPr lang="en-CA" sz="1200" dirty="0"/>
              <a:t>cluster centroids of</a:t>
            </a:r>
            <a:r>
              <a:rPr lang="en-CA" sz="1200" baseline="0" dirty="0"/>
              <a:t> this </a:t>
            </a:r>
            <a:r>
              <a:rPr lang="en-CA" sz="1200" baseline="0" dirty="0" err="1"/>
              <a:t>algo</a:t>
            </a:r>
            <a:r>
              <a:rPr lang="en-CA" sz="1200" dirty="0"/>
              <a:t> are true representative of the</a:t>
            </a:r>
            <a:r>
              <a:rPr lang="en-CA" sz="1200" baseline="0" dirty="0"/>
              <a:t> location</a:t>
            </a:r>
            <a:r>
              <a:rPr lang="en-CA" sz="1200" dirty="0"/>
              <a:t>. Also, this algorithm doesn't</a:t>
            </a:r>
            <a:r>
              <a:rPr lang="en-CA" sz="1200" baseline="0" dirty="0"/>
              <a:t> </a:t>
            </a:r>
            <a:r>
              <a:rPr lang="en-CA" sz="1200" baseline="0" dirty="0" smtClean="0"/>
              <a:t>require </a:t>
            </a:r>
            <a:r>
              <a:rPr lang="en-CA" sz="1200" baseline="0" dirty="0"/>
              <a:t>to specify the number of cluster before running the algorithm. </a:t>
            </a:r>
            <a:endParaRPr lang="en-CA" sz="1200" baseline="0" dirty="0" smtClean="0"/>
          </a:p>
          <a:p>
            <a:pPr marL="0" marR="0" lvl="0" indent="0" algn="just" defTabSz="914400" rtl="0" eaLnBrk="1" fontAlgn="auto" latinLnBrk="0" hangingPunct="1">
              <a:lnSpc>
                <a:spcPct val="100000"/>
              </a:lnSpc>
              <a:spcBef>
                <a:spcPts val="0"/>
              </a:spcBef>
              <a:spcAft>
                <a:spcPts val="0"/>
              </a:spcAft>
              <a:buClrTx/>
              <a:buSzTx/>
              <a:buFontTx/>
              <a:buNone/>
              <a:tabLst/>
              <a:defRPr/>
            </a:pPr>
            <a:endParaRPr lang="en-CA" sz="1200" baseline="0" dirty="0"/>
          </a:p>
          <a:p>
            <a:pPr algn="just"/>
            <a:r>
              <a:rPr lang="en-US" sz="1200" b="0" i="0" u="none" strike="noStrike" kern="1200" baseline="0" dirty="0">
                <a:solidFill>
                  <a:schemeClr val="tx1"/>
                </a:solidFill>
                <a:latin typeface="+mn-lt"/>
                <a:ea typeface="+mn-ea"/>
                <a:cs typeface="+mn-cs"/>
              </a:rPr>
              <a:t>Actually This </a:t>
            </a:r>
            <a:r>
              <a:rPr lang="en-US" sz="1200" b="0" i="0" u="none" strike="noStrike" kern="1200" baseline="0" dirty="0" err="1">
                <a:solidFill>
                  <a:schemeClr val="tx1"/>
                </a:solidFill>
                <a:latin typeface="+mn-lt"/>
                <a:ea typeface="+mn-ea"/>
                <a:cs typeface="+mn-cs"/>
              </a:rPr>
              <a:t>algo</a:t>
            </a:r>
            <a:r>
              <a:rPr lang="en-US" sz="1200" b="0" i="0" u="none" strike="noStrike" kern="1200" baseline="0" dirty="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suffers </a:t>
            </a:r>
            <a:r>
              <a:rPr lang="en-US" sz="1200" b="0" i="0" u="none" strike="noStrike" kern="1200" baseline="0" dirty="0">
                <a:solidFill>
                  <a:schemeClr val="tx1"/>
                </a:solidFill>
                <a:latin typeface="+mn-lt"/>
                <a:ea typeface="+mn-ea"/>
                <a:cs typeface="+mn-cs"/>
              </a:rPr>
              <a:t>from memory </a:t>
            </a:r>
            <a:r>
              <a:rPr lang="en-US" sz="1200" b="0" i="0" u="none" strike="noStrike" kern="1200" baseline="0" dirty="0" smtClean="0">
                <a:solidFill>
                  <a:schemeClr val="tx1"/>
                </a:solidFill>
                <a:latin typeface="+mn-lt"/>
                <a:ea typeface="+mn-ea"/>
                <a:cs typeface="+mn-cs"/>
              </a:rPr>
              <a:t>complexity </a:t>
            </a:r>
            <a:r>
              <a:rPr lang="en-US" sz="1200" b="0" i="0" u="none" strike="noStrike" kern="1200" baseline="0" dirty="0">
                <a:solidFill>
                  <a:schemeClr val="tx1"/>
                </a:solidFill>
                <a:latin typeface="+mn-lt"/>
                <a:ea typeface="+mn-ea"/>
                <a:cs typeface="+mn-cs"/>
              </a:rPr>
              <a:t>which means it cannot handle a very large datasets</a:t>
            </a:r>
          </a:p>
          <a:p>
            <a:pPr algn="just"/>
            <a:endParaRPr lang="en-US" sz="1200" b="0" i="0" u="none" strike="noStrike" kern="1200" baseline="0" dirty="0">
              <a:solidFill>
                <a:schemeClr val="tx1"/>
              </a:solidFill>
              <a:latin typeface="+mn-lt"/>
              <a:ea typeface="+mn-ea"/>
              <a:cs typeface="+mn-cs"/>
            </a:endParaRPr>
          </a:p>
          <a:p>
            <a:pPr algn="just"/>
            <a:endParaRPr lang="en-US" sz="1200" b="0" i="0" u="none" strike="noStrike" kern="1200" baseline="0" dirty="0">
              <a:solidFill>
                <a:schemeClr val="tx1"/>
              </a:solidFill>
              <a:latin typeface="+mn-lt"/>
              <a:ea typeface="+mn-ea"/>
              <a:cs typeface="+mn-cs"/>
            </a:endParaRPr>
          </a:p>
          <a:p>
            <a:pPr algn="just"/>
            <a:r>
              <a:rPr lang="en-US" sz="1200" b="0" i="0" u="none" strike="noStrike" kern="1200" baseline="0" dirty="0">
                <a:solidFill>
                  <a:schemeClr val="tx1"/>
                </a:solidFill>
                <a:latin typeface="+mn-lt"/>
                <a:ea typeface="+mn-ea"/>
                <a:cs typeface="+mn-cs"/>
              </a:rPr>
              <a:t>_______________________________________</a:t>
            </a:r>
          </a:p>
          <a:p>
            <a:pPr marL="0" marR="0" lvl="0" indent="0" algn="just" defTabSz="914400" rtl="0" eaLnBrk="1" fontAlgn="auto" latinLnBrk="0" hangingPunct="1">
              <a:lnSpc>
                <a:spcPct val="100000"/>
              </a:lnSpc>
              <a:spcBef>
                <a:spcPts val="0"/>
              </a:spcBef>
              <a:spcAft>
                <a:spcPts val="0"/>
              </a:spcAft>
              <a:buClrTx/>
              <a:buSzTx/>
              <a:buFontTx/>
              <a:buNone/>
              <a:tabLst/>
              <a:defRPr/>
            </a:pPr>
            <a:r>
              <a:rPr lang="en-CA" sz="1200" baseline="0" dirty="0"/>
              <a:t>. </a:t>
            </a:r>
            <a:r>
              <a:rPr lang="en-US" sz="1200" b="0" i="0" u="none" strike="noStrike" kern="1200" baseline="0" dirty="0">
                <a:solidFill>
                  <a:schemeClr val="tx1"/>
                </a:solidFill>
                <a:latin typeface="+mn-lt"/>
                <a:ea typeface="+mn-ea"/>
                <a:cs typeface="+mn-cs"/>
              </a:rPr>
              <a:t>It means to find a data points with the </a:t>
            </a:r>
            <a:r>
              <a:rPr lang="en-US" sz="1200" b="1" i="0" u="none" strike="noStrike" kern="1200" baseline="0" dirty="0">
                <a:solidFill>
                  <a:schemeClr val="tx1"/>
                </a:solidFill>
                <a:latin typeface="+mn-lt"/>
                <a:ea typeface="+mn-ea"/>
                <a:cs typeface="+mn-cs"/>
              </a:rPr>
              <a:t>maximum similarity </a:t>
            </a:r>
            <a:r>
              <a:rPr lang="en-US" sz="1200" b="0" i="0" u="none" strike="noStrike" kern="1200" baseline="0" dirty="0">
                <a:solidFill>
                  <a:schemeClr val="tx1"/>
                </a:solidFill>
                <a:latin typeface="+mn-lt"/>
                <a:ea typeface="+mn-ea"/>
                <a:cs typeface="+mn-cs"/>
              </a:rPr>
              <a:t>to others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All these techniques have different approach for clustering.</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for example </a:t>
            </a:r>
            <a:r>
              <a:rPr lang="en-CA" sz="1200" dirty="0"/>
              <a:t>Find mean out of the data or find pattern out of the density or fit the model and some of them have a</a:t>
            </a:r>
            <a:r>
              <a:rPr lang="en-CA" sz="1200" baseline="0" dirty="0"/>
              <a:t> random access to data.</a:t>
            </a:r>
            <a:endParaRPr lang="en-CA" sz="1200" dirty="0"/>
          </a:p>
          <a:p>
            <a:endParaRPr lang="en-US" sz="1200" b="0" i="0" u="none" strike="noStrike" kern="1200" baseline="0" dirty="0">
              <a:solidFill>
                <a:schemeClr val="tx1"/>
              </a:solidFill>
              <a:latin typeface="+mn-lt"/>
              <a:ea typeface="+mn-ea"/>
              <a:cs typeface="+mn-cs"/>
            </a:endParaRPr>
          </a:p>
          <a:p>
            <a:pPr algn="just"/>
            <a:r>
              <a:rPr lang="en-US" sz="1200" b="0" i="0" u="none" strike="noStrike" kern="1200" baseline="0" dirty="0">
                <a:solidFill>
                  <a:schemeClr val="tx1"/>
                </a:solidFill>
                <a:latin typeface="+mn-lt"/>
                <a:ea typeface="+mn-ea"/>
                <a:cs typeface="+mn-cs"/>
              </a:rPr>
              <a:t>operating automated operation more </a:t>
            </a:r>
            <a:r>
              <a:rPr lang="en-US" sz="1200" b="1" i="0" u="none" strike="noStrike" kern="1200" baseline="0" dirty="0">
                <a:solidFill>
                  <a:schemeClr val="tx1"/>
                </a:solidFill>
                <a:latin typeface="+mn-lt"/>
                <a:ea typeface="+mn-ea"/>
                <a:cs typeface="+mn-cs"/>
              </a:rPr>
              <a:t>robust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strike="noStrike" kern="1200" baseline="0" dirty="0">
              <a:solidFill>
                <a:schemeClr val="tx1"/>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08EE1B5-32AE-4BE1-AB34-49AD1829E438}" type="slidenum">
              <a:rPr lang="en-US" smtClean="0"/>
              <a:t>4</a:t>
            </a:fld>
            <a:endParaRPr lang="en-US"/>
          </a:p>
        </p:txBody>
      </p:sp>
    </p:spTree>
    <p:extLst>
      <p:ext uri="{BB962C8B-B14F-4D97-AF65-F5344CB8AC3E}">
        <p14:creationId xmlns:p14="http://schemas.microsoft.com/office/powerpoint/2010/main" val="22661472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en-US" sz="1200" dirty="0"/>
              <a:t>The future work will be </a:t>
            </a:r>
            <a:r>
              <a:rPr lang="en-US" sz="1200" dirty="0" smtClean="0"/>
              <a:t>such</a:t>
            </a:r>
            <a:r>
              <a:rPr lang="en-US" sz="1200" baseline="0" dirty="0" smtClean="0"/>
              <a:t> as</a:t>
            </a:r>
            <a:r>
              <a:rPr lang="en-US" sz="1200" dirty="0" smtClean="0"/>
              <a:t>:</a:t>
            </a:r>
            <a:endParaRPr lang="en-US" sz="1200" dirty="0"/>
          </a:p>
          <a:p>
            <a:pPr marL="171450" indent="-171450" algn="just">
              <a:spcAft>
                <a:spcPts val="600"/>
              </a:spcAft>
              <a:buFont typeface="Arial" panose="020B0604020202020204" pitchFamily="34" charset="0"/>
              <a:buChar char="•"/>
            </a:pPr>
            <a:r>
              <a:rPr lang="en-US" sz="1200" dirty="0" smtClean="0"/>
              <a:t>Using Multiple </a:t>
            </a:r>
            <a:r>
              <a:rPr lang="en-US" sz="1200" dirty="0"/>
              <a:t>distance functions </a:t>
            </a:r>
            <a:r>
              <a:rPr lang="en-US" sz="1200" dirty="0" smtClean="0"/>
              <a:t>depending </a:t>
            </a:r>
            <a:r>
              <a:rPr lang="en-US" sz="1200" dirty="0"/>
              <a:t>on the data distribution and shape of the clusters</a:t>
            </a:r>
          </a:p>
          <a:p>
            <a:pPr marL="171450" indent="-171450" algn="just">
              <a:spcAft>
                <a:spcPts val="600"/>
              </a:spcAft>
              <a:buFont typeface="Arial" panose="020B0604020202020204" pitchFamily="34" charset="0"/>
              <a:buChar char="•"/>
            </a:pPr>
            <a:r>
              <a:rPr lang="en-US" sz="1200" dirty="0"/>
              <a:t>Different time window models are </a:t>
            </a:r>
            <a:r>
              <a:rPr lang="en-US" sz="1200" dirty="0" smtClean="0"/>
              <a:t>applicable</a:t>
            </a:r>
            <a:endParaRPr lang="en-US" sz="1200" dirty="0"/>
          </a:p>
          <a:p>
            <a:pPr algn="just">
              <a:spcAft>
                <a:spcPts val="600"/>
              </a:spcAft>
            </a:pPr>
            <a:endParaRPr lang="en-US" sz="1200" dirty="0"/>
          </a:p>
          <a:p>
            <a:pPr algn="just">
              <a:spcAft>
                <a:spcPts val="600"/>
              </a:spcAft>
            </a:pPr>
            <a:r>
              <a:rPr lang="en-US" sz="1200" dirty="0"/>
              <a:t>The performance of the DSAP model </a:t>
            </a:r>
            <a:r>
              <a:rPr lang="en-US" sz="1200" dirty="0" smtClean="0"/>
              <a:t>should be </a:t>
            </a:r>
            <a:r>
              <a:rPr lang="en-US" sz="1200" dirty="0"/>
              <a:t>tested </a:t>
            </a:r>
            <a:r>
              <a:rPr lang="en-US" sz="1200" dirty="0" smtClean="0"/>
              <a:t>by </a:t>
            </a:r>
            <a:r>
              <a:rPr lang="en-US" sz="1200" dirty="0"/>
              <a:t>live data </a:t>
            </a:r>
            <a:r>
              <a:rPr lang="en-US" sz="1200" dirty="0" smtClean="0"/>
              <a:t>streams</a:t>
            </a:r>
          </a:p>
          <a:p>
            <a:pPr algn="just">
              <a:spcAft>
                <a:spcPts val="600"/>
              </a:spcAft>
            </a:pPr>
            <a:endParaRPr lang="en-US" sz="1200" dirty="0"/>
          </a:p>
          <a:p>
            <a:pPr algn="just">
              <a:spcAft>
                <a:spcPts val="600"/>
              </a:spcAft>
            </a:pPr>
            <a:r>
              <a:rPr lang="en-US" sz="1200" dirty="0"/>
              <a:t>Explore the effects of </a:t>
            </a:r>
            <a:r>
              <a:rPr lang="en-US" sz="1200" dirty="0" smtClean="0"/>
              <a:t>noise </a:t>
            </a:r>
            <a:r>
              <a:rPr lang="en-US" sz="1200" dirty="0"/>
              <a:t>on the performance </a:t>
            </a:r>
            <a:r>
              <a:rPr lang="en-US" sz="1200" dirty="0" smtClean="0"/>
              <a:t>of </a:t>
            </a:r>
            <a:r>
              <a:rPr lang="en-US" sz="1200" dirty="0"/>
              <a:t>the </a:t>
            </a:r>
            <a:r>
              <a:rPr lang="en-US" sz="1200" dirty="0" smtClean="0"/>
              <a:t>DSAP</a:t>
            </a:r>
          </a:p>
          <a:p>
            <a:pPr algn="just">
              <a:spcAft>
                <a:spcPts val="600"/>
              </a:spcAft>
            </a:pPr>
            <a:endParaRPr lang="en-US" sz="1200" dirty="0"/>
          </a:p>
          <a:p>
            <a:pPr algn="just">
              <a:spcAft>
                <a:spcPts val="600"/>
              </a:spcAft>
            </a:pPr>
            <a:r>
              <a:rPr lang="en-US" sz="1200" dirty="0" smtClean="0"/>
              <a:t>And finally Benchmark </a:t>
            </a:r>
            <a:r>
              <a:rPr lang="en-US" sz="1200" dirty="0"/>
              <a:t>test </a:t>
            </a:r>
            <a:r>
              <a:rPr lang="en-US" sz="1200" dirty="0" smtClean="0"/>
              <a:t>, to </a:t>
            </a:r>
            <a:r>
              <a:rPr lang="en-US" sz="1200" dirty="0"/>
              <a:t>evaluate the DSAP model </a:t>
            </a:r>
            <a:r>
              <a:rPr lang="en-US" sz="1200" dirty="0" smtClean="0"/>
              <a:t>with the </a:t>
            </a:r>
            <a:r>
              <a:rPr lang="en-US" sz="1200" dirty="0"/>
              <a:t>existing streaming AP models using standardized data sets</a:t>
            </a:r>
          </a:p>
          <a:p>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40</a:t>
            </a:fld>
            <a:endParaRPr lang="en-US"/>
          </a:p>
        </p:txBody>
      </p:sp>
    </p:spTree>
    <p:extLst>
      <p:ext uri="{BB962C8B-B14F-4D97-AF65-F5344CB8AC3E}">
        <p14:creationId xmlns:p14="http://schemas.microsoft.com/office/powerpoint/2010/main" val="2575013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 </a:t>
            </a:r>
            <a:r>
              <a:rPr lang="en-US" baseline="0" dirty="0"/>
              <a:t>tank you all for listening and </a:t>
            </a:r>
          </a:p>
          <a:p>
            <a:endParaRPr lang="en-US" baseline="0" dirty="0"/>
          </a:p>
          <a:p>
            <a:r>
              <a:rPr lang="en-US" sz="1200" b="0" i="0" kern="1200" dirty="0">
                <a:solidFill>
                  <a:schemeClr val="tx1"/>
                </a:solidFill>
                <a:effectLst/>
                <a:latin typeface="+mn-lt"/>
                <a:ea typeface="+mn-ea"/>
                <a:cs typeface="+mn-cs"/>
              </a:rPr>
              <a:t> and specifically , I would like to thank Dr. </a:t>
            </a:r>
            <a:r>
              <a:rPr lang="en-US" sz="1200" b="0" i="0" kern="1200" dirty="0" err="1" smtClean="0">
                <a:solidFill>
                  <a:schemeClr val="tx1"/>
                </a:solidFill>
                <a:effectLst/>
                <a:latin typeface="+mn-lt"/>
                <a:ea typeface="+mn-ea"/>
                <a:cs typeface="+mn-cs"/>
              </a:rPr>
              <a:t>wakovich</a:t>
            </a:r>
            <a:r>
              <a:rPr lang="en-US" sz="1200" b="0" i="0" kern="1200" dirty="0" smtClean="0">
                <a:solidFill>
                  <a:schemeClr val="tx1"/>
                </a:solidFill>
                <a:effectLst/>
                <a:latin typeface="+mn-lt"/>
                <a:ea typeface="+mn-ea"/>
                <a:cs typeface="+mn-cs"/>
              </a:rPr>
              <a:t> </a:t>
            </a:r>
            <a:r>
              <a:rPr lang="en-US" sz="1200" b="0" i="0" kern="1200" dirty="0">
                <a:solidFill>
                  <a:schemeClr val="tx1"/>
                </a:solidFill>
                <a:effectLst/>
                <a:latin typeface="+mn-lt"/>
                <a:ea typeface="+mn-ea"/>
                <a:cs typeface="+mn-cs"/>
              </a:rPr>
              <a:t>for her guidance and </a:t>
            </a:r>
            <a:r>
              <a:rPr lang="en-US" sz="1200" b="0" i="0" kern="1200" dirty="0" smtClean="0">
                <a:solidFill>
                  <a:schemeClr val="tx1"/>
                </a:solidFill>
                <a:effectLst/>
                <a:latin typeface="+mn-lt"/>
                <a:ea typeface="+mn-ea"/>
                <a:cs typeface="+mn-cs"/>
              </a:rPr>
              <a:t>support for the last 2 years.</a:t>
            </a:r>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41</a:t>
            </a:fld>
            <a:endParaRPr lang="en-US"/>
          </a:p>
        </p:txBody>
      </p:sp>
    </p:spTree>
    <p:extLst>
      <p:ext uri="{BB962C8B-B14F-4D97-AF65-F5344CB8AC3E}">
        <p14:creationId xmlns:p14="http://schemas.microsoft.com/office/powerpoint/2010/main" val="334687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In the </a:t>
            </a:r>
            <a:r>
              <a:rPr lang="en-US" sz="1200" b="0" i="0" u="none" strike="noStrike" kern="1200">
                <a:solidFill>
                  <a:schemeClr val="tx1"/>
                </a:solidFill>
                <a:effectLst/>
                <a:latin typeface="+mn-lt"/>
                <a:ea typeface="+mn-ea"/>
                <a:cs typeface="+mn-cs"/>
                <a:hlinkClick r:id="rId3" tooltip="Euclidean space"/>
              </a:rPr>
              <a:t>Euclidean </a:t>
            </a:r>
            <a:r>
              <a:rPr lang="en-US" sz="1200" b="0" i="0" kern="1200">
                <a:solidFill>
                  <a:schemeClr val="tx1"/>
                </a:solidFill>
                <a:effectLst/>
                <a:latin typeface="+mn-lt"/>
                <a:ea typeface="+mn-ea"/>
                <a:cs typeface="+mn-cs"/>
              </a:rPr>
              <a:t>based on other </a:t>
            </a:r>
            <a:r>
              <a:rPr lang="en-US" sz="1200" b="0" i="0" u="none" strike="noStrike" kern="1200">
                <a:solidFill>
                  <a:schemeClr val="tx1"/>
                </a:solidFill>
                <a:effectLst/>
                <a:latin typeface="+mn-lt"/>
                <a:ea typeface="+mn-ea"/>
                <a:cs typeface="+mn-cs"/>
                <a:hlinkClick r:id="rId4" tooltip="Norm (mathematics)"/>
              </a:rPr>
              <a:t>norms</a:t>
            </a:r>
            <a:r>
              <a:rPr lang="en-US" sz="1200" b="0" i="0" u="none" strike="noStrike" kern="1200">
                <a:solidFill>
                  <a:schemeClr val="tx1"/>
                </a:solidFill>
                <a:effectLst/>
                <a:latin typeface="+mn-lt"/>
                <a:ea typeface="+mn-ea"/>
                <a:cs typeface="+mn-cs"/>
              </a:rPr>
              <a:t> distance. And</a:t>
            </a:r>
            <a:r>
              <a:rPr lang="en-US" sz="1200" b="0" i="0" kern="1200">
                <a:solidFill>
                  <a:schemeClr val="tx1"/>
                </a:solidFill>
                <a:effectLst/>
                <a:latin typeface="+mn-lt"/>
                <a:ea typeface="+mn-ea"/>
                <a:cs typeface="+mn-cs"/>
              </a:rPr>
              <a:t> usually for  2 data points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hlinkClick r:id="rId5" tooltip="Manhattan distance"/>
              </a:rPr>
              <a:t>Manhattan distance</a:t>
            </a:r>
            <a:r>
              <a:rPr lang="en-US" sz="1200" b="0" i="0" u="none" strike="noStrike" kern="1200" baseline="0">
                <a:solidFill>
                  <a:schemeClr val="tx1"/>
                </a:solidFill>
                <a:effectLst/>
                <a:latin typeface="+mn-lt"/>
                <a:ea typeface="+mn-ea"/>
                <a:cs typeface="+mn-cs"/>
              </a:rPr>
              <a:t> </a:t>
            </a:r>
            <a:r>
              <a:rPr lang="en-US" sz="1200" b="0" i="0" kern="1200">
                <a:solidFill>
                  <a:schemeClr val="tx1"/>
                </a:solidFill>
                <a:effectLst/>
                <a:latin typeface="+mn-lt"/>
                <a:ea typeface="+mn-ea"/>
                <a:cs typeface="+mn-cs"/>
              </a:rPr>
              <a:t>is a rectilinear distance, named after the number of blocks (in the north, south, east or west directions) a taxicab must travel on, in order to reach its destination on the </a:t>
            </a:r>
            <a:r>
              <a:rPr lang="en-US" sz="1200" b="1" i="0" kern="1200">
                <a:solidFill>
                  <a:schemeClr val="tx1"/>
                </a:solidFill>
                <a:effectLst/>
                <a:latin typeface="+mn-lt"/>
                <a:ea typeface="+mn-ea"/>
                <a:cs typeface="+mn-cs"/>
              </a:rPr>
              <a:t>grid of streets </a:t>
            </a:r>
            <a:r>
              <a:rPr lang="en-US" sz="1200" b="0" i="0" kern="1200">
                <a:solidFill>
                  <a:schemeClr val="tx1"/>
                </a:solidFill>
                <a:effectLst/>
                <a:latin typeface="+mn-lt"/>
                <a:ea typeface="+mn-ea"/>
                <a:cs typeface="+mn-cs"/>
              </a:rPr>
              <a:t>in parts of New York 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r>
              <a:rPr lang="en-US" b="0" i="0">
                <a:solidFill>
                  <a:srgbClr val="202122"/>
                </a:solidFill>
                <a:effectLst/>
                <a:latin typeface="Arial" panose="020B0604020202020204" pitchFamily="34" charset="0"/>
              </a:rPr>
              <a:t>The </a:t>
            </a:r>
            <a:r>
              <a:rPr lang="en-US" b="1" i="0" err="1">
                <a:solidFill>
                  <a:srgbClr val="202122"/>
                </a:solidFill>
                <a:effectLst/>
                <a:latin typeface="Arial" panose="020B0604020202020204" pitchFamily="34" charset="0"/>
              </a:rPr>
              <a:t>Minkowski</a:t>
            </a:r>
            <a:r>
              <a:rPr lang="en-US" b="1" i="0">
                <a:solidFill>
                  <a:srgbClr val="202122"/>
                </a:solidFill>
                <a:effectLst/>
                <a:latin typeface="Arial" panose="020B0604020202020204" pitchFamily="34" charset="0"/>
              </a:rPr>
              <a:t> distance</a:t>
            </a:r>
            <a:r>
              <a:rPr lang="en-US" b="0" i="0">
                <a:solidFill>
                  <a:srgbClr val="202122"/>
                </a:solidFill>
                <a:effectLst/>
                <a:latin typeface="Arial" panose="020B0604020202020204" pitchFamily="34" charset="0"/>
              </a:rPr>
              <a:t>  can be considered as a generalization of  </a:t>
            </a:r>
            <a:r>
              <a:rPr lang="en-US" b="0" i="0" u="none" strike="noStrike">
                <a:solidFill>
                  <a:srgbClr val="0645AD"/>
                </a:solidFill>
                <a:effectLst/>
                <a:latin typeface="Arial" panose="020B0604020202020204" pitchFamily="34" charset="0"/>
                <a:hlinkClick r:id="rId6" tooltip="Euclidean distance"/>
              </a:rPr>
              <a:t>Euclidean distance</a:t>
            </a:r>
            <a:r>
              <a:rPr lang="en-US" b="0" i="0">
                <a:solidFill>
                  <a:srgbClr val="202122"/>
                </a:solidFill>
                <a:effectLst/>
                <a:latin typeface="Arial" panose="020B0604020202020204" pitchFamily="34" charset="0"/>
              </a:rPr>
              <a:t> and the </a:t>
            </a:r>
            <a:r>
              <a:rPr lang="en-US" b="0" i="0" u="sng">
                <a:solidFill>
                  <a:srgbClr val="FAA700"/>
                </a:solidFill>
                <a:effectLst/>
                <a:latin typeface="Arial" panose="020B0604020202020204" pitchFamily="34" charset="0"/>
                <a:hlinkClick r:id="rId5"/>
              </a:rPr>
              <a:t>Manhattan </a:t>
            </a:r>
            <a:r>
              <a:rPr lang="en-US" b="0" i="0" u="sng">
                <a:solidFill>
                  <a:srgbClr val="0000FF"/>
                </a:solidFill>
                <a:effectLst/>
                <a:latin typeface="Arial" panose="020B0604020202020204" pitchFamily="34" charset="0"/>
                <a:hlinkClick r:id="rId5"/>
              </a:rPr>
              <a:t>distance</a:t>
            </a:r>
            <a:r>
              <a:rPr lang="en-US" b="0" i="0">
                <a:solidFill>
                  <a:srgbClr val="202122"/>
                </a:solidFill>
                <a:effectLst/>
                <a:latin typeface="Arial" panose="020B0604020202020204" pitchFamily="34" charset="0"/>
              </a:rPr>
              <a:t>. </a:t>
            </a:r>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r>
              <a:rPr lang="en-US" sz="1200" b="1" i="0" kern="1200">
                <a:solidFill>
                  <a:schemeClr val="tx1"/>
                </a:solidFill>
                <a:effectLst/>
                <a:latin typeface="+mn-lt"/>
                <a:ea typeface="+mn-ea"/>
                <a:cs typeface="+mn-cs"/>
              </a:rPr>
              <a:t>Cosine distance</a:t>
            </a:r>
            <a:r>
              <a:rPr lang="en-US" sz="1200" b="0" i="0" kern="1200">
                <a:solidFill>
                  <a:schemeClr val="tx1"/>
                </a:solidFill>
                <a:effectLst/>
                <a:latin typeface="+mn-lt"/>
                <a:ea typeface="+mn-ea"/>
                <a:cs typeface="+mn-cs"/>
              </a:rPr>
              <a:t> is often used for text data)</a:t>
            </a:r>
          </a:p>
          <a:p>
            <a:endParaRPr lang="en-US" sz="1200" b="0" i="0" kern="1200">
              <a:solidFill>
                <a:schemeClr val="tx1"/>
              </a:solidFill>
              <a:effectLst/>
              <a:latin typeface="+mn-lt"/>
              <a:ea typeface="+mn-ea"/>
              <a:cs typeface="+mn-cs"/>
            </a:endParaRPr>
          </a:p>
          <a:p>
            <a:r>
              <a:rPr lang="en-US" sz="1200" b="1" i="0" kern="1200" err="1">
                <a:solidFill>
                  <a:schemeClr val="tx1"/>
                </a:solidFill>
                <a:effectLst/>
                <a:latin typeface="+mn-lt"/>
                <a:ea typeface="+mn-ea"/>
                <a:cs typeface="+mn-cs"/>
              </a:rPr>
              <a:t>Mahalanobis</a:t>
            </a:r>
            <a:r>
              <a:rPr lang="en-US" sz="1200" b="1" i="0" kern="1200">
                <a:solidFill>
                  <a:schemeClr val="tx1"/>
                </a:solidFill>
                <a:effectLst/>
                <a:latin typeface="+mn-lt"/>
                <a:ea typeface="+mn-ea"/>
                <a:cs typeface="+mn-cs"/>
              </a:rPr>
              <a:t> distance(</a:t>
            </a:r>
            <a:r>
              <a:rPr lang="en-US" sz="1200" b="0" i="0" kern="1200">
                <a:solidFill>
                  <a:schemeClr val="tx1"/>
                </a:solidFill>
                <a:effectLst/>
                <a:latin typeface="+mn-lt"/>
                <a:ea typeface="+mn-ea"/>
                <a:cs typeface="+mn-cs"/>
              </a:rPr>
              <a:t> detect </a:t>
            </a:r>
            <a:r>
              <a:rPr lang="en-US" sz="1200" b="0" i="0" u="none" strike="noStrike" kern="1200">
                <a:solidFill>
                  <a:schemeClr val="tx1"/>
                </a:solidFill>
                <a:effectLst/>
                <a:latin typeface="+mn-lt"/>
                <a:ea typeface="+mn-ea"/>
                <a:cs typeface="+mn-cs"/>
                <a:hlinkClick r:id="rId7" tooltip="Outlier"/>
              </a:rPr>
              <a:t>outliers</a:t>
            </a:r>
            <a:r>
              <a:rPr lang="en-US" sz="1200" b="0" i="0" kern="1200">
                <a:solidFill>
                  <a:schemeClr val="tx1"/>
                </a:solidFill>
                <a:effectLst/>
                <a:latin typeface="+mn-lt"/>
                <a:ea typeface="+mn-ea"/>
                <a:cs typeface="+mn-cs"/>
              </a:rPr>
              <a:t>,</a:t>
            </a:r>
            <a:r>
              <a:rPr lang="en-US" sz="1200" b="1" i="0" kern="1200">
                <a:solidFill>
                  <a:schemeClr val="tx1"/>
                </a:solidFill>
                <a:effectLst/>
                <a:latin typeface="+mn-lt"/>
                <a:ea typeface="+mn-ea"/>
                <a:cs typeface="+mn-cs"/>
              </a:rPr>
              <a:t>)</a:t>
            </a:r>
            <a:r>
              <a:rPr lang="en-US" sz="1200" b="0" i="0" kern="1200">
                <a:solidFill>
                  <a:schemeClr val="tx1"/>
                </a:solidFill>
                <a:effectLst/>
                <a:latin typeface="+mn-lt"/>
                <a:ea typeface="+mn-ea"/>
                <a:cs typeface="+mn-cs"/>
              </a:rPr>
              <a:t> : It is a multi-dimensional generalization of the idea of measuring how many </a:t>
            </a:r>
            <a:r>
              <a:rPr lang="en-US" sz="1200" b="0" i="0" u="none" strike="noStrike" kern="1200">
                <a:solidFill>
                  <a:schemeClr val="tx1"/>
                </a:solidFill>
                <a:effectLst/>
                <a:latin typeface="+mn-lt"/>
                <a:ea typeface="+mn-ea"/>
                <a:cs typeface="+mn-cs"/>
                <a:hlinkClick r:id="rId8" tooltip="Standard deviations"/>
              </a:rPr>
              <a:t>standard deviations</a:t>
            </a:r>
            <a:r>
              <a:rPr lang="en-US" sz="1200" b="0" i="0" kern="1200">
                <a:solidFill>
                  <a:schemeClr val="tx1"/>
                </a:solidFill>
                <a:effectLst/>
                <a:latin typeface="+mn-lt"/>
                <a:ea typeface="+mn-ea"/>
                <a:cs typeface="+mn-cs"/>
              </a:rPr>
              <a:t> away P is from the </a:t>
            </a:r>
            <a:r>
              <a:rPr lang="en-US" sz="1200" b="0" i="0" u="none" strike="noStrike" kern="1200">
                <a:solidFill>
                  <a:schemeClr val="tx1"/>
                </a:solidFill>
                <a:effectLst/>
                <a:latin typeface="+mn-lt"/>
                <a:ea typeface="+mn-ea"/>
                <a:cs typeface="+mn-cs"/>
                <a:hlinkClick r:id="rId9" tooltip="Mean"/>
              </a:rPr>
              <a:t>mean</a:t>
            </a:r>
            <a:r>
              <a:rPr lang="en-US" sz="1200" b="0" i="0" kern="1200">
                <a:solidFill>
                  <a:schemeClr val="tx1"/>
                </a:solidFill>
                <a:effectLst/>
                <a:latin typeface="+mn-lt"/>
                <a:ea typeface="+mn-ea"/>
                <a:cs typeface="+mn-cs"/>
              </a:rPr>
              <a:t> of D. </a:t>
            </a:r>
            <a:endParaRPr lang="en-US"/>
          </a:p>
        </p:txBody>
      </p:sp>
      <p:sp>
        <p:nvSpPr>
          <p:cNvPr id="4" name="Slide Number Placeholder 3"/>
          <p:cNvSpPr>
            <a:spLocks noGrp="1"/>
          </p:cNvSpPr>
          <p:nvPr>
            <p:ph type="sldNum" sz="quarter" idx="10"/>
          </p:nvPr>
        </p:nvSpPr>
        <p:spPr/>
        <p:txBody>
          <a:bodyPr/>
          <a:lstStyle/>
          <a:p>
            <a:fld id="{FD6E389C-E119-417B-AF17-8B325618E420}" type="slidenum">
              <a:rPr lang="en-US" smtClean="0"/>
              <a:t>43</a:t>
            </a:fld>
            <a:endParaRPr lang="en-US"/>
          </a:p>
        </p:txBody>
      </p:sp>
    </p:spTree>
    <p:extLst>
      <p:ext uri="{BB962C8B-B14F-4D97-AF65-F5344CB8AC3E}">
        <p14:creationId xmlns:p14="http://schemas.microsoft.com/office/powerpoint/2010/main" val="24082719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err="1">
                <a:solidFill>
                  <a:srgbClr val="292929"/>
                </a:solidFill>
                <a:effectLst/>
                <a:latin typeface="charter"/>
              </a:rPr>
              <a:t>Wlan</a:t>
            </a:r>
            <a:r>
              <a:rPr lang="en-US" b="0" i="0">
                <a:solidFill>
                  <a:srgbClr val="292929"/>
                </a:solidFill>
                <a:effectLst/>
                <a:latin typeface="charter"/>
              </a:rPr>
              <a:t> : has become very popular in public hotspots and enterprise locations during the last few years.</a:t>
            </a:r>
          </a:p>
          <a:p>
            <a:r>
              <a:rPr lang="en-US" b="0" i="0">
                <a:solidFill>
                  <a:srgbClr val="292929"/>
                </a:solidFill>
                <a:effectLst/>
                <a:latin typeface="charter"/>
              </a:rPr>
              <a:t>Bluetooth: technology is mainly used in small-scale positioning, such as single-room or warehouse</a:t>
            </a:r>
            <a:endParaRPr lang="en-US"/>
          </a:p>
          <a:p>
            <a:r>
              <a:rPr lang="en-US" err="1"/>
              <a:t>Rfid</a:t>
            </a:r>
            <a:r>
              <a:rPr lang="en-US"/>
              <a:t> :</a:t>
            </a:r>
            <a:r>
              <a:rPr lang="en-US" sz="1200" b="0" i="0" kern="1200">
                <a:solidFill>
                  <a:schemeClr val="tx1"/>
                </a:solidFill>
                <a:effectLst/>
                <a:latin typeface="+mn-lt"/>
                <a:ea typeface="+mn-ea"/>
                <a:cs typeface="+mn-cs"/>
              </a:rPr>
              <a:t> range is very limited</a:t>
            </a:r>
          </a:p>
          <a:p>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Ultra-wideband (UWB) : </a:t>
            </a:r>
            <a:r>
              <a:rPr lang="en-US" sz="1200" b="0" i="0" kern="1200">
                <a:solidFill>
                  <a:schemeClr val="tx1"/>
                </a:solidFill>
                <a:effectLst/>
                <a:latin typeface="+mn-lt"/>
                <a:ea typeface="+mn-ea"/>
                <a:cs typeface="+mn-cs"/>
              </a:rPr>
              <a:t>c</a:t>
            </a:r>
            <a:r>
              <a:rPr lang="en-US" b="0" i="0">
                <a:solidFill>
                  <a:srgbClr val="292929"/>
                </a:solidFill>
                <a:effectLst/>
                <a:latin typeface="charter"/>
              </a:rPr>
              <a:t>an be used for precise indoor positioning like</a:t>
            </a:r>
            <a:r>
              <a:rPr lang="en-US" b="0" i="0" baseline="0">
                <a:solidFill>
                  <a:srgbClr val="292929"/>
                </a:solidFill>
                <a:effectLst/>
                <a:latin typeface="charter"/>
              </a:rPr>
              <a:t> </a:t>
            </a:r>
            <a:r>
              <a:rPr lang="en-US" b="0" i="0">
                <a:solidFill>
                  <a:srgbClr val="292929"/>
                </a:solidFill>
                <a:effectLst/>
                <a:latin typeface="charter"/>
              </a:rPr>
              <a:t>robot motion tracking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92929"/>
                </a:solidFill>
                <a:effectLst/>
                <a:latin typeface="charter"/>
              </a:rPr>
              <a:t>Ultrasonic :triangulation positioning algorithm to determine the location of objects.—needs a lot of the underlying Hardware infrastructure investment, the cost is too high.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err="1">
                <a:solidFill>
                  <a:srgbClr val="292929"/>
                </a:solidFill>
                <a:effectLst/>
                <a:latin typeface="sohne"/>
              </a:rPr>
              <a:t>Cellular-Based:</a:t>
            </a:r>
            <a:r>
              <a:rPr lang="en-US" b="0" i="0" err="1">
                <a:solidFill>
                  <a:srgbClr val="292929"/>
                </a:solidFill>
                <a:effectLst/>
                <a:latin typeface="charter"/>
              </a:rPr>
              <a:t>mobile</a:t>
            </a:r>
            <a:r>
              <a:rPr lang="en-US" b="0" i="0">
                <a:solidFill>
                  <a:srgbClr val="292929"/>
                </a:solidFill>
                <a:effectLst/>
                <a:latin typeface="charter"/>
              </a:rPr>
              <a:t> cellular network(GSM) to estimate the location of outdoor mobile clients</a:t>
            </a:r>
            <a:endParaRPr lang="en-US" b="0" i="0">
              <a:solidFill>
                <a:srgbClr val="292929"/>
              </a:solidFill>
              <a:effectLst/>
              <a:latin typeface="sohne"/>
            </a:endParaRPr>
          </a:p>
          <a:p>
            <a:endParaRPr lang="en-US"/>
          </a:p>
          <a:p>
            <a:r>
              <a:rPr lang="en-US" sz="1200" b="0" i="0" kern="1200">
                <a:solidFill>
                  <a:schemeClr val="tx1"/>
                </a:solidFill>
                <a:effectLst/>
                <a:latin typeface="+mn-lt"/>
                <a:ea typeface="+mn-ea"/>
                <a:cs typeface="+mn-cs"/>
              </a:rPr>
              <a:t>IR System:</a:t>
            </a:r>
          </a:p>
          <a:p>
            <a:r>
              <a:rPr lang="en-US" sz="1200" b="0" i="0" kern="1200">
                <a:solidFill>
                  <a:schemeClr val="tx1"/>
                </a:solidFill>
                <a:effectLst/>
                <a:latin typeface="+mn-lt"/>
                <a:ea typeface="+mn-ea"/>
                <a:cs typeface="+mn-cs"/>
              </a:rPr>
              <a:t>The principle of infrared positioning is that infrared IR modulated infrared ray emission is identified by the optical sensor installed in the indoor positioning receiver. Although the infrared has a simple structure, low cost and relatively high accuracy indoor etc., because light cannot pass through obstacles, it makes the only line of sight infrared ray communication. The two main disadvantages of the indoor positioning are Short sight lines and Transmission distance</a:t>
            </a:r>
          </a:p>
          <a:p>
            <a:endParaRPr lang="en-US"/>
          </a:p>
          <a:p>
            <a:endParaRPr lang="en-US"/>
          </a:p>
          <a:p>
            <a:endParaRPr lang="en-US"/>
          </a:p>
        </p:txBody>
      </p:sp>
      <p:sp>
        <p:nvSpPr>
          <p:cNvPr id="4" name="Slide Number Placeholder 3"/>
          <p:cNvSpPr>
            <a:spLocks noGrp="1"/>
          </p:cNvSpPr>
          <p:nvPr>
            <p:ph type="sldNum" sz="quarter" idx="10"/>
          </p:nvPr>
        </p:nvSpPr>
        <p:spPr/>
        <p:txBody>
          <a:bodyPr/>
          <a:lstStyle/>
          <a:p>
            <a:fld id="{FD6E389C-E119-417B-AF17-8B325618E420}" type="slidenum">
              <a:rPr lang="en-US" smtClean="0"/>
              <a:t>44</a:t>
            </a:fld>
            <a:endParaRPr lang="en-US"/>
          </a:p>
        </p:txBody>
      </p:sp>
    </p:spTree>
    <p:extLst>
      <p:ext uri="{BB962C8B-B14F-4D97-AF65-F5344CB8AC3E}">
        <p14:creationId xmlns:p14="http://schemas.microsoft.com/office/powerpoint/2010/main" val="35985857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To capture the </a:t>
            </a:r>
            <a:r>
              <a:rPr lang="en-US" sz="1200" b="0" i="0" u="none" strike="noStrike" kern="1200" baseline="0" dirty="0" err="1">
                <a:solidFill>
                  <a:schemeClr val="tx1"/>
                </a:solidFill>
                <a:latin typeface="+mn-lt"/>
                <a:ea typeface="+mn-ea"/>
                <a:cs typeface="+mn-cs"/>
              </a:rPr>
              <a:t>spatio</a:t>
            </a:r>
            <a:r>
              <a:rPr lang="en-US" sz="1200" b="0" i="0" u="none" strike="noStrike" kern="1200" baseline="0" dirty="0">
                <a:solidFill>
                  <a:schemeClr val="tx1"/>
                </a:solidFill>
                <a:latin typeface="+mn-lt"/>
                <a:ea typeface="+mn-ea"/>
                <a:cs typeface="+mn-cs"/>
              </a:rPr>
              <a:t> temp data stream and analyze them , time window technique needs to be applied. The goal of time </a:t>
            </a:r>
            <a:r>
              <a:rPr lang="en-US" sz="1200" b="0" i="0" u="none" strike="noStrike" kern="1200" baseline="0" dirty="0" err="1">
                <a:solidFill>
                  <a:schemeClr val="tx1"/>
                </a:solidFill>
                <a:latin typeface="+mn-lt"/>
                <a:ea typeface="+mn-ea"/>
                <a:cs typeface="+mn-cs"/>
              </a:rPr>
              <a:t>wondow</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mo</a:t>
            </a:r>
            <a:r>
              <a:rPr lang="en-US" sz="1200" b="0" i="0" u="none" strike="noStrike" kern="1200" baseline="0" dirty="0">
                <a:solidFill>
                  <a:schemeClr val="tx1"/>
                </a:solidFill>
                <a:latin typeface="+mn-lt"/>
                <a:ea typeface="+mn-ea"/>
                <a:cs typeface="+mn-cs"/>
              </a:rPr>
              <a:t> is to ‘forget’ historic data which might bias the analysis to outdated patterns.. 4 types of time window models exist.</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latin typeface="+mn-lt"/>
                <a:ea typeface="+mn-ea"/>
                <a:cs typeface="+mn-cs"/>
              </a:rPr>
              <a:t>sliding</a:t>
            </a:r>
            <a:r>
              <a:rPr lang="en-US" sz="1200" b="0" i="0" u="none" strike="noStrike" kern="1200" baseline="0" dirty="0">
                <a:solidFill>
                  <a:schemeClr val="tx1"/>
                </a:solidFill>
                <a:latin typeface="+mn-lt"/>
                <a:ea typeface="+mn-ea"/>
                <a:cs typeface="+mn-cs"/>
              </a:rPr>
              <a:t> time  is based on a FIFO principle, where the oldest data point in the window is removed when a new data point becomes available. </a:t>
            </a:r>
            <a:r>
              <a:rPr lang="en-US" sz="1200" dirty="0"/>
              <a:t>there is a fixed size of the window. As time passes, the window with the size w slides from the current time.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a:t>
            </a:r>
            <a:r>
              <a:rPr lang="en-US" sz="1200" b="1" i="0" u="none" strike="noStrike" kern="1200" baseline="0" dirty="0">
                <a:solidFill>
                  <a:schemeClr val="tx1"/>
                </a:solidFill>
                <a:latin typeface="+mn-lt"/>
                <a:ea typeface="+mn-ea"/>
                <a:cs typeface="+mn-cs"/>
              </a:rPr>
              <a:t>damped</a:t>
            </a:r>
            <a:r>
              <a:rPr lang="en-US" sz="1200" b="0" i="0" u="none" strike="noStrike" kern="1200" baseline="0" dirty="0">
                <a:solidFill>
                  <a:schemeClr val="tx1"/>
                </a:solidFill>
                <a:latin typeface="+mn-lt"/>
                <a:ea typeface="+mn-ea"/>
                <a:cs typeface="+mn-cs"/>
              </a:rPr>
              <a:t> time window assigns a weight to each cluster which is based on the number of observations </a:t>
            </a:r>
          </a:p>
          <a:p>
            <a:r>
              <a:rPr lang="en-US" sz="1200" b="0" i="0" u="none" strike="noStrike" kern="1200" baseline="0" dirty="0">
                <a:solidFill>
                  <a:schemeClr val="tx1"/>
                </a:solidFill>
                <a:latin typeface="+mn-lt"/>
                <a:ea typeface="+mn-ea"/>
                <a:cs typeface="+mn-cs"/>
              </a:rPr>
              <a:t>. </a:t>
            </a:r>
          </a:p>
          <a:p>
            <a:r>
              <a:rPr lang="en-US" sz="1200" b="1" i="0" u="none" strike="noStrike" kern="1200" baseline="0" dirty="0">
                <a:solidFill>
                  <a:schemeClr val="tx1"/>
                </a:solidFill>
                <a:latin typeface="+mn-lt"/>
                <a:ea typeface="+mn-ea"/>
                <a:cs typeface="+mn-cs"/>
              </a:rPr>
              <a:t>landmark</a:t>
            </a:r>
            <a:r>
              <a:rPr lang="en-US" sz="1200" b="0" i="0" u="none" strike="noStrike" kern="1200" baseline="0" dirty="0">
                <a:solidFill>
                  <a:schemeClr val="tx1"/>
                </a:solidFill>
                <a:latin typeface="+mn-lt"/>
                <a:ea typeface="+mn-ea"/>
                <a:cs typeface="+mn-cs"/>
              </a:rPr>
              <a:t> time window separates the SPT data stream into chunks of data based on events. When a new landmark happens, all the data in the window is removed and new data is captured</a:t>
            </a:r>
          </a:p>
          <a:p>
            <a:r>
              <a:rPr lang="en-US" sz="1200" b="1" i="0" u="none" strike="noStrike" kern="1200" baseline="0" dirty="0" err="1">
                <a:solidFill>
                  <a:schemeClr val="tx1"/>
                </a:solidFill>
                <a:latin typeface="+mn-lt"/>
                <a:ea typeface="+mn-ea"/>
                <a:cs typeface="+mn-cs"/>
              </a:rPr>
              <a:t>peramidal</a:t>
            </a:r>
            <a:r>
              <a:rPr lang="en-US" sz="1200" b="0" i="0" u="none" strike="noStrike" kern="1200" baseline="0" dirty="0">
                <a:solidFill>
                  <a:schemeClr val="tx1"/>
                </a:solidFill>
                <a:latin typeface="+mn-lt"/>
                <a:ea typeface="+mn-ea"/>
                <a:cs typeface="+mn-cs"/>
              </a:rPr>
              <a:t> : </a:t>
            </a:r>
            <a:r>
              <a:rPr lang="en-US" sz="1200" b="0" i="0" kern="1200" dirty="0">
                <a:solidFill>
                  <a:schemeClr val="tx1"/>
                </a:solidFill>
                <a:effectLst/>
                <a:latin typeface="+mn-lt"/>
                <a:ea typeface="+mn-ea"/>
                <a:cs typeface="+mn-cs"/>
              </a:rPr>
              <a:t>focuses on recent data points </a:t>
            </a:r>
            <a:r>
              <a:rPr lang="en-US" sz="1200" b="1" i="0" kern="1200" dirty="0">
                <a:solidFill>
                  <a:schemeClr val="tx1"/>
                </a:solidFill>
                <a:effectLst/>
                <a:latin typeface="+mn-lt"/>
                <a:ea typeface="+mn-ea"/>
                <a:cs typeface="+mn-cs"/>
              </a:rPr>
              <a:t>without discarding old </a:t>
            </a:r>
            <a:r>
              <a:rPr lang="en-US" sz="1200" b="0" i="0" kern="1200" dirty="0">
                <a:solidFill>
                  <a:schemeClr val="tx1"/>
                </a:solidFill>
                <a:effectLst/>
                <a:latin typeface="+mn-lt"/>
                <a:ea typeface="+mn-ea"/>
                <a:cs typeface="+mn-cs"/>
              </a:rPr>
              <a:t>data points</a:t>
            </a:r>
            <a:r>
              <a:rPr lang="en-US" dirty="0"/>
              <a:t> . </a:t>
            </a:r>
            <a:r>
              <a:rPr lang="en-US" sz="1200" b="0" i="0" kern="1200" dirty="0">
                <a:solidFill>
                  <a:schemeClr val="tx1"/>
                </a:solidFill>
                <a:effectLst/>
                <a:latin typeface="+mn-lt"/>
                <a:ea typeface="+mn-ea"/>
                <a:cs typeface="+mn-cs"/>
              </a:rPr>
              <a:t>It applies various time granularity levels based on how recent a data point is</a:t>
            </a:r>
            <a:r>
              <a:rPr lang="en-US" dirty="0"/>
              <a:t> </a:t>
            </a:r>
            <a:r>
              <a:rPr lang="en-US" dirty="0" smtClean="0"/>
              <a:t>.</a:t>
            </a:r>
            <a:r>
              <a:rPr lang="en-US" dirty="0"/>
              <a:t/>
            </a:r>
            <a:br>
              <a:rPr lang="en-US" dirty="0"/>
            </a:br>
            <a:r>
              <a:rPr lang="en-US" dirty="0" smtClean="0"/>
              <a:t>Also </a:t>
            </a:r>
            <a:r>
              <a:rPr lang="en-US" sz="1200" b="0" i="0" kern="1200" dirty="0" smtClean="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old data </a:t>
            </a:r>
            <a:r>
              <a:rPr lang="en-US" sz="1200" b="1" i="0" kern="1200" dirty="0" smtClean="0">
                <a:solidFill>
                  <a:schemeClr val="tx1"/>
                </a:solidFill>
                <a:effectLst/>
                <a:latin typeface="+mn-lt"/>
                <a:ea typeface="+mn-ea"/>
                <a:cs typeface="+mn-cs"/>
              </a:rPr>
              <a:t>points </a:t>
            </a:r>
            <a:r>
              <a:rPr lang="en-US" sz="1200" b="1" i="0" kern="1200" dirty="0">
                <a:solidFill>
                  <a:schemeClr val="tx1"/>
                </a:solidFill>
                <a:effectLst/>
                <a:latin typeface="+mn-lt"/>
                <a:ea typeface="+mn-ea"/>
                <a:cs typeface="+mn-cs"/>
              </a:rPr>
              <a:t>are aggregated</a:t>
            </a:r>
            <a:r>
              <a:rPr lang="en-US" b="1" dirty="0"/>
              <a:t> </a:t>
            </a:r>
            <a:r>
              <a:rPr lang="en-US" dirty="0"/>
              <a:t/>
            </a:r>
            <a:br>
              <a:rPr lang="en-US" dirty="0"/>
            </a:br>
            <a:r>
              <a:rPr lang="en-US" dirty="0"/>
              <a:t/>
            </a:r>
            <a:br>
              <a:rPr lang="en-US" dirty="0"/>
            </a:b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46</a:t>
            </a:fld>
            <a:endParaRPr lang="en-US"/>
          </a:p>
        </p:txBody>
      </p:sp>
    </p:spTree>
    <p:extLst>
      <p:ext uri="{BB962C8B-B14F-4D97-AF65-F5344CB8AC3E}">
        <p14:creationId xmlns:p14="http://schemas.microsoft.com/office/powerpoint/2010/main" val="8268506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a:solidFill>
                  <a:srgbClr val="333333"/>
                </a:solidFill>
                <a:effectLst/>
                <a:latin typeface="Helvetica Neue"/>
              </a:rPr>
              <a:t>Unbounded streams</a:t>
            </a:r>
            <a:r>
              <a:rPr lang="en-US" b="0" i="0">
                <a:solidFill>
                  <a:srgbClr val="333333"/>
                </a:solidFill>
                <a:effectLst/>
                <a:latin typeface="Helvetica Neue"/>
              </a:rPr>
              <a:t> have a start but no defined end. They do not terminate and provide data as it is generated. Unbounded streams must be continuously processed, i.e., events must be promptly handled after they have been ingested. It is not possible to wait for all input data to arrive because the input is unbounded and will not be complete at any point in time. Processing unbounded data often requires that events are ingested in a specific order, such as the order in which events occurred, to be able to reason about result completeness.</a:t>
            </a:r>
          </a:p>
          <a:p>
            <a:pPr algn="l">
              <a:buFont typeface="+mj-lt"/>
              <a:buAutoNum type="arabicPeriod"/>
            </a:pPr>
            <a:r>
              <a:rPr lang="en-US" b="1" i="0">
                <a:solidFill>
                  <a:srgbClr val="333333"/>
                </a:solidFill>
                <a:effectLst/>
                <a:latin typeface="Helvetica Neue"/>
              </a:rPr>
              <a:t>Bounded streams</a:t>
            </a:r>
            <a:r>
              <a:rPr lang="en-US" b="0" i="0">
                <a:solidFill>
                  <a:srgbClr val="333333"/>
                </a:solidFill>
                <a:effectLst/>
                <a:latin typeface="Helvetica Neue"/>
              </a:rPr>
              <a:t> have a defined start and end. Bounded streams can be processed by ingesting all data before performing any computations. Ordered ingestion is not required to process bounded streams because a bounded data set can always be sorted. Processing of bounded streams is also known as batch processing.</a:t>
            </a:r>
          </a:p>
          <a:p>
            <a:endParaRPr lang="en-US"/>
          </a:p>
        </p:txBody>
      </p:sp>
      <p:sp>
        <p:nvSpPr>
          <p:cNvPr id="4" name="Slide Number Placeholder 3"/>
          <p:cNvSpPr>
            <a:spLocks noGrp="1"/>
          </p:cNvSpPr>
          <p:nvPr>
            <p:ph type="sldNum" sz="quarter" idx="10"/>
          </p:nvPr>
        </p:nvSpPr>
        <p:spPr/>
        <p:txBody>
          <a:bodyPr/>
          <a:lstStyle/>
          <a:p>
            <a:fld id="{FD6E389C-E119-417B-AF17-8B325618E420}" type="slidenum">
              <a:rPr lang="en-US" smtClean="0"/>
              <a:t>47</a:t>
            </a:fld>
            <a:endParaRPr lang="en-US"/>
          </a:p>
        </p:txBody>
      </p:sp>
    </p:spTree>
    <p:extLst>
      <p:ext uri="{BB962C8B-B14F-4D97-AF65-F5344CB8AC3E}">
        <p14:creationId xmlns:p14="http://schemas.microsoft.com/office/powerpoint/2010/main" val="4307665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48</a:t>
            </a:fld>
            <a:endParaRPr lang="en-US"/>
          </a:p>
        </p:txBody>
      </p:sp>
    </p:spTree>
    <p:extLst>
      <p:ext uri="{BB962C8B-B14F-4D97-AF65-F5344CB8AC3E}">
        <p14:creationId xmlns:p14="http://schemas.microsoft.com/office/powerpoint/2010/main" val="478073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Affinity propagation (AP) is a partitioning-based clustering algorithm . </a:t>
            </a: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It </a:t>
            </a:r>
            <a:r>
              <a:rPr lang="en-US" sz="1200" b="0" i="0" kern="1200" dirty="0">
                <a:solidFill>
                  <a:schemeClr val="tx1"/>
                </a:solidFill>
                <a:effectLst/>
                <a:latin typeface="+mn-lt"/>
                <a:ea typeface="+mn-ea"/>
                <a:cs typeface="+mn-cs"/>
              </a:rPr>
              <a:t>considers all data points as a </a:t>
            </a:r>
            <a:r>
              <a:rPr lang="en-US" sz="1200" b="1" i="0" kern="1200" dirty="0">
                <a:solidFill>
                  <a:schemeClr val="tx1"/>
                </a:solidFill>
                <a:effectLst/>
                <a:latin typeface="+mn-lt"/>
                <a:ea typeface="+mn-ea"/>
                <a:cs typeface="+mn-cs"/>
              </a:rPr>
              <a:t>potential centroids until</a:t>
            </a:r>
            <a:r>
              <a:rPr lang="en-US" sz="1200" b="0" i="0" kern="1200" dirty="0">
                <a:solidFill>
                  <a:schemeClr val="tx1"/>
                </a:solidFill>
                <a:effectLst/>
                <a:latin typeface="+mn-lt"/>
                <a:ea typeface="+mn-ea"/>
                <a:cs typeface="+mn-cs"/>
              </a:rPr>
              <a:t> an </a:t>
            </a:r>
            <a:r>
              <a:rPr lang="en-US" sz="1200" b="1" i="0" kern="1200" dirty="0">
                <a:solidFill>
                  <a:schemeClr val="tx1"/>
                </a:solidFill>
                <a:effectLst/>
                <a:latin typeface="+mn-lt"/>
                <a:ea typeface="+mn-ea"/>
                <a:cs typeface="+mn-cs"/>
              </a:rPr>
              <a:t>optimal</a:t>
            </a:r>
            <a:r>
              <a:rPr lang="en-US" sz="1200" b="0" i="0" kern="1200" dirty="0">
                <a:solidFill>
                  <a:schemeClr val="tx1"/>
                </a:solidFill>
                <a:effectLst/>
                <a:latin typeface="+mn-lt"/>
                <a:ea typeface="+mn-ea"/>
                <a:cs typeface="+mn-cs"/>
              </a:rPr>
              <a:t> set of</a:t>
            </a:r>
            <a:br>
              <a:rPr lang="en-US" sz="1200" b="0"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clusters</a:t>
            </a:r>
            <a:r>
              <a:rPr lang="en-US" sz="1200" b="0" i="0" kern="1200" dirty="0">
                <a:solidFill>
                  <a:schemeClr val="tx1"/>
                </a:solidFill>
                <a:effectLst/>
                <a:latin typeface="+mn-lt"/>
                <a:ea typeface="+mn-ea"/>
                <a:cs typeface="+mn-cs"/>
              </a:rPr>
              <a:t> and their centroids </a:t>
            </a:r>
            <a:r>
              <a:rPr lang="en-US" sz="1200" b="1" i="0" kern="1200" dirty="0">
                <a:solidFill>
                  <a:schemeClr val="tx1"/>
                </a:solidFill>
                <a:effectLst/>
                <a:latin typeface="+mn-lt"/>
                <a:ea typeface="+mn-ea"/>
                <a:cs typeface="+mn-cs"/>
              </a:rPr>
              <a:t>are found </a:t>
            </a:r>
            <a:r>
              <a:rPr lang="en-US" sz="1200" b="0" i="0" kern="1200" dirty="0" smtClean="0">
                <a:solidFill>
                  <a:schemeClr val="tx1"/>
                </a:solidFill>
                <a:effectLst/>
                <a:latin typeface="+mn-lt"/>
                <a:ea typeface="+mn-ea"/>
                <a:cs typeface="+mn-cs"/>
              </a:rPr>
              <a:t>during </a:t>
            </a:r>
            <a:r>
              <a:rPr lang="en-US" sz="1200" b="1" i="0" kern="1200" dirty="0" err="1">
                <a:solidFill>
                  <a:schemeClr val="tx1"/>
                </a:solidFill>
                <a:effectLst/>
                <a:latin typeface="+mn-lt"/>
                <a:ea typeface="+mn-ea"/>
                <a:cs typeface="+mn-cs"/>
              </a:rPr>
              <a:t>iteratration</a:t>
            </a:r>
            <a:r>
              <a:rPr lang="en-US" sz="1200" b="1" i="0" kern="1200" dirty="0">
                <a:solidFill>
                  <a:schemeClr val="tx1"/>
                </a:solidFill>
                <a:effectLst/>
                <a:latin typeface="+mn-lt"/>
                <a:ea typeface="+mn-ea"/>
                <a:cs typeface="+mn-cs"/>
              </a:rPr>
              <a:t>.</a:t>
            </a:r>
            <a:r>
              <a:rPr lang="en-US" dirty="0"/>
              <a:t/>
            </a:r>
            <a:br>
              <a:rPr lang="en-US" dirty="0"/>
            </a:br>
            <a:endParaRPr lang="en-US" sz="1200" b="0" i="0" u="none" strike="noStrike" kern="1200" baseline="0" dirty="0">
              <a:solidFill>
                <a:schemeClr val="accent6"/>
              </a:solidFill>
              <a:latin typeface="Arial Rounded MT Bold" panose="020F0704030504030204" pitchFamily="34" charset="0"/>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AP calculate 4 matrices</a:t>
            </a: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tx1"/>
                </a:solidFill>
                <a:latin typeface="+mn-lt"/>
                <a:ea typeface="+mn-ea"/>
                <a:cs typeface="+mn-cs"/>
              </a:rPr>
              <a:t>similarity matrix </a:t>
            </a:r>
            <a:r>
              <a:rPr lang="en-US" sz="1200" b="0" i="0" u="none" strike="noStrike" kern="1200" baseline="0" dirty="0">
                <a:solidFill>
                  <a:schemeClr val="tx1"/>
                </a:solidFill>
                <a:latin typeface="+mn-lt"/>
                <a:ea typeface="+mn-ea"/>
                <a:cs typeface="+mn-cs"/>
              </a:rPr>
              <a:t>shows how well the data point is </a:t>
            </a:r>
            <a:r>
              <a:rPr lang="en-US" sz="1200" b="0" i="0" u="none" strike="noStrike" kern="1200" baseline="0" dirty="0" smtClean="0">
                <a:solidFill>
                  <a:schemeClr val="tx1"/>
                </a:solidFill>
                <a:latin typeface="+mn-lt"/>
                <a:ea typeface="+mn-ea"/>
                <a:cs typeface="+mn-cs"/>
              </a:rPr>
              <a:t>to </a:t>
            </a:r>
            <a:r>
              <a:rPr lang="en-US" sz="1200" b="0" i="0" u="none" strike="noStrike" kern="1200" baseline="0" dirty="0">
                <a:solidFill>
                  <a:schemeClr val="tx1"/>
                </a:solidFill>
                <a:latin typeface="+mn-lt"/>
                <a:ea typeface="+mn-ea"/>
                <a:cs typeface="+mn-cs"/>
              </a:rPr>
              <a:t>be the centroids . </a:t>
            </a:r>
            <a:r>
              <a:rPr lang="en-US" sz="1200" b="0" i="0" kern="1200" dirty="0">
                <a:solidFill>
                  <a:schemeClr val="tx1"/>
                </a:solidFill>
                <a:effectLst/>
                <a:latin typeface="+mn-lt"/>
                <a:ea typeface="+mn-ea"/>
                <a:cs typeface="+mn-cs"/>
              </a:rPr>
              <a:t>And it is</a:t>
            </a:r>
            <a:r>
              <a:rPr lang="en-US" sz="1200" b="0" i="0" kern="1200" baseline="0" dirty="0">
                <a:solidFill>
                  <a:schemeClr val="tx1"/>
                </a:solidFill>
                <a:effectLst/>
                <a:latin typeface="+mn-lt"/>
                <a:ea typeface="+mn-ea"/>
                <a:cs typeface="+mn-cs"/>
              </a:rPr>
              <a:t> obtained by calculating</a:t>
            </a:r>
            <a:r>
              <a:rPr lang="en-US" sz="1200" b="0" i="0" kern="1200" dirty="0">
                <a:solidFill>
                  <a:schemeClr val="tx1"/>
                </a:solidFill>
                <a:effectLst/>
                <a:latin typeface="+mn-lt"/>
                <a:ea typeface="+mn-ea"/>
                <a:cs typeface="+mn-cs"/>
              </a:rPr>
              <a:t> the negative Euclidian distance squared.</a:t>
            </a:r>
            <a:endParaRPr lang="en-US" sz="1200" b="0" i="0" u="none" strike="noStrike" kern="1200" baseline="0" dirty="0">
              <a:solidFill>
                <a:schemeClr val="tx1"/>
              </a:solidFill>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a:t>
            </a:r>
            <a:r>
              <a:rPr lang="en-US" sz="1200" b="1" i="0" u="none" strike="noStrike" kern="1200" baseline="0" dirty="0">
                <a:solidFill>
                  <a:schemeClr val="accent6"/>
                </a:solidFill>
                <a:latin typeface="Arial Rounded MT Bold" panose="020F0704030504030204" pitchFamily="34" charset="0"/>
                <a:ea typeface="+mn-ea"/>
                <a:cs typeface="+mn-cs"/>
              </a:rPr>
              <a:t>Responsibility</a:t>
            </a:r>
            <a:r>
              <a:rPr lang="en-US" sz="1200" b="0" i="0" u="none" strike="noStrike" kern="1200" baseline="0" dirty="0">
                <a:solidFill>
                  <a:schemeClr val="accent6"/>
                </a:solidFill>
                <a:latin typeface="Arial Rounded MT Bold" panose="020F0704030504030204" pitchFamily="34" charset="0"/>
                <a:ea typeface="+mn-ea"/>
                <a:cs typeface="+mn-cs"/>
              </a:rPr>
              <a:t> </a:t>
            </a:r>
            <a:r>
              <a:rPr lang="en-US" sz="1200" b="0" i="0" u="none" strike="noStrike" kern="1200" baseline="0" dirty="0">
                <a:solidFill>
                  <a:schemeClr val="tx1"/>
                </a:solidFill>
                <a:latin typeface="+mn-lt"/>
                <a:ea typeface="+mn-ea"/>
                <a:cs typeface="+mn-cs"/>
              </a:rPr>
              <a:t>matrix contains values that represent how likely is a data point to be a cluster center. </a:t>
            </a:r>
          </a:p>
          <a:p>
            <a:r>
              <a:rPr lang="en-US" sz="1200" b="0" i="0" u="none" strike="noStrike" kern="1200" baseline="0" dirty="0">
                <a:solidFill>
                  <a:schemeClr val="accent6"/>
                </a:solidFill>
                <a:latin typeface="Arial Rounded MT Bold" panose="020F0704030504030204" pitchFamily="34" charset="0"/>
                <a:ea typeface="+mn-ea"/>
                <a:cs typeface="+mn-cs"/>
              </a:rPr>
              <a:t> for example in this fig  data point k1, sends message to candidate exemplar </a:t>
            </a:r>
            <a:r>
              <a:rPr lang="en-US" sz="1200" b="1" i="0" u="none" strike="noStrike" kern="1200" baseline="0" dirty="0" err="1">
                <a:solidFill>
                  <a:schemeClr val="accent6"/>
                </a:solidFill>
                <a:latin typeface="Arial Rounded MT Bold" panose="020F0704030504030204" pitchFamily="34" charset="0"/>
                <a:ea typeface="+mn-ea"/>
                <a:cs typeface="+mn-cs"/>
              </a:rPr>
              <a:t>i</a:t>
            </a:r>
            <a:r>
              <a:rPr lang="en-US" sz="1200" b="0" i="0" u="none" strike="noStrike" kern="1200" baseline="0" dirty="0">
                <a:solidFill>
                  <a:schemeClr val="accent6"/>
                </a:solidFill>
                <a:latin typeface="Arial Rounded MT Bold" panose="020F0704030504030204" pitchFamily="34" charset="0"/>
                <a:ea typeface="+mn-ea"/>
                <a:cs typeface="+mn-cs"/>
              </a:rPr>
              <a:t> and gets the response back to figure out  if point </a:t>
            </a:r>
            <a:r>
              <a:rPr lang="en-US" sz="1200" b="1" i="0" u="none" strike="noStrike" kern="1200" baseline="0" dirty="0" err="1">
                <a:solidFill>
                  <a:schemeClr val="accent6"/>
                </a:solidFill>
                <a:latin typeface="Arial Rounded MT Bold" panose="020F0704030504030204" pitchFamily="34" charset="0"/>
                <a:ea typeface="+mn-ea"/>
                <a:cs typeface="+mn-cs"/>
              </a:rPr>
              <a:t>i</a:t>
            </a:r>
            <a:r>
              <a:rPr lang="en-US" sz="1200" b="0" i="0" u="none" strike="noStrike" kern="1200" baseline="0" dirty="0">
                <a:solidFill>
                  <a:schemeClr val="accent6"/>
                </a:solidFill>
                <a:latin typeface="Arial Rounded MT Bold" panose="020F0704030504030204" pitchFamily="34" charset="0"/>
                <a:ea typeface="+mn-ea"/>
                <a:cs typeface="+mn-cs"/>
              </a:rPr>
              <a:t> is good point to be cluster center for k1.</a:t>
            </a:r>
          </a:p>
          <a:p>
            <a:endParaRPr lang="en-US" sz="1200" b="0" i="0" u="none" strike="noStrike" kern="1200" baseline="0" dirty="0">
              <a:solidFill>
                <a:schemeClr val="accent6"/>
              </a:solidFill>
              <a:latin typeface="Arial Rounded MT Bold" panose="020F07040305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a:solidFill>
                  <a:schemeClr val="accent6"/>
                </a:solidFill>
                <a:latin typeface="Arial Rounded MT Bold" panose="020F0704030504030204" pitchFamily="34" charset="0"/>
                <a:ea typeface="+mn-ea"/>
                <a:cs typeface="+mn-cs"/>
              </a:rPr>
              <a:t>The Availability</a:t>
            </a:r>
            <a:r>
              <a:rPr lang="en-US" sz="1200" b="0" i="0" u="none" strike="noStrike" kern="1200" baseline="0" dirty="0">
                <a:solidFill>
                  <a:schemeClr val="accent6"/>
                </a:solidFill>
                <a:latin typeface="Arial Rounded MT Bold" panose="020F0704030504030204" pitchFamily="34" charset="0"/>
                <a:ea typeface="+mn-ea"/>
                <a:cs typeface="+mn-cs"/>
              </a:rPr>
              <a:t> </a:t>
            </a:r>
            <a:r>
              <a:rPr lang="en-US" sz="1200" b="0" i="0" u="none" strike="noStrike" kern="1200" baseline="0" dirty="0">
                <a:solidFill>
                  <a:schemeClr val="tx1"/>
                </a:solidFill>
                <a:latin typeface="+mn-lt"/>
                <a:ea typeface="+mn-ea"/>
                <a:cs typeface="+mn-cs"/>
              </a:rPr>
              <a:t>matrix </a:t>
            </a:r>
            <a:r>
              <a:rPr lang="en-US" sz="1200" b="0" i="0" kern="1200" dirty="0">
                <a:solidFill>
                  <a:schemeClr val="tx1"/>
                </a:solidFill>
                <a:effectLst/>
                <a:latin typeface="+mn-lt"/>
                <a:ea typeface="+mn-ea"/>
                <a:cs typeface="+mn-cs"/>
              </a:rPr>
              <a:t>reflects how appropriate it would be for point </a:t>
            </a:r>
            <a:r>
              <a:rPr lang="en-US" sz="1200" b="0" i="0" kern="1200" dirty="0" err="1" smtClean="0">
                <a:solidFill>
                  <a:schemeClr val="tx1"/>
                </a:solidFill>
                <a:effectLst/>
                <a:latin typeface="+mn-lt"/>
                <a:ea typeface="+mn-ea"/>
                <a:cs typeface="+mn-cs"/>
              </a:rPr>
              <a:t>i</a:t>
            </a:r>
            <a:r>
              <a:rPr lang="en-US" sz="1200" b="0" i="0" kern="1200" dirty="0">
                <a:solidFill>
                  <a:schemeClr val="tx1"/>
                </a:solidFill>
                <a:effectLst/>
                <a:latin typeface="+mn-lt"/>
                <a:ea typeface="+mn-ea"/>
                <a:cs typeface="+mn-cs"/>
              </a:rPr>
              <a:t> to choose point </a:t>
            </a:r>
            <a:r>
              <a:rPr lang="en-US" sz="1200" b="0" i="0" kern="1200" dirty="0" smtClean="0">
                <a:solidFill>
                  <a:schemeClr val="tx1"/>
                </a:solidFill>
                <a:effectLst/>
                <a:latin typeface="+mn-lt"/>
                <a:ea typeface="+mn-ea"/>
                <a:cs typeface="+mn-cs"/>
              </a:rPr>
              <a:t>k</a:t>
            </a:r>
            <a:r>
              <a:rPr lang="en-US" sz="1200" b="0" i="0" kern="1200" dirty="0">
                <a:solidFill>
                  <a:schemeClr val="tx1"/>
                </a:solidFill>
                <a:effectLst/>
                <a:latin typeface="+mn-lt"/>
                <a:ea typeface="+mn-ea"/>
                <a:cs typeface="+mn-cs"/>
              </a:rPr>
              <a:t> as its exemplar.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fontAlgn="base"/>
            <a:r>
              <a:rPr lang="en-US" b="0" i="0" dirty="0" smtClean="0">
                <a:solidFill>
                  <a:srgbClr val="42464C"/>
                </a:solidFill>
                <a:effectLst/>
                <a:latin typeface="游ゴシック" panose="020B0400000000000000" pitchFamily="34" charset="-128"/>
                <a:ea typeface="游ゴシック" panose="020B0400000000000000" pitchFamily="34" charset="-128"/>
              </a:rPr>
              <a:t>Those </a:t>
            </a:r>
            <a:r>
              <a:rPr lang="en-US" b="0" i="0" dirty="0">
                <a:solidFill>
                  <a:srgbClr val="42464C"/>
                </a:solidFill>
                <a:effectLst/>
                <a:latin typeface="游ゴシック" panose="020B0400000000000000" pitchFamily="34" charset="-128"/>
                <a:ea typeface="游ゴシック" panose="020B0400000000000000" pitchFamily="34" charset="-128"/>
              </a:rPr>
              <a:t>two matrices actually represent a graph where every data point is connected with all other points. For five data points we could imagine a graph </a:t>
            </a:r>
            <a:r>
              <a:rPr lang="en-US" b="0" i="0" dirty="0" smtClean="0">
                <a:solidFill>
                  <a:srgbClr val="42464C"/>
                </a:solidFill>
                <a:effectLst/>
                <a:latin typeface="游ゴシック" panose="020B0400000000000000" pitchFamily="34" charset="-128"/>
                <a:ea typeface="游ゴシック" panose="020B0400000000000000" pitchFamily="34" charset="-128"/>
              </a:rPr>
              <a:t>like here.</a:t>
            </a:r>
            <a:endParaRPr lang="en-US" b="0" i="0" dirty="0">
              <a:solidFill>
                <a:srgbClr val="42464C"/>
              </a:solidFill>
              <a:effectLst/>
              <a:latin typeface="游ゴシック" panose="020B0400000000000000" pitchFamily="34" charset="-128"/>
              <a:ea typeface="游ゴシック" panose="020B04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________________________________________________________</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estimates the similarity between each data point and finds the most suitable cluster center. </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accent6"/>
              </a:solidFill>
              <a:latin typeface="Arial Rounded MT Bold" panose="020F0704030504030204" pitchFamily="34" charset="0"/>
              <a:ea typeface="+mn-ea"/>
              <a:cs typeface="+mn-cs"/>
            </a:endParaRPr>
          </a:p>
          <a:p>
            <a:r>
              <a:rPr lang="en-US" sz="1200" b="0" i="0" u="none" strike="noStrike" kern="1200" baseline="0" dirty="0">
                <a:solidFill>
                  <a:schemeClr val="accent6"/>
                </a:solidFill>
                <a:latin typeface="Arial Rounded MT Bold" panose="020F0704030504030204" pitchFamily="34" charset="0"/>
                <a:ea typeface="+mn-ea"/>
                <a:cs typeface="+mn-cs"/>
              </a:rPr>
              <a:t>In this pic a message from exemplar point </a:t>
            </a:r>
            <a:r>
              <a:rPr lang="en-US" sz="1200" b="0" i="0" u="none" strike="noStrike" kern="1200" baseline="0" dirty="0" err="1">
                <a:solidFill>
                  <a:schemeClr val="accent6"/>
                </a:solidFill>
                <a:latin typeface="Arial Rounded MT Bold" panose="020F0704030504030204" pitchFamily="34" charset="0"/>
                <a:ea typeface="+mn-ea"/>
                <a:cs typeface="+mn-cs"/>
              </a:rPr>
              <a:t>kei</a:t>
            </a:r>
            <a:r>
              <a:rPr lang="en-US" sz="1200" b="0" i="0" u="none" strike="noStrike" kern="1200" baseline="0" dirty="0">
                <a:solidFill>
                  <a:schemeClr val="accent6"/>
                </a:solidFill>
                <a:latin typeface="Arial Rounded MT Bold" panose="020F0704030504030204" pitchFamily="34" charset="0"/>
                <a:ea typeface="+mn-ea"/>
                <a:cs typeface="+mn-cs"/>
              </a:rPr>
              <a:t> is sent to point </a:t>
            </a:r>
            <a:r>
              <a:rPr lang="en-US" sz="1200" b="0" i="0" u="none" strike="noStrike" kern="1200" baseline="0" dirty="0" err="1">
                <a:solidFill>
                  <a:schemeClr val="accent6"/>
                </a:solidFill>
                <a:latin typeface="Arial Rounded MT Bold" panose="020F0704030504030204" pitchFamily="34" charset="0"/>
                <a:ea typeface="+mn-ea"/>
                <a:cs typeface="+mn-cs"/>
              </a:rPr>
              <a:t>i</a:t>
            </a:r>
            <a:r>
              <a:rPr lang="en-US" sz="1200" b="0" i="0" u="none" strike="noStrike" kern="1200" baseline="0" dirty="0">
                <a:solidFill>
                  <a:schemeClr val="accent6"/>
                </a:solidFill>
                <a:latin typeface="Arial Rounded MT Bold" panose="020F0704030504030204" pitchFamily="34" charset="0"/>
                <a:ea typeface="+mn-ea"/>
                <a:cs typeface="+mn-cs"/>
              </a:rPr>
              <a:t> to find how well it would be for point $</a:t>
            </a:r>
            <a:r>
              <a:rPr lang="en-US" sz="1200" b="0" i="0" u="none" strike="noStrike" kern="1200" baseline="0" dirty="0" err="1">
                <a:solidFill>
                  <a:schemeClr val="accent6"/>
                </a:solidFill>
                <a:latin typeface="Arial Rounded MT Bold" panose="020F0704030504030204" pitchFamily="34" charset="0"/>
                <a:ea typeface="+mn-ea"/>
                <a:cs typeface="+mn-cs"/>
              </a:rPr>
              <a:t>i</a:t>
            </a:r>
            <a:r>
              <a:rPr lang="en-US" sz="1200" b="0" i="0" u="none" strike="noStrike" kern="1200" baseline="0" dirty="0">
                <a:solidFill>
                  <a:schemeClr val="accent6"/>
                </a:solidFill>
                <a:latin typeface="Arial Rounded MT Bold" panose="020F0704030504030204" pitchFamily="34" charset="0"/>
                <a:ea typeface="+mn-ea"/>
                <a:cs typeface="+mn-cs"/>
              </a:rPr>
              <a:t>$ to choose point $</a:t>
            </a:r>
            <a:r>
              <a:rPr lang="en-US" sz="1200" b="0" i="0" u="none" strike="noStrike" kern="1200" baseline="0" dirty="0" err="1">
                <a:solidFill>
                  <a:schemeClr val="accent6"/>
                </a:solidFill>
                <a:latin typeface="Arial Rounded MT Bold" panose="020F0704030504030204" pitchFamily="34" charset="0"/>
                <a:ea typeface="+mn-ea"/>
                <a:cs typeface="+mn-cs"/>
              </a:rPr>
              <a:t>kei</a:t>
            </a:r>
            <a:r>
              <a:rPr lang="en-US" sz="1200" b="0" i="0" u="none" strike="noStrike" kern="1200" baseline="0" dirty="0">
                <a:solidFill>
                  <a:schemeClr val="accent6"/>
                </a:solidFill>
                <a:latin typeface="Arial Rounded MT Bold" panose="020F0704030504030204" pitchFamily="34" charset="0"/>
                <a:ea typeface="+mn-ea"/>
                <a:cs typeface="+mn-cs"/>
              </a:rPr>
              <a:t>$ as an exemplar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Lastly, in the criterion matrix, each cell is the sum of the availability matrix and responsibility matrix at that location. The highest values of each row are designated as an exemplar.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message-passing procedure continues until convergence is reached.</a:t>
            </a: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08EE1B5-32AE-4BE1-AB34-49AD1829E438}" type="slidenum">
              <a:rPr lang="en-US" smtClean="0"/>
              <a:t>52</a:t>
            </a:fld>
            <a:endParaRPr lang="en-US"/>
          </a:p>
        </p:txBody>
      </p:sp>
    </p:spTree>
    <p:extLst>
      <p:ext uri="{BB962C8B-B14F-4D97-AF65-F5344CB8AC3E}">
        <p14:creationId xmlns:p14="http://schemas.microsoft.com/office/powerpoint/2010/main" val="3567397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3 main hyper parameters are used </a:t>
            </a:r>
          </a:p>
          <a:p>
            <a:r>
              <a:rPr lang="en-US" sz="1200" b="0" i="1" u="none" strike="noStrike" kern="1200" baseline="0" dirty="0">
                <a:solidFill>
                  <a:schemeClr val="tx1"/>
                </a:solidFill>
                <a:latin typeface="+mn-lt"/>
                <a:ea typeface="+mn-ea"/>
                <a:cs typeface="+mn-cs"/>
              </a:rPr>
              <a:t>damping factor which should be </a:t>
            </a:r>
            <a:r>
              <a:rPr lang="en-US" sz="1200" b="0" i="0" u="none" strike="noStrike" kern="1200" baseline="0" dirty="0">
                <a:solidFill>
                  <a:schemeClr val="tx1"/>
                </a:solidFill>
                <a:latin typeface="+mn-lt"/>
                <a:ea typeface="+mn-ea"/>
                <a:cs typeface="+mn-cs"/>
              </a:rPr>
              <a:t>(between 0.5 and 1), controls the rate of  </a:t>
            </a:r>
            <a:r>
              <a:rPr lang="en-US" sz="1200" dirty="0"/>
              <a:t>convergence </a:t>
            </a:r>
            <a:r>
              <a:rPr lang="en-US" sz="1200" b="0" i="0" kern="1200" dirty="0">
                <a:solidFill>
                  <a:schemeClr val="tx1"/>
                </a:solidFill>
                <a:effectLst/>
                <a:latin typeface="+mn-lt"/>
                <a:ea typeface="+mn-ea"/>
                <a:cs typeface="+mn-cs"/>
              </a:rPr>
              <a:t>.fast or slow  convergence</a:t>
            </a:r>
            <a:r>
              <a:rPr lang="en-US" sz="1200" b="0" i="0" kern="1200" baseline="0" dirty="0">
                <a:solidFill>
                  <a:schemeClr val="tx1"/>
                </a:solidFill>
                <a:effectLst/>
                <a:latin typeface="+mn-lt"/>
                <a:ea typeface="+mn-ea"/>
                <a:cs typeface="+mn-cs"/>
              </a:rPr>
              <a:t> .</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1"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kern="1200" baseline="0" dirty="0">
                <a:solidFill>
                  <a:schemeClr val="tx1"/>
                </a:solidFill>
                <a:latin typeface="+mn-lt"/>
                <a:ea typeface="+mn-ea"/>
                <a:cs typeface="+mn-cs"/>
              </a:rPr>
              <a:t>preferences</a:t>
            </a:r>
            <a:r>
              <a:rPr lang="en-US" sz="1200" b="0" i="0" u="none" strike="noStrike" kern="1200" baseline="0" dirty="0">
                <a:solidFill>
                  <a:schemeClr val="tx1"/>
                </a:solidFill>
                <a:latin typeface="+mn-lt"/>
                <a:ea typeface="+mn-ea"/>
                <a:cs typeface="+mn-cs"/>
              </a:rPr>
              <a:t>. </a:t>
            </a:r>
            <a:r>
              <a:rPr lang="en-US" b="1" i="0" dirty="0" smtClean="0">
                <a:solidFill>
                  <a:srgbClr val="42464C"/>
                </a:solidFill>
                <a:effectLst/>
                <a:latin typeface="游ゴシック" panose="020B0400000000000000" pitchFamily="34" charset="-128"/>
                <a:ea typeface="游ゴシック" panose="020B0400000000000000" pitchFamily="34" charset="-128"/>
              </a:rPr>
              <a:t>this preference value show how strongly a data point thinks itself should be an exemplar.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For </a:t>
            </a:r>
            <a:r>
              <a:rPr lang="en-US" sz="1200" b="0" i="0" kern="1200" dirty="0">
                <a:solidFill>
                  <a:schemeClr val="tx1"/>
                </a:solidFill>
                <a:effectLst/>
                <a:latin typeface="+mn-lt"/>
                <a:ea typeface="+mn-ea"/>
                <a:cs typeface="+mn-cs"/>
              </a:rPr>
              <a:t>a smaller amount of clusters, this can be set to the minimum value of the similarities.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smtClean="0">
              <a:solidFill>
                <a:srgbClr val="42464C"/>
              </a:solidFill>
              <a:effectLst/>
              <a:latin typeface="游ゴシック" panose="020B0400000000000000" pitchFamily="34" charset="-128"/>
              <a:ea typeface="游ゴシック" panose="020B0400000000000000"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This value shows the </a:t>
            </a:r>
            <a:r>
              <a:rPr lang="en-US" sz="1200" b="1" dirty="0" smtClean="0"/>
              <a:t>suitability of each data point </a:t>
            </a:r>
            <a:r>
              <a:rPr lang="en-US" sz="1200" dirty="0" smtClean="0"/>
              <a:t>to be an exemplar.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kern="1200" baseline="0" dirty="0" err="1">
                <a:solidFill>
                  <a:schemeClr val="tx1"/>
                </a:solidFill>
                <a:latin typeface="+mn-lt"/>
                <a:ea typeface="+mn-ea"/>
                <a:cs typeface="+mn-cs"/>
              </a:rPr>
              <a:t>max_iter</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defines the maximum number of iterations. </a:t>
            </a:r>
            <a:r>
              <a:rPr lang="en-US" sz="1200" b="0" i="0" kern="1200" dirty="0">
                <a:solidFill>
                  <a:schemeClr val="tx1"/>
                </a:solidFill>
                <a:effectLst/>
                <a:latin typeface="+mn-lt"/>
                <a:ea typeface="+mn-ea"/>
                <a:cs typeface="+mn-cs"/>
              </a:rPr>
              <a:t>Which should be chosen so that the centroids  don’t change,</a:t>
            </a: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indent="0">
              <a:buNone/>
            </a:pP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08EE1B5-32AE-4BE1-AB34-49AD1829E438}" type="slidenum">
              <a:rPr lang="en-US" smtClean="0"/>
              <a:t>53</a:t>
            </a:fld>
            <a:endParaRPr lang="en-US"/>
          </a:p>
        </p:txBody>
      </p:sp>
    </p:spTree>
    <p:extLst>
      <p:ext uri="{BB962C8B-B14F-4D97-AF65-F5344CB8AC3E}">
        <p14:creationId xmlns:p14="http://schemas.microsoft.com/office/powerpoint/2010/main" val="15425223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92929"/>
                </a:solidFill>
                <a:effectLst/>
                <a:latin typeface="sohne"/>
              </a:rPr>
              <a:t>Similarity Matrix (c)</a:t>
            </a:r>
          </a:p>
          <a:p>
            <a:pPr algn="l"/>
            <a:r>
              <a:rPr lang="en-US" b="0" i="0" dirty="0" smtClean="0">
                <a:solidFill>
                  <a:srgbClr val="292929"/>
                </a:solidFill>
                <a:effectLst/>
                <a:latin typeface="charter"/>
              </a:rPr>
              <a:t>every </a:t>
            </a:r>
            <a:r>
              <a:rPr lang="en-US" b="0" i="0" dirty="0">
                <a:solidFill>
                  <a:srgbClr val="292929"/>
                </a:solidFill>
                <a:effectLst/>
                <a:latin typeface="charter"/>
              </a:rPr>
              <a:t>cell in the similarity matrix is calculated by negating the sum of the squares of the differences between participants</a:t>
            </a:r>
            <a:r>
              <a:rPr lang="en-US" b="0" i="0" dirty="0" smtClean="0">
                <a:solidFill>
                  <a:srgbClr val="292929"/>
                </a:solidFill>
                <a:effectLst/>
                <a:latin typeface="charter"/>
              </a:rPr>
              <a:t>.</a:t>
            </a:r>
          </a:p>
          <a:p>
            <a:pPr algn="l"/>
            <a:r>
              <a:rPr lang="en-US" b="0" i="0" dirty="0" smtClean="0">
                <a:solidFill>
                  <a:srgbClr val="292929"/>
                </a:solidFill>
                <a:effectLst/>
                <a:latin typeface="charter"/>
              </a:rPr>
              <a:t>**</a:t>
            </a:r>
            <a:r>
              <a:rPr lang="en-US" b="0" i="0" dirty="0" err="1" smtClean="0">
                <a:solidFill>
                  <a:srgbClr val="292929"/>
                </a:solidFill>
                <a:effectLst/>
                <a:latin typeface="charter"/>
              </a:rPr>
              <a:t>Foeexample</a:t>
            </a:r>
            <a:r>
              <a:rPr lang="en-US" b="0" i="0" dirty="0" smtClean="0">
                <a:solidFill>
                  <a:srgbClr val="292929"/>
                </a:solidFill>
                <a:effectLst/>
                <a:latin typeface="charter"/>
              </a:rPr>
              <a:t>  </a:t>
            </a:r>
            <a:r>
              <a:rPr lang="en-US" b="0" i="0" dirty="0">
                <a:solidFill>
                  <a:srgbClr val="292929"/>
                </a:solidFill>
                <a:effectLst/>
                <a:latin typeface="charter"/>
              </a:rPr>
              <a:t>For the similarity between Alice and Bob, the sum of the squares of the differences </a:t>
            </a:r>
            <a:r>
              <a:rPr lang="en-US" b="0" i="0" dirty="0" smtClean="0">
                <a:solidFill>
                  <a:srgbClr val="292929"/>
                </a:solidFill>
                <a:effectLst/>
                <a:latin typeface="charter"/>
              </a:rPr>
              <a:t>is 7, then</a:t>
            </a:r>
            <a:r>
              <a:rPr lang="en-US" sz="1200" b="0" i="0" kern="1200" dirty="0" smtClean="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 similarity value is -7</a:t>
            </a:r>
            <a:r>
              <a:rPr lang="en-US" sz="1200" b="0" i="0" kern="1200" dirty="0" smtClean="0">
                <a:solidFill>
                  <a:schemeClr val="tx1"/>
                </a:solidFill>
                <a:effectLst/>
                <a:latin typeface="+mn-lt"/>
                <a:ea typeface="+mn-ea"/>
                <a:cs typeface="+mn-cs"/>
              </a:rPr>
              <a:t>.</a:t>
            </a:r>
          </a:p>
          <a:p>
            <a:pPr algn="l"/>
            <a:endParaRPr lang="en-US" sz="1200" b="0" i="0" kern="1200" dirty="0" smtClean="0">
              <a:solidFill>
                <a:schemeClr val="tx1"/>
              </a:solidFill>
              <a:effectLst/>
              <a:latin typeface="+mn-lt"/>
              <a:ea typeface="+mn-ea"/>
              <a:cs typeface="+mn-cs"/>
            </a:endParaRPr>
          </a:p>
          <a:p>
            <a:pPr algn="l"/>
            <a:endParaRPr lang="en-US" sz="1200" b="0" i="0" kern="1200" dirty="0" smtClean="0">
              <a:solidFill>
                <a:schemeClr val="tx1"/>
              </a:solidFill>
              <a:effectLst/>
              <a:latin typeface="+mn-lt"/>
              <a:ea typeface="+mn-ea"/>
              <a:cs typeface="+mn-cs"/>
            </a:endParaRPr>
          </a:p>
          <a:p>
            <a:pPr algn="l"/>
            <a:r>
              <a:rPr lang="en-US" sz="1200" b="0" i="0" kern="1200" dirty="0" smtClean="0">
                <a:solidFill>
                  <a:schemeClr val="tx1"/>
                </a:solidFill>
                <a:effectLst/>
                <a:latin typeface="+mn-lt"/>
                <a:ea typeface="+mn-ea"/>
                <a:cs typeface="+mn-cs"/>
              </a:rPr>
              <a:t>**</a:t>
            </a:r>
            <a:r>
              <a:rPr lang="en-US" sz="1200" b="1" i="0" kern="1200" dirty="0" smtClean="0">
                <a:solidFill>
                  <a:schemeClr val="tx1"/>
                </a:solidFill>
                <a:effectLst/>
                <a:latin typeface="+mn-lt"/>
                <a:ea typeface="+mn-ea"/>
                <a:cs typeface="+mn-cs"/>
              </a:rPr>
              <a:t>For</a:t>
            </a:r>
            <a:r>
              <a:rPr lang="en-US" sz="1200" b="1" i="0" kern="1200" baseline="0" dirty="0" smtClean="0">
                <a:solidFill>
                  <a:schemeClr val="tx1"/>
                </a:solidFill>
                <a:effectLst/>
                <a:latin typeface="+mn-lt"/>
                <a:ea typeface="+mn-ea"/>
                <a:cs typeface="+mn-cs"/>
              </a:rPr>
              <a:t> diagonal</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we fill in the diagonal </a:t>
            </a:r>
            <a:r>
              <a:rPr lang="en-US" sz="1200" b="0" i="0" kern="1200" dirty="0" smtClean="0">
                <a:solidFill>
                  <a:schemeClr val="tx1"/>
                </a:solidFill>
                <a:effectLst/>
                <a:latin typeface="+mn-lt"/>
                <a:ea typeface="+mn-ea"/>
                <a:cs typeface="+mn-cs"/>
              </a:rPr>
              <a:t>with, </a:t>
            </a:r>
            <a:r>
              <a:rPr lang="en-US" sz="1200" b="0" i="0" kern="1200" dirty="0">
                <a:solidFill>
                  <a:schemeClr val="tx1"/>
                </a:solidFill>
                <a:effectLst/>
                <a:latin typeface="+mn-lt"/>
                <a:ea typeface="+mn-ea"/>
                <a:cs typeface="+mn-cs"/>
              </a:rPr>
              <a:t>the lowest number from among the different cells</a:t>
            </a:r>
            <a:r>
              <a:rPr lang="en-US" sz="1200" b="0" i="0" kern="1200" dirty="0" smtClean="0">
                <a:solidFill>
                  <a:schemeClr val="tx1"/>
                </a:solidFill>
                <a:effectLst/>
                <a:latin typeface="+mn-lt"/>
                <a:ea typeface="+mn-ea"/>
                <a:cs typeface="+mn-cs"/>
              </a:rPr>
              <a:t>. Which is  -22</a:t>
            </a:r>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a:t>
            </a:r>
          </a:p>
          <a:p>
            <a:r>
              <a:rPr lang="en-US" sz="1200" b="0" i="0" u="none" strike="noStrike" kern="1200" baseline="0" dirty="0">
                <a:solidFill>
                  <a:schemeClr val="tx1"/>
                </a:solidFill>
                <a:latin typeface="+mn-lt"/>
                <a:ea typeface="+mn-ea"/>
                <a:cs typeface="+mn-cs"/>
              </a:rPr>
              <a:t>s(</a:t>
            </a:r>
            <a:r>
              <a:rPr lang="en-US" sz="1200" b="0" i="1" u="none" strike="noStrike" kern="1200" baseline="0" dirty="0">
                <a:solidFill>
                  <a:schemeClr val="tx1"/>
                </a:solidFill>
                <a:latin typeface="+mn-lt"/>
                <a:ea typeface="+mn-ea"/>
                <a:cs typeface="+mn-cs"/>
              </a:rPr>
              <a:t>k</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k</a:t>
            </a:r>
            <a:r>
              <a:rPr lang="en-US" sz="1200" b="0" i="0" u="none" strike="noStrike" kern="1200" baseline="0" dirty="0">
                <a:solidFill>
                  <a:schemeClr val="tx1"/>
                </a:solidFill>
                <a:latin typeface="+mn-lt"/>
                <a:ea typeface="+mn-ea"/>
                <a:cs typeface="+mn-cs"/>
              </a:rPr>
              <a:t>) = </a:t>
            </a:r>
            <a:r>
              <a:rPr lang="en-US" sz="1200" b="0" i="1" u="none" strike="noStrike" kern="1200" baseline="0" dirty="0">
                <a:solidFill>
                  <a:schemeClr val="tx1"/>
                </a:solidFill>
                <a:latin typeface="+mn-lt"/>
                <a:ea typeface="+mn-ea"/>
                <a:cs typeface="+mn-cs"/>
              </a:rPr>
              <a:t>l </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l </a:t>
            </a:r>
            <a:r>
              <a:rPr lang="en-US" sz="1200" b="0" i="0" u="none" strike="noStrike" kern="1200" baseline="0" dirty="0">
                <a:solidFill>
                  <a:schemeClr val="tx1"/>
                </a:solidFill>
                <a:latin typeface="+mn-lt"/>
                <a:ea typeface="+mn-ea"/>
                <a:cs typeface="+mn-cs"/>
              </a:rPr>
              <a:t>is referred to as preferences, whose value should be independent and can be set to a constant. Algorithm AP introduces the</a:t>
            </a:r>
          </a:p>
          <a:p>
            <a:r>
              <a:rPr lang="en-US" sz="1200" b="0" i="0" u="none" strike="noStrike" kern="1200" baseline="0" dirty="0">
                <a:solidFill>
                  <a:schemeClr val="tx1"/>
                </a:solidFill>
                <a:latin typeface="+mn-lt"/>
                <a:ea typeface="+mn-ea"/>
                <a:cs typeface="+mn-cs"/>
              </a:rPr>
              <a:t>fading factor to adjust the iteration speed, and a proper number of fading factor will help to avoid numerical oscillation and improve convergence.</a:t>
            </a:r>
            <a:endParaRPr lang="en-US" sz="1200" b="0" i="0" kern="1200" dirty="0">
              <a:solidFill>
                <a:schemeClr val="tx1"/>
              </a:solidFill>
              <a:effectLst/>
              <a:latin typeface="+mn-lt"/>
              <a:ea typeface="+mn-ea"/>
              <a:cs typeface="+mn-cs"/>
            </a:endParaRPr>
          </a:p>
          <a:p>
            <a:pPr algn="l"/>
            <a:endParaRPr lang="en-US" b="0" i="0" dirty="0">
              <a:solidFill>
                <a:srgbClr val="292929"/>
              </a:solidFill>
              <a:effectLst/>
              <a:latin typeface="charter"/>
            </a:endParaRPr>
          </a:p>
          <a:p>
            <a:pPr algn="l"/>
            <a:endParaRPr lang="en-US" b="0" i="0" dirty="0">
              <a:solidFill>
                <a:srgbClr val="292929"/>
              </a:solidFill>
              <a:effectLst/>
              <a:latin typeface="charter"/>
            </a:endParaRPr>
          </a:p>
          <a:p>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54</a:t>
            </a:fld>
            <a:endParaRPr lang="en-US"/>
          </a:p>
        </p:txBody>
      </p:sp>
    </p:spTree>
    <p:extLst>
      <p:ext uri="{BB962C8B-B14F-4D97-AF65-F5344CB8AC3E}">
        <p14:creationId xmlns:p14="http://schemas.microsoft.com/office/powerpoint/2010/main" val="596009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Stream </a:t>
            </a:r>
            <a:r>
              <a:rPr lang="en-US" sz="1200" b="0" i="0" u="none" strike="noStrike" kern="1200" baseline="0" dirty="0" err="1" smtClean="0">
                <a:solidFill>
                  <a:schemeClr val="tx1"/>
                </a:solidFill>
                <a:latin typeface="+mn-lt"/>
                <a:ea typeface="+mn-ea"/>
                <a:cs typeface="+mn-cs"/>
              </a:rPr>
              <a:t>clusteing</a:t>
            </a:r>
            <a:r>
              <a:rPr lang="en-US" sz="1200" b="0" i="0" u="none" strike="noStrike" kern="1200" baseline="0" dirty="0" smtClean="0">
                <a:solidFill>
                  <a:schemeClr val="tx1"/>
                </a:solidFill>
                <a:latin typeface="+mn-lt"/>
                <a:ea typeface="+mn-ea"/>
                <a:cs typeface="+mn-cs"/>
              </a:rPr>
              <a:t> is important in many indoor cases such as </a:t>
            </a:r>
          </a:p>
          <a:p>
            <a:r>
              <a:rPr lang="en-US" sz="1200" b="0" i="0" u="none" strike="noStrike" kern="1200" baseline="0" dirty="0" smtClean="0">
                <a:solidFill>
                  <a:schemeClr val="tx1"/>
                </a:solidFill>
                <a:latin typeface="+mn-lt"/>
                <a:ea typeface="+mn-ea"/>
                <a:cs typeface="+mn-cs"/>
              </a:rPr>
              <a:t>to improve management decision like to Control the temperature of the building and where to install AC</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rgbClr val="7F8C8D"/>
              </a:solidFill>
              <a:effectLst/>
              <a:latin typeface="Raleway"/>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rgbClr val="7F8C8D"/>
                </a:solidFill>
                <a:effectLst/>
                <a:latin typeface="Raleway"/>
                <a:ea typeface="+mn-ea"/>
                <a:cs typeface="+mn-cs"/>
              </a:rPr>
              <a:t>Another example can be advertising  a product, and where to install a billboard or screen to have higher viewers, and where is the most crowded space</a:t>
            </a:r>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rgbClr val="7F8C8D"/>
              </a:solidFill>
              <a:effectLst/>
              <a:latin typeface="Raleway"/>
              <a:ea typeface="+mn-ea"/>
              <a:cs typeface="+mn-cs"/>
            </a:endParaRPr>
          </a:p>
          <a:p>
            <a:r>
              <a:rPr lang="en-US" b="0" i="0" dirty="0" smtClean="0">
                <a:solidFill>
                  <a:srgbClr val="7F8C8D"/>
                </a:solidFill>
                <a:effectLst/>
                <a:latin typeface="Raleway"/>
              </a:rPr>
              <a:t>a very important example</a:t>
            </a:r>
            <a:r>
              <a:rPr lang="en-US" b="0" i="0" baseline="0" dirty="0" smtClean="0">
                <a:solidFill>
                  <a:srgbClr val="7F8C8D"/>
                </a:solidFill>
                <a:effectLst/>
                <a:latin typeface="Raleway"/>
              </a:rPr>
              <a:t> in these days is</a:t>
            </a:r>
            <a:r>
              <a:rPr lang="en-US" b="0" i="0" dirty="0" smtClean="0">
                <a:solidFill>
                  <a:srgbClr val="7F8C8D"/>
                </a:solidFill>
                <a:effectLst/>
                <a:latin typeface="Raleway"/>
              </a:rPr>
              <a:t> to control the spread of </a:t>
            </a:r>
            <a:r>
              <a:rPr lang="en-US" b="0" i="0" dirty="0" smtClean="0">
                <a:solidFill>
                  <a:srgbClr val="7F8C8D"/>
                </a:solidFill>
                <a:effectLst/>
                <a:latin typeface="arial" panose="020B0604020202020204" pitchFamily="34" charset="0"/>
              </a:rPr>
              <a:t>COVID</a:t>
            </a:r>
            <a:r>
              <a:rPr lang="en-US" b="0" i="0" dirty="0" smtClean="0">
                <a:solidFill>
                  <a:srgbClr val="7F8C8D"/>
                </a:solidFill>
                <a:effectLst/>
                <a:latin typeface="Raleway"/>
              </a:rPr>
              <a:t>-19 in</a:t>
            </a:r>
            <a:r>
              <a:rPr lang="en-US" b="0" i="0" baseline="0" dirty="0" smtClean="0">
                <a:solidFill>
                  <a:srgbClr val="7F8C8D"/>
                </a:solidFill>
                <a:effectLst/>
                <a:latin typeface="Raleway"/>
              </a:rPr>
              <a:t> public places such as malls and monitoring  the human mobility to keep social distancing, and keeps the limit number of people inside.  </a:t>
            </a:r>
          </a:p>
          <a:p>
            <a:endParaRPr lang="en-US" b="0" i="0" baseline="0" dirty="0" smtClean="0">
              <a:solidFill>
                <a:srgbClr val="7F8C8D"/>
              </a:solidFill>
              <a:effectLst/>
              <a:latin typeface="Raleway"/>
            </a:endParaRPr>
          </a:p>
          <a:p>
            <a:endParaRPr lang="en-US" sz="1200" b="0" i="0" u="none" strike="noStrike" kern="1200" baseline="0" dirty="0" smtClean="0">
              <a:solidFill>
                <a:srgbClr val="7F8C8D"/>
              </a:solidFill>
              <a:effectLst/>
              <a:latin typeface="Raleway"/>
              <a:ea typeface="+mn-ea"/>
              <a:cs typeface="+mn-cs"/>
            </a:endParaRPr>
          </a:p>
          <a:p>
            <a:r>
              <a:rPr lang="en-US" sz="1200" b="0" i="0" u="none" strike="noStrike" kern="1200" baseline="0" dirty="0" smtClean="0">
                <a:solidFill>
                  <a:srgbClr val="7F8C8D"/>
                </a:solidFill>
                <a:effectLst/>
                <a:latin typeface="Raleway"/>
                <a:ea typeface="+mn-ea"/>
                <a:cs typeface="+mn-cs"/>
              </a:rPr>
              <a:t>For all these </a:t>
            </a:r>
            <a:r>
              <a:rPr lang="en-US" sz="1200" b="0" i="0" u="none" strike="noStrike" kern="1200" baseline="0" dirty="0" err="1" smtClean="0">
                <a:solidFill>
                  <a:srgbClr val="7F8C8D"/>
                </a:solidFill>
                <a:effectLst/>
                <a:latin typeface="Raleway"/>
                <a:ea typeface="+mn-ea"/>
                <a:cs typeface="+mn-cs"/>
              </a:rPr>
              <a:t>kinga</a:t>
            </a:r>
            <a:r>
              <a:rPr lang="en-US" sz="1200" b="0" i="0" u="none" strike="noStrike" kern="1200" baseline="0" dirty="0" smtClean="0">
                <a:solidFill>
                  <a:srgbClr val="7F8C8D"/>
                </a:solidFill>
                <a:effectLst/>
                <a:latin typeface="Raleway"/>
                <a:ea typeface="+mn-ea"/>
                <a:cs typeface="+mn-cs"/>
              </a:rPr>
              <a:t> application, </a:t>
            </a:r>
            <a:r>
              <a:rPr lang="en-US" sz="1200" b="0" i="0" u="none" strike="noStrike" kern="1200" baseline="0" dirty="0" err="1" smtClean="0">
                <a:solidFill>
                  <a:srgbClr val="7F8C8D"/>
                </a:solidFill>
                <a:effectLst/>
                <a:latin typeface="Raleway"/>
                <a:ea typeface="+mn-ea"/>
                <a:cs typeface="+mn-cs"/>
              </a:rPr>
              <a:t>finidind</a:t>
            </a:r>
            <a:r>
              <a:rPr lang="en-US" sz="1200" b="0" i="0" u="none" strike="noStrike" kern="1200" baseline="0" dirty="0" smtClean="0">
                <a:solidFill>
                  <a:srgbClr val="7F8C8D"/>
                </a:solidFill>
                <a:effectLst/>
                <a:latin typeface="Raleway"/>
                <a:ea typeface="+mn-ea"/>
                <a:cs typeface="+mn-cs"/>
              </a:rPr>
              <a:t> a meaning out of these infinite data is very important and it is possible by stream clustering analysis</a:t>
            </a:r>
          </a:p>
          <a:p>
            <a:endParaRPr lang="en-US" sz="1200" b="0" i="0" u="none" strike="noStrike" kern="1200" baseline="0" dirty="0" smtClean="0">
              <a:solidFill>
                <a:srgbClr val="7F8C8D"/>
              </a:solidFill>
              <a:effectLst/>
              <a:latin typeface="Raleway"/>
              <a:ea typeface="+mn-ea"/>
              <a:cs typeface="+mn-cs"/>
            </a:endParaRPr>
          </a:p>
          <a:p>
            <a:r>
              <a:rPr lang="en-US" sz="1200" b="0" i="0" u="none" strike="noStrike" kern="1200" baseline="0" dirty="0" smtClean="0">
                <a:solidFill>
                  <a:srgbClr val="7F8C8D"/>
                </a:solidFill>
                <a:effectLst/>
                <a:latin typeface="Raleway"/>
                <a:ea typeface="+mn-ea"/>
                <a:cs typeface="+mn-cs"/>
              </a:rPr>
              <a:t>______________________________________</a:t>
            </a:r>
          </a:p>
          <a:p>
            <a:r>
              <a:rPr lang="en-US" sz="1200" b="0" i="0" kern="1200" dirty="0" smtClean="0">
                <a:solidFill>
                  <a:schemeClr val="tx1"/>
                </a:solidFill>
                <a:effectLst/>
                <a:latin typeface="+mn-lt"/>
                <a:ea typeface="+mn-ea"/>
                <a:cs typeface="+mn-cs"/>
              </a:rPr>
              <a:t>Also Using people counting data allows you to </a:t>
            </a:r>
            <a:r>
              <a:rPr lang="en-US" sz="1200" b="1" i="0" kern="1200" dirty="0" err="1" smtClean="0">
                <a:solidFill>
                  <a:schemeClr val="tx1"/>
                </a:solidFill>
                <a:effectLst/>
                <a:latin typeface="+mn-lt"/>
                <a:ea typeface="+mn-ea"/>
                <a:cs typeface="+mn-cs"/>
              </a:rPr>
              <a:t>optimise</a:t>
            </a:r>
            <a:r>
              <a:rPr lang="en-US" sz="1200" b="1" i="0" kern="1200" dirty="0" smtClean="0">
                <a:solidFill>
                  <a:schemeClr val="tx1"/>
                </a:solidFill>
                <a:effectLst/>
                <a:latin typeface="+mn-lt"/>
                <a:ea typeface="+mn-ea"/>
                <a:cs typeface="+mn-cs"/>
              </a:rPr>
              <a:t> the space </a:t>
            </a:r>
            <a:r>
              <a:rPr lang="en-US" sz="1200" b="0" i="0" kern="1200" dirty="0" smtClean="0">
                <a:solidFill>
                  <a:schemeClr val="tx1"/>
                </a:solidFill>
                <a:effectLst/>
                <a:latin typeface="+mn-lt"/>
                <a:ea typeface="+mn-ea"/>
                <a:cs typeface="+mn-cs"/>
              </a:rPr>
              <a:t>you do have through either progressively filling certain areas of the building to ensure occupancy capacity is </a:t>
            </a:r>
            <a:r>
              <a:rPr lang="en-US" sz="1200" b="0" i="0" kern="1200" dirty="0" err="1" smtClean="0">
                <a:solidFill>
                  <a:schemeClr val="tx1"/>
                </a:solidFill>
                <a:effectLst/>
                <a:latin typeface="+mn-lt"/>
                <a:ea typeface="+mn-ea"/>
                <a:cs typeface="+mn-cs"/>
              </a:rPr>
              <a:t>utilised</a:t>
            </a:r>
            <a:r>
              <a:rPr lang="en-US" sz="1200" b="0" i="0" kern="1200" dirty="0" smtClean="0">
                <a:solidFill>
                  <a:schemeClr val="tx1"/>
                </a:solidFill>
                <a:effectLst/>
                <a:latin typeface="+mn-lt"/>
                <a:ea typeface="+mn-ea"/>
                <a:cs typeface="+mn-cs"/>
              </a:rPr>
              <a:t> to its full potential.</a:t>
            </a:r>
            <a:endParaRPr lang="en-US" sz="1200" b="0" i="0" u="none" strike="noStrike" kern="1200" baseline="0" dirty="0" smtClean="0">
              <a:solidFill>
                <a:srgbClr val="7F8C8D"/>
              </a:solidFill>
              <a:effectLst/>
              <a:latin typeface="Raleway"/>
              <a:ea typeface="+mn-ea"/>
              <a:cs typeface="+mn-cs"/>
            </a:endParaRPr>
          </a:p>
          <a:p>
            <a:endParaRPr lang="en-US" sz="1200" b="0" i="0" u="none" strike="noStrike" kern="1200" baseline="0" dirty="0" smtClean="0">
              <a:solidFill>
                <a:srgbClr val="7F8C8D"/>
              </a:solidFill>
              <a:effectLst/>
              <a:latin typeface="Raleway"/>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hence </a:t>
            </a:r>
            <a:r>
              <a:rPr lang="en-US" sz="1200" b="0" i="0" u="none" strike="noStrike" kern="1200" baseline="0" dirty="0">
                <a:solidFill>
                  <a:schemeClr val="tx1"/>
                </a:solidFill>
                <a:latin typeface="+mn-lt"/>
                <a:ea typeface="+mn-ea"/>
                <a:cs typeface="+mn-cs"/>
              </a:rPr>
              <a:t>its ability to handle large data sets diminishes rapidly with size and cannot</a:t>
            </a:r>
          </a:p>
          <a:p>
            <a:r>
              <a:rPr lang="en-US" sz="1200" b="0" i="0" u="none" strike="noStrike" kern="1200" baseline="0" dirty="0">
                <a:solidFill>
                  <a:schemeClr val="tx1"/>
                </a:solidFill>
                <a:latin typeface="+mn-lt"/>
                <a:ea typeface="+mn-ea"/>
                <a:cs typeface="+mn-cs"/>
              </a:rPr>
              <a:t>handle massive data sets. However, for clustering data streams which are small</a:t>
            </a:r>
          </a:p>
          <a:p>
            <a:r>
              <a:rPr lang="en-US" sz="1200" b="0" i="0" u="none" strike="noStrike" kern="1200" baseline="0" dirty="0">
                <a:solidFill>
                  <a:schemeClr val="tx1"/>
                </a:solidFill>
                <a:latin typeface="+mn-lt"/>
                <a:ea typeface="+mn-ea"/>
                <a:cs typeface="+mn-cs"/>
              </a:rPr>
              <a:t>data depending on the data rate and the time interval of the time window used for</a:t>
            </a:r>
          </a:p>
          <a:p>
            <a:r>
              <a:rPr lang="en-US" sz="1200" b="0" i="0" u="none" strike="noStrike" kern="1200" baseline="0" dirty="0">
                <a:solidFill>
                  <a:schemeClr val="tx1"/>
                </a:solidFill>
                <a:latin typeface="+mn-lt"/>
                <a:ea typeface="+mn-ea"/>
                <a:cs typeface="+mn-cs"/>
              </a:rPr>
              <a:t>the clustering, a streaming AP algorithm becomes a viable solution for clustering</a:t>
            </a:r>
          </a:p>
          <a:p>
            <a:r>
              <a:rPr lang="en-US" sz="1200" b="0" i="0" u="none" strike="noStrike" kern="1200" baseline="0" dirty="0">
                <a:solidFill>
                  <a:schemeClr val="tx1"/>
                </a:solidFill>
                <a:latin typeface="+mn-lt"/>
                <a:ea typeface="+mn-ea"/>
                <a:cs typeface="+mn-cs"/>
              </a:rPr>
              <a:t>IoT data streams such as the indoor localization data streams.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Due to the infinite nature of data streams, it is impossible to store all these data in memory or even in disk</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08EE1B5-32AE-4BE1-AB34-49AD1829E438}" type="slidenum">
              <a:rPr lang="en-US" smtClean="0"/>
              <a:t>5</a:t>
            </a:fld>
            <a:endParaRPr lang="en-US"/>
          </a:p>
        </p:txBody>
      </p:sp>
    </p:spTree>
    <p:extLst>
      <p:ext uri="{BB962C8B-B14F-4D97-AF65-F5344CB8AC3E}">
        <p14:creationId xmlns:p14="http://schemas.microsoft.com/office/powerpoint/2010/main" val="21737261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92929"/>
                </a:solidFill>
                <a:effectLst/>
                <a:latin typeface="sohne"/>
              </a:rPr>
              <a:t>Responsibility Matrix (r)</a:t>
            </a:r>
          </a:p>
          <a:p>
            <a:pPr algn="l"/>
            <a:r>
              <a:rPr lang="en-US" b="0" i="0" dirty="0" smtClean="0">
                <a:solidFill>
                  <a:srgbClr val="292929"/>
                </a:solidFill>
                <a:effectLst/>
                <a:latin typeface="charter"/>
              </a:rPr>
              <a:t>formula: </a:t>
            </a:r>
          </a:p>
          <a:p>
            <a:pPr algn="l"/>
            <a:endParaRPr lang="en-US" b="0" i="0" dirty="0" smtClean="0">
              <a:solidFill>
                <a:srgbClr val="292929"/>
              </a:solidFill>
              <a:effectLst/>
              <a:latin typeface="charter"/>
            </a:endParaRPr>
          </a:p>
          <a:p>
            <a:pPr algn="l"/>
            <a:r>
              <a:rPr lang="en-US" b="1" i="0" dirty="0" smtClean="0">
                <a:solidFill>
                  <a:srgbClr val="292929"/>
                </a:solidFill>
                <a:effectLst/>
                <a:latin typeface="charter"/>
              </a:rPr>
              <a:t>which is the similarity between  </a:t>
            </a:r>
            <a:r>
              <a:rPr lang="en-US" b="1" i="0" dirty="0" err="1" smtClean="0">
                <a:solidFill>
                  <a:srgbClr val="292929"/>
                </a:solidFill>
                <a:effectLst/>
                <a:latin typeface="charter"/>
              </a:rPr>
              <a:t>i</a:t>
            </a:r>
            <a:r>
              <a:rPr lang="en-US" b="1" i="0" dirty="0" smtClean="0">
                <a:solidFill>
                  <a:srgbClr val="292929"/>
                </a:solidFill>
                <a:effectLst/>
                <a:latin typeface="charter"/>
              </a:rPr>
              <a:t> and k (col) </a:t>
            </a:r>
            <a:r>
              <a:rPr lang="en-US" b="1" i="0" dirty="0" err="1" smtClean="0">
                <a:solidFill>
                  <a:srgbClr val="292929"/>
                </a:solidFill>
                <a:effectLst/>
                <a:latin typeface="charter"/>
              </a:rPr>
              <a:t>minues</a:t>
            </a:r>
            <a:r>
              <a:rPr lang="en-US" b="1" i="0" dirty="0" smtClean="0">
                <a:solidFill>
                  <a:srgbClr val="292929"/>
                </a:solidFill>
                <a:effectLst/>
                <a:latin typeface="charter"/>
              </a:rPr>
              <a:t> max of remaining  </a:t>
            </a:r>
            <a:r>
              <a:rPr lang="en-US" b="1" i="0" dirty="0" err="1" smtClean="0">
                <a:solidFill>
                  <a:srgbClr val="292929"/>
                </a:solidFill>
                <a:effectLst/>
                <a:latin typeface="charter"/>
              </a:rPr>
              <a:t>simuilarity</a:t>
            </a:r>
            <a:r>
              <a:rPr lang="en-US" b="1" i="0" dirty="0" smtClean="0">
                <a:solidFill>
                  <a:srgbClr val="292929"/>
                </a:solidFill>
                <a:effectLst/>
                <a:latin typeface="charter"/>
              </a:rPr>
              <a:t> of I</a:t>
            </a:r>
            <a:r>
              <a:rPr lang="en-US" b="1" i="0" baseline="0" dirty="0" smtClean="0">
                <a:solidFill>
                  <a:srgbClr val="292929"/>
                </a:solidFill>
                <a:effectLst/>
                <a:latin typeface="charter"/>
              </a:rPr>
              <a:t> (row)</a:t>
            </a:r>
          </a:p>
          <a:p>
            <a:pPr algn="l"/>
            <a:endParaRPr lang="en-US" b="0" i="0" dirty="0">
              <a:solidFill>
                <a:srgbClr val="292929"/>
              </a:solidFill>
              <a:effectLst/>
              <a:latin typeface="charter"/>
            </a:endParaRPr>
          </a:p>
          <a:p>
            <a:pPr algn="l"/>
            <a:r>
              <a:rPr lang="en-US" b="0" i="0" dirty="0" smtClean="0">
                <a:solidFill>
                  <a:srgbClr val="292929"/>
                </a:solidFill>
                <a:effectLst/>
                <a:latin typeface="charter"/>
              </a:rPr>
              <a:t>**For</a:t>
            </a:r>
            <a:r>
              <a:rPr lang="en-US" b="0" i="0" dirty="0">
                <a:solidFill>
                  <a:srgbClr val="292929"/>
                </a:solidFill>
                <a:effectLst/>
                <a:latin typeface="charter"/>
              </a:rPr>
              <a:t> example, the responsibility of Bob (column) to Alice (row</a:t>
            </a:r>
            <a:r>
              <a:rPr lang="en-US" b="0" i="0" dirty="0" smtClean="0">
                <a:solidFill>
                  <a:srgbClr val="292929"/>
                </a:solidFill>
                <a:effectLst/>
                <a:latin typeface="charter"/>
              </a:rPr>
              <a:t>) is -1, </a:t>
            </a:r>
            <a:r>
              <a:rPr lang="en-US" b="0" i="0" dirty="0">
                <a:solidFill>
                  <a:srgbClr val="292929"/>
                </a:solidFill>
                <a:effectLst/>
                <a:latin typeface="charter"/>
              </a:rPr>
              <a:t>which is the similarity of Bob to Alice (-7) minus the maximum of the remaining similarities of Alice’s row (-6).</a:t>
            </a:r>
          </a:p>
          <a:p>
            <a:pPr algn="l"/>
            <a:endParaRPr lang="en-US"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After calculating the responsibilities for the rest of </a:t>
            </a:r>
            <a:r>
              <a:rPr lang="en-US" b="0" i="0" dirty="0" smtClean="0">
                <a:solidFill>
                  <a:srgbClr val="292929"/>
                </a:solidFill>
                <a:effectLst/>
                <a:latin typeface="charter"/>
              </a:rPr>
              <a:t>participants</a:t>
            </a:r>
            <a:r>
              <a:rPr lang="en-US" b="0" i="0" dirty="0">
                <a:solidFill>
                  <a:srgbClr val="292929"/>
                </a:solidFill>
                <a:effectLst/>
                <a:latin typeface="charter"/>
              </a:rPr>
              <a:t>, we end up with the following matrix.</a:t>
            </a:r>
          </a:p>
          <a:p>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55</a:t>
            </a:fld>
            <a:endParaRPr lang="en-US"/>
          </a:p>
        </p:txBody>
      </p:sp>
    </p:spTree>
    <p:extLst>
      <p:ext uri="{BB962C8B-B14F-4D97-AF65-F5344CB8AC3E}">
        <p14:creationId xmlns:p14="http://schemas.microsoft.com/office/powerpoint/2010/main" val="30070251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smtClean="0">
                <a:solidFill>
                  <a:srgbClr val="292929"/>
                </a:solidFill>
                <a:effectLst/>
                <a:latin typeface="charter"/>
              </a:rPr>
              <a:t>For the </a:t>
            </a:r>
            <a:r>
              <a:rPr lang="en-US" b="0" i="0" dirty="0" err="1" smtClean="0">
                <a:solidFill>
                  <a:srgbClr val="292929"/>
                </a:solidFill>
                <a:effectLst/>
                <a:latin typeface="charter"/>
              </a:rPr>
              <a:t>availablility</a:t>
            </a:r>
            <a:r>
              <a:rPr lang="en-US" b="0" i="0" dirty="0" smtClean="0">
                <a:solidFill>
                  <a:srgbClr val="292929"/>
                </a:solidFill>
                <a:effectLst/>
                <a:latin typeface="charter"/>
              </a:rPr>
              <a:t> matrix,</a:t>
            </a:r>
            <a:r>
              <a:rPr lang="en-US" b="0" i="0" baseline="0" dirty="0" smtClean="0">
                <a:solidFill>
                  <a:srgbClr val="292929"/>
                </a:solidFill>
                <a:effectLst/>
                <a:latin typeface="charter"/>
              </a:rPr>
              <a:t> </a:t>
            </a:r>
            <a:r>
              <a:rPr lang="en-US" b="0" i="0" dirty="0" smtClean="0">
                <a:solidFill>
                  <a:srgbClr val="292929"/>
                </a:solidFill>
                <a:effectLst/>
                <a:latin typeface="charter"/>
              </a:rPr>
              <a:t>formula for diagonal</a:t>
            </a:r>
            <a:r>
              <a:rPr lang="en-US" b="0" i="0" dirty="0">
                <a:solidFill>
                  <a:srgbClr val="292929"/>
                </a:solidFill>
                <a:effectLst/>
                <a:latin typeface="charter"/>
              </a:rPr>
              <a:t>:</a:t>
            </a:r>
          </a:p>
          <a:p>
            <a:r>
              <a:rPr lang="en-US" b="1" dirty="0"/>
              <a:t/>
            </a:r>
            <a:br>
              <a:rPr lang="en-US" b="1" dirty="0"/>
            </a:br>
            <a:r>
              <a:rPr lang="en-US" b="1" i="0" dirty="0" smtClean="0">
                <a:solidFill>
                  <a:srgbClr val="292929"/>
                </a:solidFill>
                <a:effectLst/>
                <a:latin typeface="charter"/>
              </a:rPr>
              <a:t>sum </a:t>
            </a:r>
            <a:r>
              <a:rPr lang="en-US" b="1" i="0" dirty="0">
                <a:solidFill>
                  <a:srgbClr val="292929"/>
                </a:solidFill>
                <a:effectLst/>
                <a:latin typeface="charter"/>
              </a:rPr>
              <a:t>all the </a:t>
            </a:r>
            <a:r>
              <a:rPr lang="en-US" b="1" i="0" dirty="0" smtClean="0">
                <a:solidFill>
                  <a:srgbClr val="292929"/>
                </a:solidFill>
                <a:effectLst/>
                <a:latin typeface="charter"/>
              </a:rPr>
              <a:t>positive values in </a:t>
            </a:r>
            <a:r>
              <a:rPr lang="en-US" b="1" i="0" dirty="0">
                <a:solidFill>
                  <a:srgbClr val="292929"/>
                </a:solidFill>
                <a:effectLst/>
                <a:latin typeface="charter"/>
              </a:rPr>
              <a:t>the column except for </a:t>
            </a:r>
            <a:r>
              <a:rPr lang="en-US" b="1" i="0" dirty="0" smtClean="0">
                <a:solidFill>
                  <a:srgbClr val="292929"/>
                </a:solidFill>
                <a:effectLst/>
                <a:latin typeface="charter"/>
              </a:rPr>
              <a:t>its own value( or</a:t>
            </a:r>
            <a:r>
              <a:rPr lang="en-US" b="1" i="0" baseline="0" dirty="0" smtClean="0">
                <a:solidFill>
                  <a:srgbClr val="292929"/>
                </a:solidFill>
                <a:effectLst/>
                <a:latin typeface="charter"/>
              </a:rPr>
              <a:t> self responsibility</a:t>
            </a:r>
            <a:r>
              <a:rPr lang="en-US" b="1" i="0" dirty="0" smtClean="0">
                <a:solidFill>
                  <a:srgbClr val="292929"/>
                </a:solidFill>
                <a:effectLst/>
                <a:latin typeface="charter"/>
              </a:rPr>
              <a:t>).</a:t>
            </a:r>
          </a:p>
          <a:p>
            <a:endParaRPr lang="en-US" b="0" i="0" dirty="0" smtClean="0">
              <a:solidFill>
                <a:srgbClr val="292929"/>
              </a:solidFill>
              <a:effectLst/>
              <a:latin typeface="charter"/>
            </a:endParaRPr>
          </a:p>
          <a:p>
            <a:endParaRPr lang="en-US" b="0" i="0" dirty="0" smtClean="0">
              <a:solidFill>
                <a:srgbClr val="292929"/>
              </a:solidFill>
              <a:effectLst/>
              <a:latin typeface="charter"/>
            </a:endParaRPr>
          </a:p>
          <a:p>
            <a:r>
              <a:rPr lang="en-US" b="0" i="0" dirty="0" smtClean="0">
                <a:solidFill>
                  <a:srgbClr val="292929"/>
                </a:solidFill>
                <a:effectLst/>
                <a:latin typeface="charter"/>
              </a:rPr>
              <a:t>non-diagonal value </a:t>
            </a:r>
          </a:p>
          <a:p>
            <a:r>
              <a:rPr lang="en-US" b="1" i="0" dirty="0" smtClean="0">
                <a:solidFill>
                  <a:srgbClr val="292929"/>
                </a:solidFill>
                <a:effectLst/>
                <a:latin typeface="charter"/>
              </a:rPr>
              <a:t>Self responsibility of data point plus  </a:t>
            </a:r>
            <a:r>
              <a:rPr lang="en-US" b="1" i="0" dirty="0" err="1" smtClean="0">
                <a:solidFill>
                  <a:srgbClr val="292929"/>
                </a:solidFill>
                <a:effectLst/>
                <a:latin typeface="charter"/>
              </a:rPr>
              <a:t>plus</a:t>
            </a:r>
            <a:r>
              <a:rPr lang="en-US" b="1" i="0" dirty="0" smtClean="0">
                <a:solidFill>
                  <a:srgbClr val="292929"/>
                </a:solidFill>
                <a:effectLst/>
                <a:latin typeface="charter"/>
              </a:rPr>
              <a:t> the sum of the remaining positive responsibilities excluding </a:t>
            </a:r>
          </a:p>
          <a:p>
            <a:endParaRPr lang="en-US" b="0" i="0" dirty="0" smtClean="0">
              <a:solidFill>
                <a:srgbClr val="292929"/>
              </a:solidFill>
              <a:effectLst/>
              <a:latin typeface="charter"/>
            </a:endParaRPr>
          </a:p>
          <a:p>
            <a:r>
              <a:rPr lang="en-US" b="0" i="0" dirty="0" smtClean="0">
                <a:solidFill>
                  <a:srgbClr val="292929"/>
                </a:solidFill>
                <a:effectLst/>
                <a:latin typeface="charter"/>
              </a:rPr>
              <a:t>for example </a:t>
            </a:r>
            <a:r>
              <a:rPr lang="en-US" b="0" i="0" dirty="0" err="1" smtClean="0">
                <a:solidFill>
                  <a:srgbClr val="292929"/>
                </a:solidFill>
                <a:effectLst/>
                <a:latin typeface="charter"/>
              </a:rPr>
              <a:t>alice</a:t>
            </a:r>
            <a:r>
              <a:rPr lang="en-US" b="0" i="0" dirty="0" smtClean="0">
                <a:solidFill>
                  <a:srgbClr val="292929"/>
                </a:solidFill>
                <a:effectLst/>
                <a:latin typeface="charter"/>
              </a:rPr>
              <a:t> to bob is Bob’s self-responsibility plus the sum of the remaining positive responsibilities of Bob’s column excluding the responsibility of Bob to Alice </a:t>
            </a:r>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56</a:t>
            </a:fld>
            <a:endParaRPr lang="en-US"/>
          </a:p>
        </p:txBody>
      </p:sp>
    </p:spTree>
    <p:extLst>
      <p:ext uri="{BB962C8B-B14F-4D97-AF65-F5344CB8AC3E}">
        <p14:creationId xmlns:p14="http://schemas.microsoft.com/office/powerpoint/2010/main" val="37367896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smtClean="0">
                <a:solidFill>
                  <a:srgbClr val="292929"/>
                </a:solidFill>
                <a:effectLst/>
                <a:latin typeface="charter"/>
              </a:rPr>
              <a:t>The </a:t>
            </a:r>
            <a:r>
              <a:rPr lang="en-US" b="0" i="0" dirty="0">
                <a:solidFill>
                  <a:srgbClr val="292929"/>
                </a:solidFill>
                <a:effectLst/>
                <a:latin typeface="charter"/>
              </a:rPr>
              <a:t>highest </a:t>
            </a:r>
            <a:r>
              <a:rPr lang="en-US" b="0" i="0" dirty="0" smtClean="0">
                <a:solidFill>
                  <a:srgbClr val="292929"/>
                </a:solidFill>
                <a:effectLst/>
                <a:latin typeface="charter"/>
              </a:rPr>
              <a:t>value </a:t>
            </a:r>
            <a:r>
              <a:rPr lang="en-US" b="0" i="0" dirty="0">
                <a:solidFill>
                  <a:srgbClr val="292929"/>
                </a:solidFill>
                <a:effectLst/>
                <a:latin typeface="charter"/>
              </a:rPr>
              <a:t>of each </a:t>
            </a:r>
            <a:r>
              <a:rPr lang="en-US" b="1" i="0" dirty="0">
                <a:solidFill>
                  <a:srgbClr val="292929"/>
                </a:solidFill>
                <a:effectLst/>
                <a:latin typeface="charter"/>
              </a:rPr>
              <a:t>row</a:t>
            </a:r>
            <a:r>
              <a:rPr lang="en-US" b="0" i="0" dirty="0">
                <a:solidFill>
                  <a:srgbClr val="292929"/>
                </a:solidFill>
                <a:effectLst/>
                <a:latin typeface="charter"/>
              </a:rPr>
              <a:t> is </a:t>
            </a:r>
            <a:r>
              <a:rPr lang="en-US" b="0" i="0" dirty="0" smtClean="0">
                <a:solidFill>
                  <a:srgbClr val="292929"/>
                </a:solidFill>
                <a:effectLst/>
                <a:latin typeface="charter"/>
              </a:rPr>
              <a:t>the centroid.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smtClean="0">
                <a:solidFill>
                  <a:srgbClr val="292929"/>
                </a:solidFill>
                <a:effectLst/>
                <a:latin typeface="charter"/>
              </a:rPr>
              <a:t>Rows</a:t>
            </a:r>
            <a:r>
              <a:rPr lang="en-US" b="0" i="0" dirty="0" smtClean="0">
                <a:solidFill>
                  <a:srgbClr val="292929"/>
                </a:solidFill>
                <a:effectLst/>
                <a:latin typeface="charter"/>
              </a:rPr>
              <a:t> with same centroids </a:t>
            </a:r>
            <a:r>
              <a:rPr lang="en-US" b="0" i="0" dirty="0">
                <a:solidFill>
                  <a:srgbClr val="292929"/>
                </a:solidFill>
                <a:effectLst/>
                <a:latin typeface="charter"/>
              </a:rPr>
              <a:t>are in the same cluster. </a:t>
            </a:r>
            <a:endParaRPr lang="en-US" b="0" i="0" dirty="0" smtClean="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smtClean="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smtClean="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smtClean="0">
                <a:solidFill>
                  <a:srgbClr val="292929"/>
                </a:solidFill>
                <a:effectLst/>
                <a:latin typeface="charter"/>
              </a:rPr>
              <a:t>Thus</a:t>
            </a:r>
            <a:r>
              <a:rPr lang="en-US" b="0" i="0" dirty="0">
                <a:solidFill>
                  <a:srgbClr val="292929"/>
                </a:solidFill>
                <a:effectLst/>
                <a:latin typeface="charter"/>
              </a:rPr>
              <a:t>, in our example. Alice, Bob, and Cary form one cluster whereas Doug and Edna constitute the second</a:t>
            </a:r>
            <a:r>
              <a:rPr lang="en-US" b="0" i="0" dirty="0" smtClean="0">
                <a:solidFill>
                  <a:srgbClr val="292929"/>
                </a:solidFill>
                <a:effectLst/>
                <a:latin typeface="charter"/>
              </a:rPr>
              <a:t>.</a:t>
            </a:r>
            <a:r>
              <a:rPr lang="en-US"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b="0" i="0" dirty="0" smtClean="0">
                <a:solidFill>
                  <a:srgbClr val="292929"/>
                </a:solidFill>
                <a:effectLst/>
                <a:latin typeface="charter"/>
              </a:rPr>
              <a:t>The criterion value of Bob (column) to Alice (row) is the sum of the responsibility and availability of Bob to Alice (-1 + -15 = -16). </a:t>
            </a:r>
          </a:p>
          <a:p>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57</a:t>
            </a:fld>
            <a:endParaRPr lang="en-US"/>
          </a:p>
        </p:txBody>
      </p:sp>
    </p:spTree>
    <p:extLst>
      <p:ext uri="{BB962C8B-B14F-4D97-AF65-F5344CB8AC3E}">
        <p14:creationId xmlns:p14="http://schemas.microsoft.com/office/powerpoint/2010/main" val="21095440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6E389C-E119-417B-AF17-8B325618E420}" type="slidenum">
              <a:rPr lang="en-US" smtClean="0"/>
              <a:t>58</a:t>
            </a:fld>
            <a:endParaRPr lang="en-US"/>
          </a:p>
        </p:txBody>
      </p:sp>
    </p:spTree>
    <p:extLst>
      <p:ext uri="{BB962C8B-B14F-4D97-AF65-F5344CB8AC3E}">
        <p14:creationId xmlns:p14="http://schemas.microsoft.com/office/powerpoint/2010/main" val="19483637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Silhouette index is defined for each data point ,</a:t>
            </a:r>
            <a:r>
              <a:rPr lang="en-US" sz="1200" b="0" i="0" u="none" strike="noStrike" kern="1200" baseline="0" dirty="0">
                <a:solidFill>
                  <a:schemeClr val="tx1"/>
                </a:solidFill>
                <a:latin typeface="+mn-lt"/>
                <a:ea typeface="+mn-ea"/>
                <a:cs typeface="+mn-cs"/>
              </a:rPr>
              <a:t> to measure how similar a data point is to its own cluster compared to other clusters.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and is based on two scores:</a:t>
            </a:r>
          </a:p>
          <a:p>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The </a:t>
            </a:r>
            <a:r>
              <a:rPr lang="en-US" sz="1200" b="0" i="0" kern="1200" dirty="0" smtClean="0">
                <a:solidFill>
                  <a:schemeClr val="tx1"/>
                </a:solidFill>
                <a:effectLst/>
                <a:latin typeface="+mn-lt"/>
                <a:ea typeface="+mn-ea"/>
                <a:cs typeface="+mn-cs"/>
              </a:rPr>
              <a:t>average </a:t>
            </a:r>
            <a:r>
              <a:rPr lang="en-US" sz="1200" b="0" i="0" kern="1200" dirty="0">
                <a:solidFill>
                  <a:schemeClr val="tx1"/>
                </a:solidFill>
                <a:effectLst/>
                <a:latin typeface="+mn-lt"/>
                <a:ea typeface="+mn-ea"/>
                <a:cs typeface="+mn-cs"/>
              </a:rPr>
              <a:t>distance between a data points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all other points in the same class.</a:t>
            </a:r>
          </a:p>
          <a:p>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The </a:t>
            </a:r>
            <a:r>
              <a:rPr lang="en-US" sz="1200" b="0" i="0" kern="1200" dirty="0" smtClean="0">
                <a:solidFill>
                  <a:schemeClr val="tx1"/>
                </a:solidFill>
                <a:effectLst/>
                <a:latin typeface="+mn-lt"/>
                <a:ea typeface="+mn-ea"/>
                <a:cs typeface="+mn-cs"/>
              </a:rPr>
              <a:t>average </a:t>
            </a:r>
            <a:r>
              <a:rPr lang="en-US" sz="1200" b="0" i="0" kern="1200" dirty="0">
                <a:solidFill>
                  <a:schemeClr val="tx1"/>
                </a:solidFill>
                <a:effectLst/>
                <a:latin typeface="+mn-lt"/>
                <a:ea typeface="+mn-ea"/>
                <a:cs typeface="+mn-cs"/>
              </a:rPr>
              <a:t>distance between a data points and all other points in the </a:t>
            </a:r>
            <a:r>
              <a:rPr lang="en-US" sz="1200" b="0" i="1" kern="1200" dirty="0">
                <a:solidFill>
                  <a:schemeClr val="tx1"/>
                </a:solidFill>
                <a:effectLst/>
                <a:latin typeface="+mn-lt"/>
                <a:ea typeface="+mn-ea"/>
                <a:cs typeface="+mn-cs"/>
              </a:rPr>
              <a:t>next </a:t>
            </a:r>
            <a:r>
              <a:rPr lang="en-US" sz="1200" b="1" i="1" kern="1200" dirty="0">
                <a:solidFill>
                  <a:schemeClr val="tx1"/>
                </a:solidFill>
                <a:effectLst/>
                <a:latin typeface="+mn-lt"/>
                <a:ea typeface="+mn-ea"/>
                <a:cs typeface="+mn-cs"/>
              </a:rPr>
              <a:t>nearest</a:t>
            </a:r>
            <a:r>
              <a:rPr lang="en-US" sz="1200" b="0" i="1" kern="1200" dirty="0">
                <a:solidFill>
                  <a:schemeClr val="tx1"/>
                </a:solidFill>
                <a:effectLst/>
                <a:latin typeface="+mn-lt"/>
                <a:ea typeface="+mn-ea"/>
                <a:cs typeface="+mn-cs"/>
              </a:rPr>
              <a:t> cluster</a:t>
            </a:r>
            <a:r>
              <a:rPr lang="en-US" sz="1200" b="0" i="0" kern="1200" dirty="0">
                <a:solidFill>
                  <a:schemeClr val="tx1"/>
                </a:solidFill>
                <a:effectLst/>
                <a:latin typeface="+mn-lt"/>
                <a:ea typeface="+mn-ea"/>
                <a:cs typeface="+mn-cs"/>
              </a:rPr>
              <a:t>.</a:t>
            </a:r>
          </a:p>
          <a:p>
            <a:pPr algn="l"/>
            <a:r>
              <a:rPr lang="en-US" b="0" i="0" dirty="0">
                <a:solidFill>
                  <a:srgbClr val="212529"/>
                </a:solidFill>
                <a:effectLst/>
                <a:latin typeface="-apple-system"/>
              </a:rPr>
              <a:t>Advantages</a:t>
            </a:r>
          </a:p>
          <a:p>
            <a:pPr algn="l">
              <a:buFont typeface="Arial" panose="020B0604020202020204" pitchFamily="34" charset="0"/>
              <a:buChar char="•"/>
            </a:pPr>
            <a:r>
              <a:rPr lang="en-US" b="0" i="0" dirty="0">
                <a:solidFill>
                  <a:srgbClr val="212529"/>
                </a:solidFill>
                <a:effectLst/>
                <a:latin typeface="-apple-system"/>
              </a:rPr>
              <a:t>The score is bounded between -1 for incorrect clustering and +1 for highly dense clustering. Scores around zero indicate overlapping clusters.</a:t>
            </a:r>
          </a:p>
          <a:p>
            <a:pPr algn="l">
              <a:buFont typeface="Arial" panose="020B0604020202020204" pitchFamily="34" charset="0"/>
              <a:buChar char="•"/>
            </a:pPr>
            <a:r>
              <a:rPr lang="en-US" b="0" i="0" dirty="0">
                <a:solidFill>
                  <a:srgbClr val="212529"/>
                </a:solidFill>
                <a:effectLst/>
                <a:latin typeface="-apple-system"/>
              </a:rPr>
              <a:t>The score is higher when clusters are dense and well separated, which relates to a standard concept of a cluster.</a:t>
            </a:r>
          </a:p>
          <a:p>
            <a:pPr algn="l"/>
            <a:r>
              <a:rPr lang="en-US" b="0" i="0" dirty="0">
                <a:solidFill>
                  <a:srgbClr val="212529"/>
                </a:solidFill>
                <a:effectLst/>
                <a:latin typeface="-apple-system"/>
              </a:rPr>
              <a:t>Drawbacks</a:t>
            </a:r>
          </a:p>
          <a:p>
            <a:pPr algn="l">
              <a:buFont typeface="Arial" panose="020B0604020202020204" pitchFamily="34" charset="0"/>
              <a:buChar char="•"/>
            </a:pPr>
            <a:r>
              <a:rPr lang="en-US" b="0" i="0" dirty="0">
                <a:solidFill>
                  <a:srgbClr val="212529"/>
                </a:solidFill>
                <a:effectLst/>
                <a:latin typeface="-apple-system"/>
              </a:rPr>
              <a:t>The Silhouette Coefficient is generally higher for convex clusters than other concepts of clusters, such as density based clusters like those obtained through DBSCAN.</a:t>
            </a:r>
          </a:p>
          <a:p>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60</a:t>
            </a:fld>
            <a:endParaRPr lang="en-US"/>
          </a:p>
        </p:txBody>
      </p:sp>
    </p:spTree>
    <p:extLst>
      <p:ext uri="{BB962C8B-B14F-4D97-AF65-F5344CB8AC3E}">
        <p14:creationId xmlns:p14="http://schemas.microsoft.com/office/powerpoint/2010/main" val="4127050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latin typeface="-apple-system"/>
              </a:rPr>
              <a:t>a </a:t>
            </a:r>
            <a:r>
              <a:rPr lang="en-US" b="0" i="0" dirty="0" err="1" smtClean="0">
                <a:solidFill>
                  <a:srgbClr val="212529"/>
                </a:solidFill>
                <a:effectLst/>
                <a:latin typeface="-apple-system"/>
              </a:rPr>
              <a:t>Calinski-Harabasz</a:t>
            </a:r>
            <a:r>
              <a:rPr lang="en-US" b="0" i="0" dirty="0" smtClean="0">
                <a:solidFill>
                  <a:srgbClr val="212529"/>
                </a:solidFill>
                <a:effectLst/>
                <a:latin typeface="-apple-system"/>
              </a:rPr>
              <a:t> </a:t>
            </a:r>
            <a:r>
              <a:rPr lang="en-US" b="0" i="0" dirty="0">
                <a:solidFill>
                  <a:srgbClr val="212529"/>
                </a:solidFill>
                <a:effectLst/>
                <a:latin typeface="-apple-system"/>
              </a:rPr>
              <a:t>score relates to a model with better defined clusters or </a:t>
            </a:r>
            <a:r>
              <a:rPr lang="en-US" sz="1200" b="1" i="0" u="none" strike="noStrike" kern="1200" baseline="0" dirty="0">
                <a:solidFill>
                  <a:schemeClr val="tx1"/>
                </a:solidFill>
                <a:latin typeface="+mn-lt"/>
                <a:ea typeface="+mn-ea"/>
                <a:cs typeface="+mn-cs"/>
              </a:rPr>
              <a:t>well-separated clusters.</a:t>
            </a:r>
            <a:endParaRPr lang="en-US" b="1" i="0" dirty="0">
              <a:solidFill>
                <a:srgbClr val="212529"/>
              </a:solidFill>
              <a:effectLst/>
              <a:latin typeface="-apple-system"/>
            </a:endParaRPr>
          </a:p>
          <a:p>
            <a:pPr algn="l">
              <a:buFont typeface="Arial" panose="020B0604020202020204" pitchFamily="34" charset="0"/>
              <a:buChar char="•"/>
            </a:pPr>
            <a:r>
              <a:rPr lang="en-US" b="0" i="0" dirty="0">
                <a:solidFill>
                  <a:srgbClr val="212529"/>
                </a:solidFill>
                <a:effectLst/>
                <a:latin typeface="-apple-system"/>
              </a:rPr>
              <a:t>The index is the </a:t>
            </a:r>
            <a:r>
              <a:rPr lang="en-US" b="1" i="0" dirty="0">
                <a:solidFill>
                  <a:srgbClr val="212529"/>
                </a:solidFill>
                <a:effectLst/>
                <a:latin typeface="-apple-system"/>
              </a:rPr>
              <a:t>ratio of the sum </a:t>
            </a:r>
            <a:r>
              <a:rPr lang="en-US" b="0" i="0" dirty="0">
                <a:solidFill>
                  <a:srgbClr val="212529"/>
                </a:solidFill>
                <a:effectLst/>
                <a:latin typeface="-apple-system"/>
              </a:rPr>
              <a:t>of between-clusters dispersion and of </a:t>
            </a:r>
            <a:r>
              <a:rPr lang="en-US" sz="1200" b="1" i="0" kern="1200" dirty="0">
                <a:solidFill>
                  <a:schemeClr val="tx1"/>
                </a:solidFill>
                <a:effectLst/>
                <a:latin typeface="+mn-lt"/>
                <a:ea typeface="+mn-ea"/>
                <a:cs typeface="+mn-cs"/>
              </a:rPr>
              <a:t>inter-cluster</a:t>
            </a:r>
            <a:r>
              <a:rPr lang="en-US" b="0" i="0" dirty="0">
                <a:solidFill>
                  <a:srgbClr val="212529"/>
                </a:solidFill>
                <a:effectLst/>
                <a:latin typeface="-apple-system"/>
              </a:rPr>
              <a:t> dispersion for all </a:t>
            </a:r>
            <a:r>
              <a:rPr lang="en-US" b="0" i="0" dirty="0" smtClean="0">
                <a:solidFill>
                  <a:srgbClr val="212529"/>
                </a:solidFill>
                <a:effectLst/>
                <a:latin typeface="-apple-system"/>
              </a:rPr>
              <a:t>clusters</a:t>
            </a:r>
            <a:endParaRPr lang="en-US" b="0" i="0" dirty="0">
              <a:solidFill>
                <a:srgbClr val="212529"/>
              </a:solidFill>
              <a:effectLst/>
              <a:latin typeface="-apple-system"/>
            </a:endParaRPr>
          </a:p>
          <a:p>
            <a:pPr algn="l">
              <a:buFont typeface="Arial" panose="020B0604020202020204" pitchFamily="34" charset="0"/>
              <a:buChar char="•"/>
            </a:pPr>
            <a:r>
              <a:rPr lang="en-US" b="1" i="0" dirty="0" smtClean="0">
                <a:solidFill>
                  <a:srgbClr val="212529"/>
                </a:solidFill>
                <a:effectLst/>
                <a:latin typeface="-apple-system"/>
              </a:rPr>
              <a:t>Formula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and N is the total number of data points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k </a:t>
            </a:r>
            <a:r>
              <a:rPr lang="en-US" sz="1200" b="0" i="0" kern="1200" dirty="0">
                <a:solidFill>
                  <a:schemeClr val="tx1"/>
                </a:solidFill>
                <a:effectLst/>
                <a:latin typeface="+mn-lt"/>
                <a:ea typeface="+mn-ea"/>
                <a:cs typeface="+mn-cs"/>
              </a:rPr>
              <a:t>is the number of clusters,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SSB</a:t>
            </a:r>
            <a:r>
              <a:rPr lang="en-US" sz="1200" b="0" i="0" kern="1200" dirty="0">
                <a:solidFill>
                  <a:schemeClr val="tx1"/>
                </a:solidFill>
                <a:effectLst/>
                <a:latin typeface="+mn-lt"/>
                <a:ea typeface="+mn-ea"/>
                <a:cs typeface="+mn-cs"/>
              </a:rPr>
              <a:t> is between-cluster variance.</a:t>
            </a: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SSW </a:t>
            </a:r>
            <a:r>
              <a:rPr lang="en-US" sz="1200" b="0" i="0" kern="1200" dirty="0">
                <a:solidFill>
                  <a:schemeClr val="tx1"/>
                </a:solidFill>
                <a:effectLst/>
                <a:latin typeface="+mn-lt"/>
                <a:ea typeface="+mn-ea"/>
                <a:cs typeface="+mn-cs"/>
              </a:rPr>
              <a:t>is the </a:t>
            </a:r>
            <a:r>
              <a:rPr lang="en-US" sz="1200" b="0" i="0" kern="1200" dirty="0" smtClean="0">
                <a:solidFill>
                  <a:schemeClr val="tx1"/>
                </a:solidFill>
                <a:effectLst/>
                <a:latin typeface="+mn-lt"/>
                <a:ea typeface="+mn-ea"/>
                <a:cs typeface="+mn-cs"/>
              </a:rPr>
              <a:t>within-cluster </a:t>
            </a:r>
            <a:r>
              <a:rPr lang="en-US" sz="1200" b="0" i="0" kern="1200" dirty="0">
                <a:solidFill>
                  <a:schemeClr val="tx1"/>
                </a:solidFill>
                <a:effectLst/>
                <a:latin typeface="+mn-lt"/>
                <a:ea typeface="+mn-ea"/>
                <a:cs typeface="+mn-cs"/>
              </a:rPr>
              <a:t>variance </a:t>
            </a:r>
          </a:p>
          <a:p>
            <a:pPr algn="l">
              <a:buFont typeface="Arial" panose="020B0604020202020204" pitchFamily="34" charset="0"/>
              <a:buChar char="•"/>
            </a:pPr>
            <a:endParaRPr lang="en-US" b="0" i="0" dirty="0">
              <a:solidFill>
                <a:srgbClr val="212529"/>
              </a:solidFill>
              <a:effectLst/>
              <a:latin typeface="-apple-system"/>
            </a:endParaRPr>
          </a:p>
          <a:p>
            <a:pPr algn="l">
              <a:buFont typeface="Arial" panose="020B0604020202020204" pitchFamily="34" charset="0"/>
              <a:buChar char="•"/>
            </a:pPr>
            <a:r>
              <a:rPr lang="en-US" b="0" i="0" dirty="0" smtClean="0">
                <a:solidFill>
                  <a:srgbClr val="212529"/>
                </a:solidFill>
                <a:effectLst/>
                <a:latin typeface="-apple-system"/>
              </a:rPr>
              <a:t>_________________________________________</a:t>
            </a:r>
            <a:endParaRPr lang="en-US" b="0" i="0" dirty="0">
              <a:solidFill>
                <a:srgbClr val="212529"/>
              </a:solidFill>
              <a:effectLst/>
              <a:latin typeface="-apple-system"/>
            </a:endParaRPr>
          </a:p>
          <a:p>
            <a:pPr algn="l">
              <a:buFont typeface="Arial" panose="020B0604020202020204" pitchFamily="34" charset="0"/>
              <a:buChar char="•"/>
            </a:pPr>
            <a:r>
              <a:rPr lang="en-US" dirty="0"/>
              <a:t>is estimated based on the distances from the points in a cluster to its centroid. The separation is based on the distance from the centroids </a:t>
            </a:r>
            <a:r>
              <a:rPr lang="en-US" dirty="0" err="1"/>
              <a:t>tothe</a:t>
            </a:r>
            <a:r>
              <a:rPr lang="en-US" dirty="0"/>
              <a:t> global centroid, </a:t>
            </a:r>
            <a:endParaRPr lang="en-US" b="0" i="0" dirty="0">
              <a:solidFill>
                <a:srgbClr val="212529"/>
              </a:solidFill>
              <a:effectLst/>
              <a:latin typeface="-apple-system"/>
            </a:endParaRPr>
          </a:p>
          <a:p>
            <a:pPr algn="l">
              <a:buFont typeface="Arial" panose="020B0604020202020204" pitchFamily="34" charset="0"/>
              <a:buChar char="•"/>
            </a:pPr>
            <a:r>
              <a:rPr lang="en-US" sz="1200" b="0" i="0" kern="1200" dirty="0">
                <a:solidFill>
                  <a:schemeClr val="tx1"/>
                </a:solidFill>
                <a:effectLst/>
                <a:latin typeface="+mn-lt"/>
                <a:ea typeface="+mn-ea"/>
                <a:cs typeface="+mn-cs"/>
              </a:rPr>
              <a:t>For a set of data E of size </a:t>
            </a:r>
            <a:r>
              <a:rPr lang="en-US" sz="1200" b="0" i="0" kern="1200" dirty="0" err="1">
                <a:solidFill>
                  <a:schemeClr val="tx1"/>
                </a:solidFill>
                <a:effectLst/>
                <a:latin typeface="+mn-lt"/>
                <a:ea typeface="+mn-ea"/>
                <a:cs typeface="+mn-cs"/>
              </a:rPr>
              <a:t>nE</a:t>
            </a:r>
            <a:r>
              <a:rPr lang="en-US" sz="1200" b="0" i="0" kern="1200" dirty="0">
                <a:solidFill>
                  <a:schemeClr val="tx1"/>
                </a:solidFill>
                <a:effectLst/>
                <a:latin typeface="+mn-lt"/>
                <a:ea typeface="+mn-ea"/>
                <a:cs typeface="+mn-cs"/>
              </a:rPr>
              <a:t> which has been clustered into k clusters, the </a:t>
            </a:r>
            <a:r>
              <a:rPr lang="en-US" sz="1200" b="0" i="0" kern="1200" dirty="0" err="1">
                <a:solidFill>
                  <a:schemeClr val="tx1"/>
                </a:solidFill>
                <a:effectLst/>
                <a:latin typeface="+mn-lt"/>
                <a:ea typeface="+mn-ea"/>
                <a:cs typeface="+mn-cs"/>
              </a:rPr>
              <a:t>Calinski-Harabasz</a:t>
            </a:r>
            <a:r>
              <a:rPr lang="en-US" sz="1200" b="0" i="0" kern="1200" dirty="0">
                <a:solidFill>
                  <a:schemeClr val="tx1"/>
                </a:solidFill>
                <a:effectLst/>
                <a:latin typeface="+mn-lt"/>
                <a:ea typeface="+mn-ea"/>
                <a:cs typeface="+mn-cs"/>
              </a:rPr>
              <a:t> score s is defined as the ratio of the between-clusters dispersion mean and the within-cluster dispersion:</a:t>
            </a:r>
            <a:endParaRPr lang="en-US" b="0" i="0" dirty="0">
              <a:solidFill>
                <a:srgbClr val="212529"/>
              </a:solidFill>
              <a:effectLst/>
              <a:latin typeface="-apple-system"/>
            </a:endParaRPr>
          </a:p>
          <a:p>
            <a:endParaRPr lang="en-US" dirty="0"/>
          </a:p>
          <a:p>
            <a:endParaRPr lang="en-US" dirty="0"/>
          </a:p>
          <a:p>
            <a:r>
              <a:rPr lang="en-US" b="0" i="0" dirty="0">
                <a:solidFill>
                  <a:srgbClr val="212529"/>
                </a:solidFill>
                <a:effectLst/>
                <a:latin typeface="-apple-system"/>
              </a:rPr>
              <a:t>The </a:t>
            </a:r>
            <a:r>
              <a:rPr lang="en-US" b="0" i="0" dirty="0" err="1">
                <a:solidFill>
                  <a:srgbClr val="212529"/>
                </a:solidFill>
                <a:effectLst/>
                <a:latin typeface="-apple-system"/>
              </a:rPr>
              <a:t>Calinski-Harabasz</a:t>
            </a:r>
            <a:r>
              <a:rPr lang="en-US" b="0" i="0" dirty="0">
                <a:solidFill>
                  <a:srgbClr val="212529"/>
                </a:solidFill>
                <a:effectLst/>
                <a:latin typeface="-apple-system"/>
              </a:rPr>
              <a:t> index is generally higher for convex clusters than other concepts of clusters, such as density based clusters like those obtained through DBSCAN.</a:t>
            </a:r>
            <a:endParaRPr lang="en-US" dirty="0"/>
          </a:p>
          <a:p>
            <a:r>
              <a:rPr lang="en-US" dirty="0"/>
              <a:t>------------------------------------------</a:t>
            </a:r>
          </a:p>
        </p:txBody>
      </p:sp>
      <p:sp>
        <p:nvSpPr>
          <p:cNvPr id="4" name="Slide Number Placeholder 3"/>
          <p:cNvSpPr>
            <a:spLocks noGrp="1"/>
          </p:cNvSpPr>
          <p:nvPr>
            <p:ph type="sldNum" sz="quarter" idx="10"/>
          </p:nvPr>
        </p:nvSpPr>
        <p:spPr/>
        <p:txBody>
          <a:bodyPr/>
          <a:lstStyle/>
          <a:p>
            <a:fld id="{FD6E389C-E119-417B-AF17-8B325618E420}" type="slidenum">
              <a:rPr lang="en-US" smtClean="0"/>
              <a:t>61</a:t>
            </a:fld>
            <a:endParaRPr lang="en-US"/>
          </a:p>
        </p:txBody>
      </p:sp>
    </p:spTree>
    <p:extLst>
      <p:ext uri="{BB962C8B-B14F-4D97-AF65-F5344CB8AC3E}">
        <p14:creationId xmlns:p14="http://schemas.microsoft.com/office/powerpoint/2010/main" val="8600886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smtClean="0">
                <a:solidFill>
                  <a:srgbClr val="212529"/>
                </a:solidFill>
                <a:effectLst/>
                <a:latin typeface="-apple-system"/>
              </a:rPr>
              <a:t>This index relates </a:t>
            </a:r>
            <a:r>
              <a:rPr lang="en-US" b="0" i="0" dirty="0">
                <a:solidFill>
                  <a:srgbClr val="212529"/>
                </a:solidFill>
                <a:effectLst/>
                <a:latin typeface="-apple-system"/>
              </a:rPr>
              <a:t>to a model with </a:t>
            </a:r>
            <a:r>
              <a:rPr lang="en-US" b="1" i="0" dirty="0">
                <a:solidFill>
                  <a:srgbClr val="212529"/>
                </a:solidFill>
                <a:effectLst/>
                <a:latin typeface="-apple-system"/>
              </a:rPr>
              <a:t>better separation</a:t>
            </a:r>
            <a:r>
              <a:rPr lang="en-US" b="0" i="0" dirty="0">
                <a:solidFill>
                  <a:srgbClr val="212529"/>
                </a:solidFill>
                <a:effectLst/>
                <a:latin typeface="-apple-system"/>
              </a:rPr>
              <a:t> </a:t>
            </a:r>
            <a:r>
              <a:rPr lang="en-US" b="1" i="0" dirty="0">
                <a:solidFill>
                  <a:srgbClr val="212529"/>
                </a:solidFill>
                <a:effectLst/>
                <a:latin typeface="-apple-system"/>
              </a:rPr>
              <a:t>between the clusters</a:t>
            </a:r>
            <a:r>
              <a:rPr lang="en-US" b="0" i="0" dirty="0">
                <a:solidFill>
                  <a:srgbClr val="212529"/>
                </a:solidFill>
                <a:effectLst/>
                <a:latin typeface="-apple-system"/>
              </a:rPr>
              <a:t>. </a:t>
            </a:r>
            <a:endParaRPr lang="en-US" b="0" i="0" dirty="0" smtClean="0">
              <a:solidFill>
                <a:srgbClr val="212529"/>
              </a:solidFill>
              <a:effectLst/>
              <a:latin typeface="-apple-system"/>
            </a:endParaRPr>
          </a:p>
          <a:p>
            <a:endParaRPr lang="en-US" b="0" i="0" dirty="0">
              <a:solidFill>
                <a:srgbClr val="212529"/>
              </a:solidFill>
              <a:effectLst/>
              <a:latin typeface="-apple-system"/>
            </a:endParaRPr>
          </a:p>
          <a:p>
            <a:pPr algn="l"/>
            <a:r>
              <a:rPr lang="en-US" b="0" i="0" dirty="0" smtClean="0">
                <a:solidFill>
                  <a:srgbClr val="212529"/>
                </a:solidFill>
                <a:effectLst/>
                <a:latin typeface="-apple-system"/>
              </a:rPr>
              <a:t>And it </a:t>
            </a:r>
            <a:r>
              <a:rPr lang="en-US" b="0" i="0" dirty="0">
                <a:solidFill>
                  <a:srgbClr val="212529"/>
                </a:solidFill>
                <a:effectLst/>
                <a:latin typeface="-apple-system"/>
              </a:rPr>
              <a:t> is defined as </a:t>
            </a:r>
            <a:r>
              <a:rPr lang="en-US" b="1" i="0" dirty="0">
                <a:solidFill>
                  <a:srgbClr val="212529"/>
                </a:solidFill>
                <a:effectLst/>
                <a:latin typeface="-apple-system"/>
              </a:rPr>
              <a:t>the average similarit</a:t>
            </a:r>
            <a:r>
              <a:rPr lang="en-US" b="0" i="0" dirty="0">
                <a:solidFill>
                  <a:srgbClr val="212529"/>
                </a:solidFill>
                <a:effectLst/>
                <a:latin typeface="-apple-system"/>
              </a:rPr>
              <a:t>y between each cluster   and its most similar one </a:t>
            </a:r>
            <a:endParaRPr lang="en-US" b="0" i="0" dirty="0" smtClean="0">
              <a:solidFill>
                <a:srgbClr val="212529"/>
              </a:solidFill>
              <a:effectLst/>
              <a:latin typeface="-apple-system"/>
            </a:endParaRPr>
          </a:p>
          <a:p>
            <a:pPr algn="l"/>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si</a:t>
            </a:r>
            <a:r>
              <a:rPr lang="en-US" sz="1200" b="0" i="0" kern="1200" dirty="0" smtClean="0">
                <a:solidFill>
                  <a:schemeClr val="tx1"/>
                </a:solidFill>
                <a:effectLst/>
                <a:latin typeface="+mn-lt"/>
                <a:ea typeface="+mn-ea"/>
                <a:cs typeface="+mn-cs"/>
              </a:rPr>
              <a:t> or </a:t>
            </a:r>
            <a:r>
              <a:rPr lang="en-US" sz="1200" b="0" i="0" kern="1200" dirty="0" err="1" smtClean="0">
                <a:solidFill>
                  <a:schemeClr val="tx1"/>
                </a:solidFill>
                <a:effectLst/>
                <a:latin typeface="+mn-lt"/>
                <a:ea typeface="+mn-ea"/>
                <a:cs typeface="+mn-cs"/>
              </a:rPr>
              <a:t>sj</a:t>
            </a:r>
            <a:r>
              <a:rPr lang="en-US" sz="1200" b="0" i="0" kern="120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are the </a:t>
            </a:r>
            <a:r>
              <a:rPr lang="en-US" sz="1200" b="1" i="0" kern="1200" dirty="0" smtClean="0">
                <a:solidFill>
                  <a:schemeClr val="tx1"/>
                </a:solidFill>
                <a:effectLst/>
                <a:latin typeface="+mn-lt"/>
                <a:ea typeface="+mn-ea"/>
                <a:cs typeface="+mn-cs"/>
              </a:rPr>
              <a:t>average distance between </a:t>
            </a:r>
            <a:r>
              <a:rPr lang="en-US" sz="1200" b="0" i="0" kern="1200" dirty="0" smtClean="0">
                <a:solidFill>
                  <a:schemeClr val="tx1"/>
                </a:solidFill>
                <a:effectLst/>
                <a:latin typeface="+mn-lt"/>
                <a:ea typeface="+mn-ea"/>
                <a:cs typeface="+mn-cs"/>
              </a:rPr>
              <a:t>each point </a:t>
            </a:r>
            <a:r>
              <a:rPr lang="en-US" sz="1200" b="0" i="0" kern="1200" dirty="0" smtClean="0">
                <a:solidFill>
                  <a:schemeClr val="tx1"/>
                </a:solidFill>
                <a:effectLst/>
                <a:latin typeface="+mn-lt"/>
                <a:ea typeface="+mn-ea"/>
                <a:cs typeface="+mn-cs"/>
              </a:rPr>
              <a:t>to </a:t>
            </a:r>
            <a:r>
              <a:rPr lang="en-US" sz="1200" b="0" i="0" kern="1200" dirty="0" smtClean="0">
                <a:solidFill>
                  <a:schemeClr val="tx1"/>
                </a:solidFill>
                <a:effectLst/>
                <a:latin typeface="+mn-lt"/>
                <a:ea typeface="+mn-ea"/>
                <a:cs typeface="+mn-cs"/>
              </a:rPr>
              <a:t>the centroid of that cluster – also know as cluster diameter</a:t>
            </a:r>
            <a:r>
              <a:rPr lang="en-US" sz="1200" b="0" i="0" kern="1200" dirty="0" smtClean="0">
                <a:solidFill>
                  <a:schemeClr val="tx1"/>
                </a:solidFill>
                <a:effectLst/>
                <a:latin typeface="+mn-lt"/>
                <a:ea typeface="+mn-ea"/>
                <a:cs typeface="+mn-cs"/>
              </a:rPr>
              <a:t>.</a:t>
            </a:r>
          </a:p>
          <a:p>
            <a:pPr algn="l"/>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distance between cluster centroids </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and j.</a:t>
            </a:r>
          </a:p>
          <a:p>
            <a:pPr algn="l"/>
            <a:endParaRPr lang="en-US" b="0" i="0" dirty="0" smtClean="0">
              <a:solidFill>
                <a:srgbClr val="212529"/>
              </a:solidFill>
              <a:effectLst/>
              <a:latin typeface="-apple-system"/>
            </a:endParaRPr>
          </a:p>
          <a:p>
            <a:pPr algn="l"/>
            <a:r>
              <a:rPr lang="en-US" b="0" i="0" dirty="0" smtClean="0">
                <a:solidFill>
                  <a:srgbClr val="212529"/>
                </a:solidFill>
                <a:effectLst/>
                <a:latin typeface="-apple-system"/>
              </a:rPr>
              <a:t>______________________</a:t>
            </a:r>
          </a:p>
          <a:p>
            <a:pPr algn="l"/>
            <a:endParaRPr lang="en-US" b="0" i="0" dirty="0" smtClean="0">
              <a:solidFill>
                <a:srgbClr val="212529"/>
              </a:solidFill>
              <a:effectLst/>
              <a:latin typeface="-apple-system"/>
            </a:endParaRPr>
          </a:p>
          <a:p>
            <a:r>
              <a:rPr lang="en-US" b="0" i="0" dirty="0" smtClean="0">
                <a:solidFill>
                  <a:srgbClr val="212529"/>
                </a:solidFill>
                <a:effectLst/>
                <a:latin typeface="-apple-system"/>
              </a:rPr>
              <a:t>This index signifies the average ‘similarity’ between clusters, where the similarity is a measure that compares the distance between clusters with the size of the clusters themselves. </a:t>
            </a:r>
          </a:p>
          <a:p>
            <a:pPr algn="l"/>
            <a:r>
              <a:rPr lang="en-US" b="0" i="0" dirty="0" smtClean="0">
                <a:solidFill>
                  <a:srgbClr val="212529"/>
                </a:solidFill>
                <a:effectLst/>
                <a:latin typeface="-apple-system"/>
              </a:rPr>
              <a:t>Zero is the lowest possible score. Values closer to zero indicate a better partition.  </a:t>
            </a:r>
          </a:p>
          <a:p>
            <a:pPr algn="l"/>
            <a:endParaRPr lang="en-US" b="0" i="0" dirty="0">
              <a:solidFill>
                <a:srgbClr val="212529"/>
              </a:solidFill>
              <a:effectLst/>
              <a:latin typeface="-apple-system"/>
            </a:endParaRPr>
          </a:p>
          <a:p>
            <a:pPr algn="l"/>
            <a:r>
              <a:rPr lang="en-US" b="0" i="0" dirty="0">
                <a:solidFill>
                  <a:srgbClr val="212529"/>
                </a:solidFill>
                <a:effectLst/>
                <a:latin typeface="-apple-system"/>
              </a:rPr>
              <a:t>Advantages</a:t>
            </a:r>
          </a:p>
          <a:p>
            <a:pPr algn="l"/>
            <a:r>
              <a:rPr lang="en-US" b="0" i="0" dirty="0">
                <a:solidFill>
                  <a:srgbClr val="212529"/>
                </a:solidFill>
                <a:effectLst/>
                <a:latin typeface="-apple-system"/>
              </a:rPr>
              <a:t>The computation of Davies-</a:t>
            </a:r>
            <a:r>
              <a:rPr lang="en-US" b="0" i="0" dirty="0" err="1">
                <a:solidFill>
                  <a:srgbClr val="212529"/>
                </a:solidFill>
                <a:effectLst/>
                <a:latin typeface="-apple-system"/>
              </a:rPr>
              <a:t>Bouldin</a:t>
            </a:r>
            <a:r>
              <a:rPr lang="en-US" b="0" i="0" dirty="0">
                <a:solidFill>
                  <a:srgbClr val="212529"/>
                </a:solidFill>
                <a:effectLst/>
                <a:latin typeface="-apple-system"/>
              </a:rPr>
              <a:t> is simpler than that of Silhouette scores.</a:t>
            </a:r>
          </a:p>
          <a:p>
            <a:pPr algn="l"/>
            <a:endParaRPr lang="en-US" b="0" i="0" dirty="0">
              <a:solidFill>
                <a:srgbClr val="212529"/>
              </a:solidFill>
              <a:effectLst/>
              <a:latin typeface="-apple-system"/>
            </a:endParaRPr>
          </a:p>
          <a:p>
            <a:pPr algn="l"/>
            <a:r>
              <a:rPr lang="en-US" b="0" i="0" dirty="0">
                <a:solidFill>
                  <a:srgbClr val="212529"/>
                </a:solidFill>
                <a:effectLst/>
                <a:latin typeface="-apple-system"/>
              </a:rPr>
              <a:t>Drawbacks</a:t>
            </a:r>
          </a:p>
          <a:p>
            <a:pPr algn="l">
              <a:buFont typeface="Arial" panose="020B0604020202020204" pitchFamily="34" charset="0"/>
              <a:buChar char="•"/>
            </a:pPr>
            <a:r>
              <a:rPr lang="en-US" b="0" i="0" dirty="0">
                <a:solidFill>
                  <a:srgbClr val="212529"/>
                </a:solidFill>
                <a:effectLst/>
                <a:latin typeface="-apple-system"/>
              </a:rPr>
              <a:t>The Davies-</a:t>
            </a:r>
            <a:r>
              <a:rPr lang="en-US" b="0" i="0" dirty="0" err="1">
                <a:solidFill>
                  <a:srgbClr val="212529"/>
                </a:solidFill>
                <a:effectLst/>
                <a:latin typeface="-apple-system"/>
              </a:rPr>
              <a:t>Boulding</a:t>
            </a:r>
            <a:r>
              <a:rPr lang="en-US" b="0" i="0" dirty="0">
                <a:solidFill>
                  <a:srgbClr val="212529"/>
                </a:solidFill>
                <a:effectLst/>
                <a:latin typeface="-apple-system"/>
              </a:rPr>
              <a:t> index is generally higher for convex clusters than other concepts of clusters, such as density based clusters like those obtained from DBSCAN.</a:t>
            </a:r>
          </a:p>
          <a:p>
            <a:pPr algn="l">
              <a:buFont typeface="Arial" panose="020B0604020202020204" pitchFamily="34" charset="0"/>
              <a:buChar char="•"/>
            </a:pPr>
            <a:r>
              <a:rPr lang="en-US" b="0" i="0" dirty="0">
                <a:solidFill>
                  <a:srgbClr val="212529"/>
                </a:solidFill>
                <a:effectLst/>
                <a:latin typeface="-apple-system"/>
              </a:rPr>
              <a:t>The usage of centroid distance limits the distance metric to Euclidean space.</a:t>
            </a:r>
          </a:p>
          <a:p>
            <a:endParaRPr lang="en-US" dirty="0"/>
          </a:p>
          <a:p>
            <a:endParaRPr lang="en-US" dirty="0"/>
          </a:p>
          <a:p>
            <a:r>
              <a:rPr lang="en-US" sz="1200" b="0" i="0" kern="1200" dirty="0">
                <a:solidFill>
                  <a:schemeClr val="tx1"/>
                </a:solidFill>
                <a:effectLst/>
                <a:latin typeface="+mn-lt"/>
                <a:ea typeface="+mn-ea"/>
                <a:cs typeface="+mn-cs"/>
              </a:rPr>
              <a:t>This index signifies the average ‘similarity’ between clusters, where the similarity is a measure that compares the distance between clusters with the size of the clusters themselves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r>
              <a:rPr lang="en-US" sz="1200" b="0" i="0" kern="1200" dirty="0">
                <a:solidFill>
                  <a:schemeClr val="tx1"/>
                </a:solidFill>
                <a:effectLst/>
                <a:latin typeface="+mn-lt"/>
                <a:ea typeface="+mn-ea"/>
                <a:cs typeface="+mn-cs"/>
              </a:rPr>
              <a:t>The Davies-</a:t>
            </a:r>
            <a:r>
              <a:rPr lang="en-US" sz="1200" b="0" i="0" kern="1200" dirty="0" err="1">
                <a:solidFill>
                  <a:schemeClr val="tx1"/>
                </a:solidFill>
                <a:effectLst/>
                <a:latin typeface="+mn-lt"/>
                <a:ea typeface="+mn-ea"/>
                <a:cs typeface="+mn-cs"/>
              </a:rPr>
              <a:t>Bouldin</a:t>
            </a:r>
            <a:r>
              <a:rPr lang="en-US" sz="1200" b="0" i="0" kern="1200" dirty="0">
                <a:solidFill>
                  <a:schemeClr val="tx1"/>
                </a:solidFill>
                <a:effectLst/>
                <a:latin typeface="+mn-lt"/>
                <a:ea typeface="+mn-ea"/>
                <a:cs typeface="+mn-cs"/>
              </a:rPr>
              <a:t> index (named after its creators, David Davies and Donald </a:t>
            </a:r>
            <a:r>
              <a:rPr lang="en-US" sz="1200" b="0" i="0" kern="1200" dirty="0" err="1">
                <a:solidFill>
                  <a:schemeClr val="tx1"/>
                </a:solidFill>
                <a:effectLst/>
                <a:latin typeface="+mn-lt"/>
                <a:ea typeface="+mn-ea"/>
                <a:cs typeface="+mn-cs"/>
              </a:rPr>
              <a:t>Bouldin</a:t>
            </a:r>
            <a:r>
              <a:rPr lang="en-US" sz="1200" b="0" i="0" kern="1200" dirty="0">
                <a:solidFill>
                  <a:schemeClr val="tx1"/>
                </a:solidFill>
                <a:effectLst/>
                <a:latin typeface="+mn-lt"/>
                <a:ea typeface="+mn-ea"/>
                <a:cs typeface="+mn-cs"/>
              </a:rPr>
              <a:t>) quantifies the average </a:t>
            </a:r>
            <a:r>
              <a:rPr lang="en-US" sz="1200" b="0" i="0" kern="1200" dirty="0" err="1">
                <a:solidFill>
                  <a:schemeClr val="tx1"/>
                </a:solidFill>
                <a:effectLst/>
                <a:latin typeface="+mn-lt"/>
                <a:ea typeface="+mn-ea"/>
                <a:cs typeface="+mn-cs"/>
              </a:rPr>
              <a:t>separability</a:t>
            </a:r>
            <a:r>
              <a:rPr lang="en-US" sz="1200" b="0" i="0" kern="1200" dirty="0">
                <a:solidFill>
                  <a:schemeClr val="tx1"/>
                </a:solidFill>
                <a:effectLst/>
                <a:latin typeface="+mn-lt"/>
                <a:ea typeface="+mn-ea"/>
                <a:cs typeface="+mn-cs"/>
              </a:rPr>
              <a:t> of each cluster from its nearest counterpart. It does this by calculating the ratio of the within-cluster variance (also called the </a:t>
            </a:r>
            <a:r>
              <a:rPr lang="en-US" sz="1200" b="0" i="1" kern="1200" dirty="0">
                <a:solidFill>
                  <a:schemeClr val="tx1"/>
                </a:solidFill>
                <a:effectLst/>
                <a:latin typeface="+mn-lt"/>
                <a:ea typeface="+mn-ea"/>
                <a:cs typeface="+mn-cs"/>
              </a:rPr>
              <a:t>scatter</a:t>
            </a:r>
            <a:r>
              <a:rPr lang="en-US" sz="1200" b="0" i="0" kern="1200" dirty="0">
                <a:solidFill>
                  <a:schemeClr val="tx1"/>
                </a:solidFill>
                <a:effectLst/>
                <a:latin typeface="+mn-lt"/>
                <a:ea typeface="+mn-ea"/>
                <a:cs typeface="+mn-cs"/>
              </a:rPr>
              <a:t>) to the separation between cluster centroids (see </a:t>
            </a:r>
            <a:r>
              <a:rPr lang="en-US" sz="1200" b="0" i="0" u="sng" kern="1200" dirty="0">
                <a:solidFill>
                  <a:schemeClr val="tx1"/>
                </a:solidFill>
                <a:effectLst/>
                <a:latin typeface="+mn-lt"/>
                <a:ea typeface="+mn-ea"/>
                <a:cs typeface="+mn-cs"/>
                <a:hlinkClick r:id="rId3"/>
              </a:rPr>
              <a:t>figure 16.4</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Merriweather"/>
              </a:rPr>
              <a:t>If we fix the distance between clusters but make the cases within each cluster more spread out, the Davies-</a:t>
            </a:r>
            <a:r>
              <a:rPr lang="en-US" b="0" i="0" dirty="0" err="1">
                <a:solidFill>
                  <a:srgbClr val="222222"/>
                </a:solidFill>
                <a:effectLst/>
                <a:latin typeface="Merriweather"/>
              </a:rPr>
              <a:t>Bouldin</a:t>
            </a:r>
            <a:r>
              <a:rPr lang="en-US" b="0" i="0" dirty="0">
                <a:solidFill>
                  <a:srgbClr val="222222"/>
                </a:solidFill>
                <a:effectLst/>
                <a:latin typeface="Merriweather"/>
              </a:rPr>
              <a:t> </a:t>
            </a:r>
            <a:r>
              <a:rPr lang="en-US" b="0" i="0" u="sng" dirty="0">
                <a:solidFill>
                  <a:srgbClr val="0000FF"/>
                </a:solidFill>
                <a:effectLst/>
                <a:latin typeface="Merriweather"/>
              </a:rPr>
              <a:t>index</a:t>
            </a:r>
            <a:r>
              <a:rPr lang="en-US" b="0" i="0" dirty="0">
                <a:solidFill>
                  <a:srgbClr val="222222"/>
                </a:solidFill>
                <a:effectLst/>
                <a:latin typeface="Merriweather"/>
              </a:rPr>
              <a:t> will get larger. Conversely, if we fix the within-cluster variance but move the clusters farther apart from each other, the index will get smaller. In theory, the smaller the value (which is bounded between zero and infinity), the better the separation between clusters. Boiled down into plain English, the Davies-</a:t>
            </a:r>
            <a:r>
              <a:rPr lang="en-US" b="0" i="0" dirty="0" err="1">
                <a:solidFill>
                  <a:srgbClr val="222222"/>
                </a:solidFill>
                <a:effectLst/>
                <a:latin typeface="Merriweather"/>
              </a:rPr>
              <a:t>Bouldin</a:t>
            </a:r>
            <a:r>
              <a:rPr lang="en-US" b="0" i="0" dirty="0">
                <a:solidFill>
                  <a:srgbClr val="222222"/>
                </a:solidFill>
                <a:effectLst/>
                <a:latin typeface="Merriweather"/>
              </a:rPr>
              <a:t> index quantifies the mean </a:t>
            </a:r>
            <a:r>
              <a:rPr lang="en-US" b="0" i="0" dirty="0" err="1">
                <a:solidFill>
                  <a:srgbClr val="222222"/>
                </a:solidFill>
                <a:effectLst/>
                <a:latin typeface="Merriweather"/>
              </a:rPr>
              <a:t>separability</a:t>
            </a:r>
            <a:r>
              <a:rPr lang="en-US" b="0" i="0" dirty="0">
                <a:solidFill>
                  <a:srgbClr val="222222"/>
                </a:solidFill>
                <a:effectLst/>
                <a:latin typeface="Merriweather"/>
              </a:rPr>
              <a:t> between each cluster and its most similar counterpart.</a:t>
            </a:r>
            <a:r>
              <a:rPr lang="en-US" b="1" i="0" dirty="0">
                <a:solidFill>
                  <a:srgbClr val="222222"/>
                </a:solidFill>
                <a:effectLst/>
                <a:latin typeface="Lato"/>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22222"/>
                </a:solidFill>
                <a:effectLst/>
                <a:latin typeface="Lato"/>
              </a:rPr>
              <a:t>Figure 16.4. The Davies-</a:t>
            </a:r>
            <a:r>
              <a:rPr lang="en-US" b="1" i="0" dirty="0" err="1">
                <a:solidFill>
                  <a:srgbClr val="222222"/>
                </a:solidFill>
                <a:effectLst/>
                <a:latin typeface="Lato"/>
              </a:rPr>
              <a:t>Bouldin</a:t>
            </a:r>
            <a:r>
              <a:rPr lang="en-US" b="1" i="0" dirty="0">
                <a:solidFill>
                  <a:srgbClr val="222222"/>
                </a:solidFill>
                <a:effectLst/>
                <a:latin typeface="Lato"/>
              </a:rPr>
              <a:t> index calculates the </a:t>
            </a:r>
            <a:r>
              <a:rPr lang="en-US" b="1" i="0" dirty="0" err="1">
                <a:solidFill>
                  <a:srgbClr val="222222"/>
                </a:solidFill>
                <a:effectLst/>
                <a:latin typeface="Lato"/>
              </a:rPr>
              <a:t>intracluster</a:t>
            </a:r>
            <a:r>
              <a:rPr lang="en-US" b="1" i="0" dirty="0">
                <a:solidFill>
                  <a:srgbClr val="222222"/>
                </a:solidFill>
                <a:effectLst/>
                <a:latin typeface="Lato"/>
              </a:rPr>
              <a:t> (within-cluster) variance (left-side plot) and the distance between the centroids of each cluster (right-side plot). For each cluster, its nearest neighboring cluster is identified, and the sum of their </a:t>
            </a:r>
            <a:r>
              <a:rPr lang="en-US" b="1" i="0" dirty="0" err="1">
                <a:solidFill>
                  <a:srgbClr val="222222"/>
                </a:solidFill>
                <a:effectLst/>
                <a:latin typeface="Lato"/>
              </a:rPr>
              <a:t>intracluster</a:t>
            </a:r>
            <a:r>
              <a:rPr lang="en-US" b="1" i="0" dirty="0">
                <a:solidFill>
                  <a:srgbClr val="222222"/>
                </a:solidFill>
                <a:effectLst/>
                <a:latin typeface="Lato"/>
              </a:rPr>
              <a:t> variances is divided by the difference between their centroids. This value is calculated for each cluster, and the Davies-</a:t>
            </a:r>
            <a:r>
              <a:rPr lang="en-US" b="1" i="0" dirty="0" err="1">
                <a:solidFill>
                  <a:srgbClr val="222222"/>
                </a:solidFill>
                <a:effectLst/>
                <a:latin typeface="Lato"/>
              </a:rPr>
              <a:t>Bouldin</a:t>
            </a:r>
            <a:r>
              <a:rPr lang="en-US" b="1" i="0" dirty="0">
                <a:solidFill>
                  <a:srgbClr val="222222"/>
                </a:solidFill>
                <a:effectLst/>
                <a:latin typeface="Lato"/>
              </a:rPr>
              <a:t> index is the mean of these values.</a:t>
            </a:r>
          </a:p>
          <a:p>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62</a:t>
            </a:fld>
            <a:endParaRPr lang="en-US"/>
          </a:p>
        </p:txBody>
      </p:sp>
    </p:spTree>
    <p:extLst>
      <p:ext uri="{BB962C8B-B14F-4D97-AF65-F5344CB8AC3E}">
        <p14:creationId xmlns:p14="http://schemas.microsoft.com/office/powerpoint/2010/main" val="24710078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a:solidFill>
                  <a:schemeClr val="tx1"/>
                </a:solidFill>
                <a:latin typeface="+mn-lt"/>
                <a:ea typeface="+mn-ea"/>
                <a:cs typeface="+mn-cs"/>
              </a:rPr>
              <a:t>The </a:t>
            </a:r>
            <a:r>
              <a:rPr lang="en-US" sz="1200" b="0" i="0" u="none" strike="noStrike" kern="1200" baseline="0" err="1">
                <a:solidFill>
                  <a:schemeClr val="tx1"/>
                </a:solidFill>
                <a:latin typeface="+mn-lt"/>
                <a:ea typeface="+mn-ea"/>
                <a:cs typeface="+mn-cs"/>
              </a:rPr>
              <a:t>skmultiflow.data</a:t>
            </a:r>
            <a:r>
              <a:rPr lang="en-US" sz="1200" b="0" i="0" u="none" strike="noStrike" kern="1200" baseline="0">
                <a:solidFill>
                  <a:schemeClr val="tx1"/>
                </a:solidFill>
                <a:latin typeface="+mn-lt"/>
                <a:ea typeface="+mn-ea"/>
                <a:cs typeface="+mn-cs"/>
              </a:rPr>
              <a:t> module includes two group of classes that either perform batch-to-stream conversions or generate standard data streams like </a:t>
            </a:r>
            <a:r>
              <a:rPr lang="en-US" sz="1200" b="0" i="0" u="none" strike="noStrike" kern="1200" baseline="0" err="1">
                <a:solidFill>
                  <a:schemeClr val="tx1"/>
                </a:solidFill>
                <a:latin typeface="+mn-lt"/>
                <a:ea typeface="+mn-ea"/>
                <a:cs typeface="+mn-cs"/>
              </a:rPr>
              <a:t>waveform,Gaussian</a:t>
            </a:r>
            <a:r>
              <a:rPr lang="en-US" sz="1200" b="0" i="0" u="none" strike="noStrike" kern="1200" baseline="0">
                <a:solidFill>
                  <a:schemeClr val="tx1"/>
                </a:solidFill>
                <a:latin typeface="+mn-lt"/>
                <a:ea typeface="+mn-ea"/>
                <a:cs typeface="+mn-cs"/>
              </a:rPr>
              <a:t> as shown in Figure…The batch-to-stream conversion classes generates streams from a file source (.csv les) in the disk or from data in the memory.</a:t>
            </a:r>
          </a:p>
          <a:p>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next sample(), which returns the next window at the start of every time interval. Also, the function has more samples() checks if any data point is left in the data set for consideration. Even though these packages are very capable of mimicking the data observed in data stream, the user still must acknowledge the limitations of such techniques.</a:t>
            </a:r>
            <a:endParaRPr lang="en-US"/>
          </a:p>
        </p:txBody>
      </p:sp>
      <p:sp>
        <p:nvSpPr>
          <p:cNvPr id="4" name="Slide Number Placeholder 3"/>
          <p:cNvSpPr>
            <a:spLocks noGrp="1"/>
          </p:cNvSpPr>
          <p:nvPr>
            <p:ph type="sldNum" sz="quarter" idx="10"/>
          </p:nvPr>
        </p:nvSpPr>
        <p:spPr/>
        <p:txBody>
          <a:bodyPr/>
          <a:lstStyle/>
          <a:p>
            <a:fld id="{FD6E389C-E119-417B-AF17-8B325618E420}" type="slidenum">
              <a:rPr lang="en-US" smtClean="0"/>
              <a:t>64</a:t>
            </a:fld>
            <a:endParaRPr lang="en-US"/>
          </a:p>
        </p:txBody>
      </p:sp>
    </p:spTree>
    <p:extLst>
      <p:ext uri="{BB962C8B-B14F-4D97-AF65-F5344CB8AC3E}">
        <p14:creationId xmlns:p14="http://schemas.microsoft.com/office/powerpoint/2010/main" val="33056923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6E389C-E119-417B-AF17-8B325618E420}" type="slidenum">
              <a:rPr lang="en-US" smtClean="0"/>
              <a:t>67</a:t>
            </a:fld>
            <a:endParaRPr lang="en-US"/>
          </a:p>
        </p:txBody>
      </p:sp>
    </p:spTree>
    <p:extLst>
      <p:ext uri="{BB962C8B-B14F-4D97-AF65-F5344CB8AC3E}">
        <p14:creationId xmlns:p14="http://schemas.microsoft.com/office/powerpoint/2010/main" val="31298602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LESS THAN A MINUTE!!!</a:t>
            </a:r>
          </a:p>
        </p:txBody>
      </p:sp>
      <p:sp>
        <p:nvSpPr>
          <p:cNvPr id="4" name="Slide Number Placeholder 3"/>
          <p:cNvSpPr>
            <a:spLocks noGrp="1"/>
          </p:cNvSpPr>
          <p:nvPr>
            <p:ph type="sldNum" sz="quarter" idx="10"/>
          </p:nvPr>
        </p:nvSpPr>
        <p:spPr/>
        <p:txBody>
          <a:bodyPr/>
          <a:lstStyle/>
          <a:p>
            <a:fld id="{FD6E389C-E119-417B-AF17-8B325618E420}" type="slidenum">
              <a:rPr lang="en-US" smtClean="0"/>
              <a:t>72</a:t>
            </a:fld>
            <a:endParaRPr lang="en-US"/>
          </a:p>
        </p:txBody>
      </p:sp>
    </p:spTree>
    <p:extLst>
      <p:ext uri="{BB962C8B-B14F-4D97-AF65-F5344CB8AC3E}">
        <p14:creationId xmlns:p14="http://schemas.microsoft.com/office/powerpoint/2010/main" val="2891564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were faced 2 problem for clustering indoor </a:t>
            </a:r>
            <a:r>
              <a:rPr lang="en-US" sz="1200" b="0" i="0" u="none" strike="noStrike" kern="1200" baseline="0" dirty="0" err="1">
                <a:solidFill>
                  <a:schemeClr val="tx1"/>
                </a:solidFill>
                <a:latin typeface="+mn-lt"/>
                <a:ea typeface="+mn-ea"/>
                <a:cs typeface="+mn-cs"/>
              </a:rPr>
              <a:t>loca</a:t>
            </a:r>
            <a:r>
              <a:rPr lang="en-US" sz="1200" b="0" i="0" u="none" strike="noStrike" kern="1200" baseline="0" dirty="0">
                <a:solidFill>
                  <a:schemeClr val="tx1"/>
                </a:solidFill>
                <a:latin typeface="+mn-lt"/>
                <a:ea typeface="+mn-ea"/>
                <a:cs typeface="+mn-cs"/>
              </a:rPr>
              <a:t> data.</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First, processing the fast incoming data streams. it is not possible to store and analyze the data streams based on an offline mode. So, </a:t>
            </a:r>
            <a:r>
              <a:rPr lang="en-US" sz="1200" b="0" i="0" u="none" strike="noStrike" kern="1200" baseline="0" dirty="0" smtClean="0">
                <a:solidFill>
                  <a:schemeClr val="tx1"/>
                </a:solidFill>
                <a:latin typeface="+mn-lt"/>
                <a:ea typeface="+mn-ea"/>
                <a:cs typeface="+mn-cs"/>
              </a:rPr>
              <a:t>we had to solved </a:t>
            </a:r>
            <a:r>
              <a:rPr lang="en-US" sz="1200" b="0" i="0" u="none" strike="noStrike" kern="1200" baseline="0" dirty="0">
                <a:solidFill>
                  <a:schemeClr val="tx1"/>
                </a:solidFill>
                <a:latin typeface="+mn-lt"/>
                <a:ea typeface="+mn-ea"/>
                <a:cs typeface="+mn-cs"/>
              </a:rPr>
              <a:t>large-scale issues,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second challenge was related to data distribution due to the evolution of the clusters over time.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___________________________</a:t>
            </a:r>
          </a:p>
          <a:p>
            <a:r>
              <a:rPr lang="en-US" sz="1200" b="0" i="0" u="none" strike="noStrike" kern="1200" baseline="0" dirty="0">
                <a:solidFill>
                  <a:schemeClr val="tx1"/>
                </a:solidFill>
                <a:latin typeface="+mn-lt"/>
                <a:ea typeface="+mn-ea"/>
                <a:cs typeface="+mn-cs"/>
              </a:rPr>
              <a:t>These models aim to handle the evolution of the distribution of the data stream over time. Applying a time window</a:t>
            </a:r>
          </a:p>
          <a:p>
            <a:r>
              <a:rPr lang="en-US" sz="1200" b="0" i="0" u="none" strike="noStrike" kern="1200" baseline="0" dirty="0">
                <a:solidFill>
                  <a:schemeClr val="tx1"/>
                </a:solidFill>
                <a:latin typeface="+mn-lt"/>
                <a:ea typeface="+mn-ea"/>
                <a:cs typeface="+mn-cs"/>
              </a:rPr>
              <a:t>makes it possible to analyze and store a stream within a </a:t>
            </a:r>
            <a:r>
              <a:rPr lang="en-US" sz="1200" b="0" i="0" u="none" strike="noStrike" kern="1200" baseline="0" dirty="0" err="1">
                <a:solidFill>
                  <a:schemeClr val="tx1"/>
                </a:solidFill>
                <a:latin typeface="+mn-lt"/>
                <a:ea typeface="+mn-ea"/>
                <a:cs typeface="+mn-cs"/>
              </a:rPr>
              <a:t>specic</a:t>
            </a:r>
            <a:r>
              <a:rPr lang="en-US" sz="1200" b="0" i="0" u="none" strike="noStrike" kern="1200" baseline="0" dirty="0">
                <a:solidFill>
                  <a:schemeClr val="tx1"/>
                </a:solidFill>
                <a:latin typeface="+mn-lt"/>
                <a:ea typeface="+mn-ea"/>
                <a:cs typeface="+mn-cs"/>
              </a:rPr>
              <a:t> time frame and discard the previous historical data</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Most clustering algorithms require a fixed size of data and evaluate each point many times to generate the clusters.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this case we have 2 option for cluster data stream (1) for new data point shift cluster, then classical clustering algorithms need to be run periodically(computationally expensive and requires that all relevant data is stored)</a:t>
            </a:r>
          </a:p>
          <a:p>
            <a:r>
              <a:rPr lang="en-US" sz="1200" b="0" i="0" u="none" strike="noStrike" kern="1200" baseline="0" dirty="0">
                <a:solidFill>
                  <a:schemeClr val="tx1"/>
                </a:solidFill>
                <a:latin typeface="+mn-lt"/>
                <a:ea typeface="+mn-ea"/>
                <a:cs typeface="+mn-cs"/>
              </a:rPr>
              <a:t>Due to the </a:t>
            </a:r>
            <a:r>
              <a:rPr lang="en-US" sz="1200" b="0" i="0" u="none" strike="noStrike" kern="1200" baseline="0" dirty="0" err="1">
                <a:solidFill>
                  <a:schemeClr val="tx1"/>
                </a:solidFill>
                <a:latin typeface="+mn-lt"/>
                <a:ea typeface="+mn-ea"/>
                <a:cs typeface="+mn-cs"/>
              </a:rPr>
              <a:t>innite</a:t>
            </a:r>
            <a:r>
              <a:rPr lang="en-US" sz="1200" b="0" i="0" u="none" strike="noStrike" kern="1200" baseline="0" dirty="0">
                <a:solidFill>
                  <a:schemeClr val="tx1"/>
                </a:solidFill>
                <a:latin typeface="+mn-lt"/>
                <a:ea typeface="+mn-ea"/>
                <a:cs typeface="+mn-cs"/>
              </a:rPr>
              <a:t> nature of data streams, it is impossible to store all these data in memory or even in disk</a:t>
            </a:r>
          </a:p>
        </p:txBody>
      </p:sp>
      <p:sp>
        <p:nvSpPr>
          <p:cNvPr id="4" name="Slide Number Placeholder 3"/>
          <p:cNvSpPr>
            <a:spLocks noGrp="1"/>
          </p:cNvSpPr>
          <p:nvPr>
            <p:ph type="sldNum" sz="quarter" idx="10"/>
          </p:nvPr>
        </p:nvSpPr>
        <p:spPr/>
        <p:txBody>
          <a:bodyPr/>
          <a:lstStyle/>
          <a:p>
            <a:fld id="{FD6E389C-E119-417B-AF17-8B325618E420}" type="slidenum">
              <a:rPr lang="en-US" smtClean="0"/>
              <a:t>6</a:t>
            </a:fld>
            <a:endParaRPr lang="en-US"/>
          </a:p>
        </p:txBody>
      </p:sp>
    </p:spTree>
    <p:extLst>
      <p:ext uri="{BB962C8B-B14F-4D97-AF65-F5344CB8AC3E}">
        <p14:creationId xmlns:p14="http://schemas.microsoft.com/office/powerpoint/2010/main" val="8179665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the daily stair usage patterns</a:t>
            </a:r>
          </a:p>
          <a:p>
            <a:r>
              <a:rPr lang="en-US" sz="1200" b="0" i="0" kern="1200">
                <a:solidFill>
                  <a:schemeClr val="tx1"/>
                </a:solidFill>
                <a:effectLst/>
                <a:latin typeface="+mn-lt"/>
                <a:ea typeface="+mn-ea"/>
                <a:cs typeface="+mn-cs"/>
              </a:rPr>
              <a:t>shows the number of people using the stairs (both up and down) for each month of the experiment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weekends as expected, reported count values smaller than the weekdays.</a:t>
            </a: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FD6E389C-E119-417B-AF17-8B325618E420}" type="slidenum">
              <a:rPr lang="en-US" smtClean="0"/>
              <a:t>74</a:t>
            </a:fld>
            <a:endParaRPr lang="en-US"/>
          </a:p>
        </p:txBody>
      </p:sp>
    </p:spTree>
    <p:extLst>
      <p:ext uri="{BB962C8B-B14F-4D97-AF65-F5344CB8AC3E}">
        <p14:creationId xmlns:p14="http://schemas.microsoft.com/office/powerpoint/2010/main" val="11936022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79</a:t>
            </a:fld>
            <a:endParaRPr lang="en-US"/>
          </a:p>
        </p:txBody>
      </p:sp>
    </p:spTree>
    <p:extLst>
      <p:ext uri="{BB962C8B-B14F-4D97-AF65-F5344CB8AC3E}">
        <p14:creationId xmlns:p14="http://schemas.microsoft.com/office/powerpoint/2010/main" val="1927904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There are 5 different strategies that are used for data stream clustering (grid…) </a:t>
            </a:r>
            <a:endParaRPr lang="en-US" sz="1200" b="1" i="0" u="none" strike="noStrike" kern="1200" baseline="0">
              <a:solidFill>
                <a:schemeClr val="tx1"/>
              </a:solidFill>
              <a:latin typeface="+mn-lt"/>
              <a:ea typeface="+mn-ea"/>
              <a:cs typeface="+mn-cs"/>
            </a:endParaRPr>
          </a:p>
          <a:p>
            <a:r>
              <a:rPr lang="en-US" sz="1200" b="1" i="0" u="none" strike="noStrike" kern="1200" baseline="0">
                <a:solidFill>
                  <a:schemeClr val="tx1"/>
                </a:solidFill>
                <a:latin typeface="+mn-lt"/>
                <a:ea typeface="+mn-ea"/>
                <a:cs typeface="+mn-cs"/>
              </a:rPr>
              <a:t>In Grid</a:t>
            </a:r>
            <a:r>
              <a:rPr lang="en-US" sz="1200" b="0" i="0" u="none" strike="noStrike" kern="1200" baseline="0">
                <a:solidFill>
                  <a:schemeClr val="tx1"/>
                </a:solidFill>
                <a:latin typeface="+mn-lt"/>
                <a:ea typeface="+mn-ea"/>
                <a:cs typeface="+mn-cs"/>
              </a:rPr>
              <a:t> based </a:t>
            </a:r>
            <a:r>
              <a:rPr lang="en-US" sz="1200" b="0" i="0" kern="1200">
                <a:solidFill>
                  <a:schemeClr val="tx1"/>
                </a:solidFill>
                <a:effectLst/>
                <a:latin typeface="+mn-lt"/>
                <a:ea typeface="+mn-ea"/>
                <a:cs typeface="+mn-cs"/>
              </a:rPr>
              <a:t>technique, we create a grid structure, and compare the performance on grids</a:t>
            </a:r>
            <a:r>
              <a:rPr lang="en-US" sz="1200" b="0" i="0" u="none" strike="noStrike" kern="1200" baseline="0">
                <a:solidFill>
                  <a:schemeClr val="tx1"/>
                </a:solidFill>
                <a:latin typeface="+mn-lt"/>
                <a:ea typeface="+mn-ea"/>
                <a:cs typeface="+mn-cs"/>
              </a:rPr>
              <a:t>. These types of </a:t>
            </a:r>
            <a:r>
              <a:rPr lang="en-US" sz="1200" b="0" i="0" u="none" strike="noStrike" kern="1200" baseline="0" err="1">
                <a:solidFill>
                  <a:schemeClr val="tx1"/>
                </a:solidFill>
                <a:latin typeface="+mn-lt"/>
                <a:ea typeface="+mn-ea"/>
                <a:cs typeface="+mn-cs"/>
              </a:rPr>
              <a:t>algo</a:t>
            </a:r>
            <a:r>
              <a:rPr lang="en-US" sz="1200" b="0" i="0" u="none" strike="noStrike" kern="1200" baseline="0">
                <a:solidFill>
                  <a:schemeClr val="tx1"/>
                </a:solidFill>
                <a:latin typeface="+mn-lt"/>
                <a:ea typeface="+mn-ea"/>
                <a:cs typeface="+mn-cs"/>
              </a:rPr>
              <a:t> are usually used for multi dimensional datasets . The most </a:t>
            </a:r>
            <a:r>
              <a:rPr lang="en-US" sz="1200" b="0" i="0" u="none" strike="noStrike" kern="1200" baseline="0" err="1">
                <a:solidFill>
                  <a:schemeClr val="tx1"/>
                </a:solidFill>
                <a:latin typeface="+mn-lt"/>
                <a:ea typeface="+mn-ea"/>
                <a:cs typeface="+mn-cs"/>
              </a:rPr>
              <a:t>poplur</a:t>
            </a:r>
            <a:r>
              <a:rPr lang="en-US" sz="1200" b="0" i="0" u="none" strike="noStrike" kern="1200" baseline="0">
                <a:solidFill>
                  <a:schemeClr val="tx1"/>
                </a:solidFill>
                <a:latin typeface="+mn-lt"/>
                <a:ea typeface="+mn-ea"/>
                <a:cs typeface="+mn-cs"/>
              </a:rPr>
              <a:t> </a:t>
            </a:r>
            <a:r>
              <a:rPr lang="en-US" sz="1200" b="0" i="0" u="none" strike="noStrike" kern="1200" baseline="0" err="1">
                <a:solidFill>
                  <a:schemeClr val="tx1"/>
                </a:solidFill>
                <a:latin typeface="+mn-lt"/>
                <a:ea typeface="+mn-ea"/>
                <a:cs typeface="+mn-cs"/>
              </a:rPr>
              <a:t>algo</a:t>
            </a:r>
            <a:r>
              <a:rPr lang="en-US" sz="1200" b="0" i="0" u="none" strike="noStrike" kern="1200" baseline="0">
                <a:solidFill>
                  <a:schemeClr val="tx1"/>
                </a:solidFill>
                <a:latin typeface="+mn-lt"/>
                <a:ea typeface="+mn-ea"/>
                <a:cs typeface="+mn-cs"/>
              </a:rPr>
              <a:t> of this category is DSTREAM</a:t>
            </a:r>
          </a:p>
          <a:p>
            <a:endParaRPr lang="en-US" sz="1200" b="0" i="0" u="none" strike="noStrike" kern="1200" baseline="0">
              <a:solidFill>
                <a:schemeClr val="tx1"/>
              </a:solidFill>
              <a:latin typeface="+mn-lt"/>
              <a:ea typeface="+mn-ea"/>
              <a:cs typeface="+mn-cs"/>
            </a:endParaRPr>
          </a:p>
          <a:p>
            <a:r>
              <a:rPr lang="en-US" sz="1200" b="1" i="0" kern="1200">
                <a:solidFill>
                  <a:schemeClr val="tx1"/>
                </a:solidFill>
                <a:effectLst/>
                <a:latin typeface="+mn-lt"/>
                <a:ea typeface="+mn-ea"/>
                <a:cs typeface="+mn-cs"/>
              </a:rPr>
              <a:t>In density-based clustering</a:t>
            </a:r>
            <a:r>
              <a:rPr lang="en-US" sz="1200" b="0" i="0" kern="1200">
                <a:solidFill>
                  <a:schemeClr val="tx1"/>
                </a:solidFill>
                <a:effectLst/>
                <a:latin typeface="+mn-lt"/>
                <a:ea typeface="+mn-ea"/>
                <a:cs typeface="+mn-cs"/>
              </a:rPr>
              <a:t>, clusters are defined areas with the higher density, than the remainder of the data set. Objects in sparse areas  are usually considered as a noise .</a:t>
            </a:r>
            <a:r>
              <a:rPr lang="en-US" sz="1200" b="0" i="0" u="none" strike="noStrike" kern="1200" baseline="0">
                <a:solidFill>
                  <a:schemeClr val="tx1"/>
                </a:solidFill>
                <a:latin typeface="+mn-lt"/>
                <a:ea typeface="+mn-ea"/>
                <a:cs typeface="+mn-cs"/>
              </a:rPr>
              <a:t>the most popular algorithm of this group is DBSCAN</a:t>
            </a:r>
          </a:p>
          <a:p>
            <a:endParaRPr lang="en-US" sz="1200" b="0" i="0" u="none" strike="noStrike" kern="1200" baseline="0">
              <a:solidFill>
                <a:schemeClr val="tx1"/>
              </a:solidFill>
              <a:latin typeface="+mn-lt"/>
              <a:ea typeface="+mn-ea"/>
              <a:cs typeface="+mn-cs"/>
            </a:endParaRPr>
          </a:p>
          <a:p>
            <a:r>
              <a:rPr lang="en-US" sz="1200" b="1" i="0" u="none" strike="noStrike" kern="1200" baseline="0">
                <a:solidFill>
                  <a:schemeClr val="tx1"/>
                </a:solidFill>
                <a:latin typeface="+mn-lt"/>
                <a:ea typeface="+mn-ea"/>
                <a:cs typeface="+mn-cs"/>
              </a:rPr>
              <a:t>Model based method </a:t>
            </a:r>
            <a:r>
              <a:rPr lang="en-US" sz="1200" b="0" i="0" u="none" strike="noStrike" kern="1200" baseline="0">
                <a:solidFill>
                  <a:schemeClr val="tx1"/>
                </a:solidFill>
                <a:latin typeface="+mn-lt"/>
                <a:ea typeface="+mn-ea"/>
                <a:cs typeface="+mn-cs"/>
              </a:rPr>
              <a:t>tries to fit a model to the data, assuming that data are generated from k probability distributions .</a:t>
            </a:r>
            <a:r>
              <a:rPr lang="en-US" sz="1200" b="0" i="0" u="none" strike="noStrike" kern="1200" baseline="0" err="1">
                <a:solidFill>
                  <a:schemeClr val="tx1"/>
                </a:solidFill>
                <a:latin typeface="+mn-lt"/>
                <a:ea typeface="+mn-ea"/>
                <a:cs typeface="+mn-cs"/>
              </a:rPr>
              <a:t>ClueStr</a:t>
            </a:r>
            <a:endParaRPr lang="en-US" sz="1200" b="0" i="0" u="none" strike="noStrike" kern="1200" baseline="0">
              <a:solidFill>
                <a:schemeClr val="tx1"/>
              </a:solidFill>
              <a:latin typeface="+mn-lt"/>
              <a:ea typeface="+mn-ea"/>
              <a:cs typeface="+mn-cs"/>
            </a:endParaRPr>
          </a:p>
          <a:p>
            <a:endParaRPr lang="en-US" sz="1200" b="0" i="0" u="none" strike="noStrike" kern="1200" baseline="0">
              <a:solidFill>
                <a:schemeClr val="tx1"/>
              </a:solidFill>
              <a:latin typeface="+mn-lt"/>
              <a:ea typeface="+mn-ea"/>
              <a:cs typeface="+mn-cs"/>
            </a:endParaRPr>
          </a:p>
          <a:p>
            <a:r>
              <a:rPr lang="en-US" sz="1200" b="1" i="0" u="none" strike="noStrike" kern="1200" baseline="0">
                <a:solidFill>
                  <a:schemeClr val="tx1"/>
                </a:solidFill>
                <a:latin typeface="+mn-lt"/>
                <a:ea typeface="+mn-ea"/>
                <a:cs typeface="+mn-cs"/>
              </a:rPr>
              <a:t>partitioning method </a:t>
            </a:r>
            <a:r>
              <a:rPr lang="en-US" sz="1200" b="0" i="0" u="none" strike="noStrike" kern="1200" baseline="0">
                <a:solidFill>
                  <a:schemeClr val="tx1"/>
                </a:solidFill>
                <a:latin typeface="+mn-lt"/>
                <a:ea typeface="+mn-ea"/>
                <a:cs typeface="+mn-cs"/>
              </a:rPr>
              <a:t>In these methods data points are split into k number of clusters. Each data point can only belong to one cluster, and each cluster</a:t>
            </a:r>
          </a:p>
          <a:p>
            <a:r>
              <a:rPr lang="en-US" sz="1200" b="0" i="0" u="none" strike="noStrike" kern="1200" baseline="0">
                <a:solidFill>
                  <a:schemeClr val="tx1"/>
                </a:solidFill>
                <a:latin typeface="+mn-lt"/>
                <a:ea typeface="+mn-ea"/>
                <a:cs typeface="+mn-cs"/>
              </a:rPr>
              <a:t>must contain at least one data point. The algorithms usually require a distance threshold to generate new clusters,</a:t>
            </a:r>
          </a:p>
          <a:p>
            <a:endParaRPr lang="en-US" sz="1200" b="1" i="0" u="none" strike="noStrike" kern="1200" baseline="0">
              <a:solidFill>
                <a:schemeClr val="tx1"/>
              </a:solidFill>
              <a:effectLst/>
              <a:latin typeface="+mn-lt"/>
              <a:ea typeface="+mn-ea"/>
              <a:cs typeface="+mn-cs"/>
            </a:endParaRPr>
          </a:p>
          <a:p>
            <a:r>
              <a:rPr lang="en-US" sz="1200" b="1" i="0" u="none" strike="noStrike" kern="1200" baseline="0" err="1">
                <a:solidFill>
                  <a:schemeClr val="tx1"/>
                </a:solidFill>
                <a:effectLst/>
                <a:latin typeface="+mn-lt"/>
                <a:ea typeface="+mn-ea"/>
                <a:cs typeface="+mn-cs"/>
              </a:rPr>
              <a:t>Hirarchical</a:t>
            </a:r>
            <a:r>
              <a:rPr lang="en-US" sz="1200" b="1" i="0" u="none" strike="noStrike" kern="1200" baseline="0">
                <a:solidFill>
                  <a:schemeClr val="tx1"/>
                </a:solidFill>
                <a:effectLst/>
                <a:latin typeface="+mn-lt"/>
                <a:ea typeface="+mn-ea"/>
                <a:cs typeface="+mn-cs"/>
              </a:rPr>
              <a:t> :</a:t>
            </a:r>
            <a:r>
              <a:rPr lang="en-US" sz="1200" b="0" i="0" u="none" strike="noStrike" kern="1200" baseline="0">
                <a:solidFill>
                  <a:schemeClr val="tx1"/>
                </a:solidFill>
                <a:latin typeface="+mn-lt"/>
                <a:ea typeface="+mn-ea"/>
                <a:cs typeface="+mn-cs"/>
              </a:rPr>
              <a:t>These methods are widely used to analyze social network data.</a:t>
            </a:r>
            <a:endParaRPr lang="en-US" sz="1200" b="1" i="0" u="none" strike="noStrike" kern="1200" baseline="0">
              <a:solidFill>
                <a:schemeClr val="tx1"/>
              </a:solidFill>
              <a:effectLst/>
              <a:latin typeface="+mn-lt"/>
              <a:ea typeface="+mn-ea"/>
              <a:cs typeface="+mn-cs"/>
            </a:endParaRPr>
          </a:p>
          <a:p>
            <a:r>
              <a:rPr lang="en-US" sz="1200" b="0" i="0" u="none" strike="noStrike" kern="1200" baseline="0">
                <a:solidFill>
                  <a:schemeClr val="tx1"/>
                </a:solidFill>
                <a:effectLst/>
                <a:latin typeface="+mn-lt"/>
                <a:ea typeface="+mn-ea"/>
                <a:cs typeface="+mn-cs"/>
              </a:rPr>
              <a:t>-------------------</a:t>
            </a:r>
          </a:p>
          <a:p>
            <a:endParaRPr lang="en-US" sz="1200" b="0" i="0" u="none" strike="noStrike" kern="1200" baseline="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the main drawbacks of K-Means and similar algorithms are having to select the number of clusters, and choosing the initial set of points.</a:t>
            </a:r>
            <a:endParaRPr lang="en-US" sz="1200"/>
          </a:p>
          <a:p>
            <a:r>
              <a:rPr lang="en-US" sz="1200" b="0" i="0" u="none" strike="noStrike" kern="1200" baseline="0">
                <a:solidFill>
                  <a:schemeClr val="tx1"/>
                </a:solidFill>
                <a:latin typeface="+mn-lt"/>
                <a:ea typeface="+mn-ea"/>
                <a:cs typeface="+mn-cs"/>
              </a:rPr>
              <a:t> propagation clustering algorithm is deterministic over runs.</a:t>
            </a:r>
            <a:endParaRPr lang="en-US" sz="1200" b="1" i="0" u="none" strike="noStrike" kern="1200" baseline="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08EE1B5-32AE-4BE1-AB34-49AD1829E438}" type="slidenum">
              <a:rPr lang="en-US" smtClean="0"/>
              <a:t>87</a:t>
            </a:fld>
            <a:endParaRPr lang="en-US"/>
          </a:p>
        </p:txBody>
      </p:sp>
    </p:spTree>
    <p:extLst>
      <p:ext uri="{BB962C8B-B14F-4D97-AF65-F5344CB8AC3E}">
        <p14:creationId xmlns:p14="http://schemas.microsoft.com/office/powerpoint/2010/main" val="1474532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a:t>
            </a:r>
            <a:r>
              <a:rPr lang="en-US" baseline="0" dirty="0"/>
              <a:t> of this research work was to </a:t>
            </a:r>
            <a:endParaRPr lang="en-US" dirty="0"/>
          </a:p>
          <a:p>
            <a:endParaRPr lang="en-US" dirty="0"/>
          </a:p>
          <a:p>
            <a:pPr>
              <a:spcAft>
                <a:spcPts val="1800"/>
              </a:spcAft>
            </a:pPr>
            <a:r>
              <a:rPr lang="en-US" sz="2400" dirty="0"/>
              <a:t>Develop a new data stream AP model or (</a:t>
            </a:r>
            <a:r>
              <a:rPr lang="en-US" sz="2400" b="1" dirty="0"/>
              <a:t>DSAP</a:t>
            </a:r>
            <a:r>
              <a:rPr lang="en-US" sz="2400" dirty="0"/>
              <a:t>) based on </a:t>
            </a:r>
            <a:r>
              <a:rPr lang="en-US" sz="2400" dirty="0" smtClean="0"/>
              <a:t>online </a:t>
            </a:r>
            <a:r>
              <a:rPr lang="en-US" sz="2400" dirty="0"/>
              <a:t>and offline phases</a:t>
            </a:r>
          </a:p>
          <a:p>
            <a:pPr>
              <a:spcAft>
                <a:spcPts val="1800"/>
              </a:spcAft>
            </a:pPr>
            <a:endParaRPr lang="en-US" sz="2400" dirty="0"/>
          </a:p>
          <a:p>
            <a:pPr>
              <a:spcAft>
                <a:spcPts val="1800"/>
              </a:spcAft>
            </a:pPr>
            <a:r>
              <a:rPr lang="en-US" sz="2400" dirty="0"/>
              <a:t>Also</a:t>
            </a:r>
            <a:r>
              <a:rPr lang="en-US" sz="2400" baseline="0" dirty="0"/>
              <a:t> , </a:t>
            </a:r>
            <a:r>
              <a:rPr lang="en-US" sz="2400" dirty="0"/>
              <a:t>Apply the landmark time window model to accumulate data points for generating micro-clusters</a:t>
            </a:r>
          </a:p>
          <a:p>
            <a:pPr>
              <a:spcAft>
                <a:spcPts val="1800"/>
              </a:spcAft>
            </a:pPr>
            <a:endParaRPr lang="en-US" sz="2400" dirty="0"/>
          </a:p>
          <a:p>
            <a:pPr>
              <a:spcAft>
                <a:spcPts val="1800"/>
              </a:spcAft>
            </a:pPr>
            <a:r>
              <a:rPr lang="en-US" sz="2400" dirty="0"/>
              <a:t>Then , Evaluate the results using performance and validation metrics</a:t>
            </a:r>
          </a:p>
          <a:p>
            <a:pPr>
              <a:spcAft>
                <a:spcPts val="1800"/>
              </a:spcAft>
            </a:pPr>
            <a:r>
              <a:rPr lang="en-US" sz="2400" dirty="0"/>
              <a:t>And </a:t>
            </a:r>
            <a:r>
              <a:rPr lang="en-US" sz="2400" dirty="0" smtClean="0"/>
              <a:t>finally show </a:t>
            </a:r>
            <a:r>
              <a:rPr lang="en-US" sz="2400" dirty="0"/>
              <a:t>how well DSAP is for analyzing localization data streams  for two experiment:</a:t>
            </a:r>
          </a:p>
          <a:p>
            <a:pPr lvl="2"/>
            <a:r>
              <a:rPr lang="en-US" dirty="0" smtClean="0">
                <a:solidFill>
                  <a:schemeClr val="accent1">
                    <a:lumMod val="50000"/>
                  </a:schemeClr>
                </a:solidFill>
              </a:rPr>
              <a:t>To</a:t>
            </a:r>
            <a:r>
              <a:rPr lang="en-US" baseline="0" dirty="0" smtClean="0">
                <a:solidFill>
                  <a:schemeClr val="accent1">
                    <a:lumMod val="50000"/>
                  </a:schemeClr>
                </a:solidFill>
              </a:rPr>
              <a:t> find</a:t>
            </a:r>
            <a:r>
              <a:rPr lang="en-US" dirty="0" smtClean="0">
                <a:solidFill>
                  <a:schemeClr val="accent1">
                    <a:lumMod val="50000"/>
                  </a:schemeClr>
                </a:solidFill>
              </a:rPr>
              <a:t> </a:t>
            </a:r>
            <a:r>
              <a:rPr lang="en-US" dirty="0">
                <a:solidFill>
                  <a:schemeClr val="accent1">
                    <a:lumMod val="50000"/>
                  </a:schemeClr>
                </a:solidFill>
              </a:rPr>
              <a:t>Staircase usage patterns </a:t>
            </a:r>
          </a:p>
          <a:p>
            <a:pPr lvl="2"/>
            <a:r>
              <a:rPr lang="en-US" dirty="0" smtClean="0">
                <a:solidFill>
                  <a:schemeClr val="accent1">
                    <a:lumMod val="50000"/>
                  </a:schemeClr>
                </a:solidFill>
              </a:rPr>
              <a:t>And Occupant </a:t>
            </a:r>
            <a:r>
              <a:rPr lang="en-US" dirty="0">
                <a:solidFill>
                  <a:schemeClr val="accent1">
                    <a:lumMod val="50000"/>
                  </a:schemeClr>
                </a:solidFill>
              </a:rPr>
              <a:t>behavior </a:t>
            </a:r>
            <a:r>
              <a:rPr lang="en-US" dirty="0" smtClean="0">
                <a:solidFill>
                  <a:schemeClr val="accent1">
                    <a:lumMod val="50000"/>
                  </a:schemeClr>
                </a:solidFill>
              </a:rPr>
              <a:t>\</a:t>
            </a:r>
          </a:p>
          <a:p>
            <a:pPr lvl="2"/>
            <a:r>
              <a:rPr lang="en-US" dirty="0" smtClean="0">
                <a:solidFill>
                  <a:schemeClr val="accent1">
                    <a:lumMod val="50000"/>
                  </a:schemeClr>
                </a:solidFill>
              </a:rPr>
              <a:t>Both for </a:t>
            </a:r>
            <a:r>
              <a:rPr lang="en-US" dirty="0">
                <a:solidFill>
                  <a:schemeClr val="accent1">
                    <a:lumMod val="50000"/>
                  </a:schemeClr>
                </a:solidFill>
              </a:rPr>
              <a:t>indoor spaces</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t>
            </a:r>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7</a:t>
            </a:fld>
            <a:endParaRPr lang="en-US"/>
          </a:p>
        </p:txBody>
      </p:sp>
    </p:spTree>
    <p:extLst>
      <p:ext uri="{BB962C8B-B14F-4D97-AF65-F5344CB8AC3E}">
        <p14:creationId xmlns:p14="http://schemas.microsoft.com/office/powerpoint/2010/main" val="2549891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Previous research work shows that AP clustering </a:t>
            </a:r>
            <a:r>
              <a:rPr lang="en-US" sz="1200" b="0" i="0" u="none" strike="noStrike" kern="1200" baseline="0" dirty="0" err="1">
                <a:solidFill>
                  <a:schemeClr val="tx1"/>
                </a:solidFill>
                <a:latin typeface="+mn-lt"/>
                <a:ea typeface="+mn-ea"/>
                <a:cs typeface="+mn-cs"/>
              </a:rPr>
              <a:t>algo</a:t>
            </a:r>
            <a:r>
              <a:rPr lang="en-US" sz="1200" b="0" i="0" u="none" strike="noStrike" kern="1200" baseline="0" dirty="0">
                <a:solidFill>
                  <a:schemeClr val="tx1"/>
                </a:solidFill>
                <a:latin typeface="+mn-lt"/>
                <a:ea typeface="+mn-ea"/>
                <a:cs typeface="+mn-cs"/>
              </a:rPr>
              <a:t> is applied for finding clusters  of </a:t>
            </a:r>
            <a:r>
              <a:rPr lang="en-US" sz="1200" b="0" i="0" u="none" strike="noStrike" kern="1200" baseline="0" dirty="0" err="1">
                <a:solidFill>
                  <a:schemeClr val="tx1"/>
                </a:solidFill>
                <a:latin typeface="+mn-lt"/>
                <a:ea typeface="+mn-ea"/>
                <a:cs typeface="+mn-cs"/>
              </a:rPr>
              <a:t>wifi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rss</a:t>
            </a:r>
            <a:r>
              <a:rPr lang="en-US" sz="1200" b="0" i="0" u="none" strike="noStrike" kern="1200" baseline="0" dirty="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at the university campus(received </a:t>
            </a:r>
            <a:r>
              <a:rPr lang="en-US" sz="1200" b="0" i="0" u="none" strike="noStrike" kern="1200" baseline="0" dirty="0">
                <a:solidFill>
                  <a:schemeClr val="tx1"/>
                </a:solidFill>
                <a:latin typeface="+mn-lt"/>
                <a:ea typeface="+mn-ea"/>
                <a:cs typeface="+mn-cs"/>
              </a:rPr>
              <a:t>signal strength)</a:t>
            </a:r>
          </a:p>
          <a:p>
            <a:pPr algn="just">
              <a:spcAft>
                <a:spcPts val="1800"/>
              </a:spcAft>
            </a:pPr>
            <a:r>
              <a:rPr lang="en-US" sz="1200" b="0" i="0" u="none" strike="noStrike" kern="1200" baseline="0" dirty="0">
                <a:solidFill>
                  <a:schemeClr val="tx1"/>
                </a:solidFill>
                <a:latin typeface="+mn-lt"/>
                <a:ea typeface="+mn-ea"/>
                <a:cs typeface="+mn-cs"/>
              </a:rPr>
              <a:t>There are few </a:t>
            </a:r>
            <a:r>
              <a:rPr lang="en-US" sz="1200" dirty="0"/>
              <a:t>streaming AP algorithms are existed.</a:t>
            </a:r>
          </a:p>
          <a:p>
            <a:pPr algn="just">
              <a:spcAft>
                <a:spcPts val="1800"/>
              </a:spcAft>
            </a:pPr>
            <a:r>
              <a:rPr lang="en-US" sz="1200" dirty="0"/>
              <a:t>But non of these algorithms have been applied for clustering people-counters and Wi-Fi location data in indoor spaces.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a:t>
            </a:r>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D6E389C-E119-417B-AF17-8B325618E420}" type="slidenum">
              <a:rPr lang="en-US" smtClean="0"/>
              <a:t>8</a:t>
            </a:fld>
            <a:endParaRPr lang="en-US"/>
          </a:p>
        </p:txBody>
      </p:sp>
    </p:spTree>
    <p:extLst>
      <p:ext uri="{BB962C8B-B14F-4D97-AF65-F5344CB8AC3E}">
        <p14:creationId xmlns:p14="http://schemas.microsoft.com/office/powerpoint/2010/main" val="2995319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first streaming </a:t>
            </a:r>
            <a:r>
              <a:rPr lang="en-US" sz="1200" b="0" i="0" u="none" strike="noStrike" kern="1200" baseline="0" dirty="0" err="1">
                <a:solidFill>
                  <a:schemeClr val="tx1"/>
                </a:solidFill>
                <a:latin typeface="+mn-lt"/>
                <a:ea typeface="+mn-ea"/>
                <a:cs typeface="+mn-cs"/>
              </a:rPr>
              <a:t>ap</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algo</a:t>
            </a:r>
            <a:r>
              <a:rPr lang="en-US" sz="1200" b="0" i="0" u="none" strike="noStrike" kern="1200" baseline="0" dirty="0">
                <a:solidFill>
                  <a:schemeClr val="tx1"/>
                </a:solidFill>
                <a:latin typeface="+mn-lt"/>
                <a:ea typeface="+mn-ea"/>
                <a:cs typeface="+mn-cs"/>
              </a:rPr>
              <a:t> is Strap . This is an online </a:t>
            </a:r>
            <a:r>
              <a:rPr lang="en-US" sz="1200" b="0" i="0" u="none" strike="noStrike" kern="1200" baseline="0" dirty="0" smtClean="0">
                <a:solidFill>
                  <a:schemeClr val="tx1"/>
                </a:solidFill>
                <a:latin typeface="+mn-lt"/>
                <a:ea typeface="+mn-ea"/>
                <a:cs typeface="+mn-cs"/>
              </a:rPr>
              <a:t>algorithm with using sliding time w model.</a:t>
            </a:r>
            <a:endParaRPr lang="en-US" sz="1200" b="0" i="0" u="none" strike="noStrike" kern="1200" baseline="0" dirty="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This algorithm starts with The bunch </a:t>
            </a:r>
            <a:r>
              <a:rPr lang="en-US" sz="1200" b="0" i="0" u="none" strike="noStrike" kern="1200" baseline="0" dirty="0">
                <a:solidFill>
                  <a:schemeClr val="tx1"/>
                </a:solidFill>
                <a:latin typeface="+mn-lt"/>
                <a:ea typeface="+mn-ea"/>
                <a:cs typeface="+mn-cs"/>
              </a:rPr>
              <a:t>of data </a:t>
            </a:r>
            <a:r>
              <a:rPr lang="en-US" sz="1200" b="1" i="0" u="none" strike="noStrike" kern="1200" baseline="0" dirty="0" smtClean="0">
                <a:solidFill>
                  <a:schemeClr val="tx1"/>
                </a:solidFill>
                <a:latin typeface="+mn-lt"/>
                <a:ea typeface="+mn-ea"/>
                <a:cs typeface="+mn-cs"/>
              </a:rPr>
              <a:t> and applying AP </a:t>
            </a:r>
            <a:r>
              <a:rPr lang="en-US" sz="1200" b="0" i="0" u="none" strike="noStrike" kern="1200" baseline="0" dirty="0">
                <a:solidFill>
                  <a:schemeClr val="tx1"/>
                </a:solidFill>
                <a:latin typeface="+mn-lt"/>
                <a:ea typeface="+mn-ea"/>
                <a:cs typeface="+mn-cs"/>
              </a:rPr>
              <a:t>to compute the </a:t>
            </a:r>
            <a:r>
              <a:rPr lang="en-US" sz="1200" b="1" i="0" u="none" strike="noStrike" kern="1200" baseline="0" dirty="0">
                <a:solidFill>
                  <a:schemeClr val="tx1"/>
                </a:solidFill>
                <a:latin typeface="+mn-lt"/>
                <a:ea typeface="+mn-ea"/>
                <a:cs typeface="+mn-cs"/>
              </a:rPr>
              <a:t>first centroids  </a:t>
            </a:r>
            <a:endParaRPr lang="en-US" sz="1200" b="1" i="0" u="none" strike="noStrike" kern="1200" baseline="0" dirty="0" smtClean="0">
              <a:solidFill>
                <a:schemeClr val="tx1"/>
              </a:solidFill>
              <a:latin typeface="+mn-lt"/>
              <a:ea typeface="+mn-ea"/>
              <a:cs typeface="+mn-cs"/>
            </a:endParaRPr>
          </a:p>
          <a:p>
            <a:endParaRPr lang="en-US" sz="1200" b="1"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2</a:t>
            </a:r>
            <a:r>
              <a:rPr lang="en-US" sz="1200" b="0" i="0" u="none" strike="noStrike" kern="1200" baseline="0" dirty="0">
                <a:solidFill>
                  <a:schemeClr val="tx1"/>
                </a:solidFill>
                <a:latin typeface="+mn-lt"/>
                <a:ea typeface="+mn-ea"/>
                <a:cs typeface="+mn-cs"/>
              </a:rPr>
              <a:t>. As the stream comes </a:t>
            </a:r>
            <a:r>
              <a:rPr lang="en-US" sz="1200" b="0" i="0" u="none" strike="noStrike" kern="1200" baseline="0" dirty="0" smtClean="0">
                <a:solidFill>
                  <a:schemeClr val="tx1"/>
                </a:solidFill>
                <a:latin typeface="+mn-lt"/>
                <a:ea typeface="+mn-ea"/>
                <a:cs typeface="+mn-cs"/>
              </a:rPr>
              <a:t>in to the model, </a:t>
            </a:r>
            <a:r>
              <a:rPr lang="en-US" sz="1200" b="0" i="0" u="none" strike="noStrike" kern="1200" baseline="0" dirty="0">
                <a:solidFill>
                  <a:schemeClr val="tx1"/>
                </a:solidFill>
                <a:latin typeface="+mn-lt"/>
                <a:ea typeface="+mn-ea"/>
                <a:cs typeface="+mn-cs"/>
              </a:rPr>
              <a:t>each data </a:t>
            </a:r>
            <a:r>
              <a:rPr lang="en-US" sz="1200" b="0" i="0" u="none" strike="noStrike" kern="1200" baseline="0" dirty="0" smtClean="0">
                <a:solidFill>
                  <a:schemeClr val="tx1"/>
                </a:solidFill>
                <a:latin typeface="+mn-lt"/>
                <a:ea typeface="+mn-ea"/>
                <a:cs typeface="+mn-cs"/>
              </a:rPr>
              <a:t>point </a:t>
            </a:r>
            <a:r>
              <a:rPr lang="en-US" sz="1200" b="1" i="0" u="none" strike="noStrike" kern="1200" baseline="0" dirty="0">
                <a:solidFill>
                  <a:schemeClr val="tx1"/>
                </a:solidFill>
                <a:latin typeface="+mn-lt"/>
                <a:ea typeface="+mn-ea"/>
                <a:cs typeface="+mn-cs"/>
              </a:rPr>
              <a:t>is compared </a:t>
            </a:r>
            <a:r>
              <a:rPr lang="en-US" sz="1200" b="1" i="0" u="none" strike="noStrike" kern="1200" baseline="0" dirty="0" smtClean="0">
                <a:solidFill>
                  <a:schemeClr val="tx1"/>
                </a:solidFill>
                <a:latin typeface="+mn-lt"/>
                <a:ea typeface="+mn-ea"/>
                <a:cs typeface="+mn-cs"/>
              </a:rPr>
              <a:t>with </a:t>
            </a:r>
            <a:r>
              <a:rPr lang="en-US" sz="1200" b="1" i="0" u="none" strike="noStrike" kern="1200" baseline="0" dirty="0">
                <a:solidFill>
                  <a:schemeClr val="tx1"/>
                </a:solidFill>
                <a:latin typeface="+mn-lt"/>
                <a:ea typeface="+mn-ea"/>
                <a:cs typeface="+mn-cs"/>
              </a:rPr>
              <a:t>the </a:t>
            </a:r>
            <a:r>
              <a:rPr lang="en-US" sz="1200" b="1" i="0" u="none" strike="noStrike" kern="1200" baseline="0" dirty="0" smtClean="0">
                <a:solidFill>
                  <a:schemeClr val="tx1"/>
                </a:solidFill>
                <a:latin typeface="+mn-lt"/>
                <a:ea typeface="+mn-ea"/>
                <a:cs typeface="+mn-cs"/>
              </a:rPr>
              <a:t>centroids</a:t>
            </a:r>
            <a:r>
              <a:rPr lang="en-US" sz="1200" b="0" i="0" u="none" strike="noStrike" kern="1200" baseline="0" dirty="0" smtClean="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If too far from the </a:t>
            </a:r>
            <a:r>
              <a:rPr lang="en-US" sz="1200" b="1" i="0" u="none" strike="noStrike" kern="1200" baseline="0" dirty="0">
                <a:solidFill>
                  <a:schemeClr val="tx1"/>
                </a:solidFill>
                <a:latin typeface="+mn-lt"/>
                <a:ea typeface="+mn-ea"/>
                <a:cs typeface="+mn-cs"/>
              </a:rPr>
              <a:t>nearest</a:t>
            </a:r>
            <a:r>
              <a:rPr lang="en-US" sz="1200" b="0" i="0" u="none" strike="noStrike" kern="1200" baseline="0" dirty="0">
                <a:solidFill>
                  <a:schemeClr val="tx1"/>
                </a:solidFill>
                <a:latin typeface="+mn-lt"/>
                <a:ea typeface="+mn-ea"/>
                <a:cs typeface="+mn-cs"/>
              </a:rPr>
              <a:t> exemplar is </a:t>
            </a:r>
            <a:r>
              <a:rPr lang="en-US" sz="1200" b="1" i="0" u="none" strike="noStrike" kern="1200" baseline="0" dirty="0">
                <a:solidFill>
                  <a:schemeClr val="tx1"/>
                </a:solidFill>
                <a:latin typeface="+mn-lt"/>
                <a:ea typeface="+mn-ea"/>
                <a:cs typeface="+mn-cs"/>
              </a:rPr>
              <a:t>put into </a:t>
            </a:r>
            <a:r>
              <a:rPr lang="en-US" sz="1200" b="1" i="0" u="none" strike="noStrike" kern="1200" baseline="0" dirty="0" smtClean="0">
                <a:solidFill>
                  <a:schemeClr val="tx1"/>
                </a:solidFill>
                <a:latin typeface="+mn-lt"/>
                <a:ea typeface="+mn-ea"/>
                <a:cs typeface="+mn-cs"/>
              </a:rPr>
              <a:t>the</a:t>
            </a:r>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reservoir, else  the stream model is </a:t>
            </a:r>
            <a:r>
              <a:rPr lang="en-US" sz="1200" b="0" i="0" u="none" strike="noStrike" kern="1200" baseline="0" dirty="0" smtClean="0">
                <a:solidFill>
                  <a:schemeClr val="tx1"/>
                </a:solidFill>
                <a:latin typeface="+mn-lt"/>
                <a:ea typeface="+mn-ea"/>
                <a:cs typeface="+mn-cs"/>
              </a:rPr>
              <a:t>updated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3. Strap has 2 </a:t>
            </a:r>
            <a:r>
              <a:rPr lang="en-US" sz="1200" b="1" i="0" u="none" strike="noStrike" kern="1200" baseline="0" dirty="0">
                <a:solidFill>
                  <a:schemeClr val="tx1"/>
                </a:solidFill>
                <a:latin typeface="+mn-lt"/>
                <a:ea typeface="+mn-ea"/>
                <a:cs typeface="+mn-cs"/>
              </a:rPr>
              <a:t>The restart </a:t>
            </a:r>
            <a:r>
              <a:rPr lang="en-US" sz="1200" b="1" i="0" u="none" strike="noStrike" kern="1200" baseline="0" dirty="0" err="1">
                <a:solidFill>
                  <a:schemeClr val="tx1"/>
                </a:solidFill>
                <a:latin typeface="+mn-lt"/>
                <a:ea typeface="+mn-ea"/>
                <a:cs typeface="+mn-cs"/>
              </a:rPr>
              <a:t>criterian</a:t>
            </a:r>
            <a:r>
              <a:rPr lang="en-US" sz="1200" b="1" i="0" u="none" strike="noStrike" kern="1200" baseline="0" dirty="0">
                <a:solidFill>
                  <a:schemeClr val="tx1"/>
                </a:solidFill>
                <a:latin typeface="+mn-lt"/>
                <a:ea typeface="+mn-ea"/>
                <a:cs typeface="+mn-cs"/>
              </a:rPr>
              <a:t>. First when</a:t>
            </a:r>
            <a:r>
              <a:rPr lang="en-US" sz="1200" b="0" i="0" u="none" strike="noStrike" kern="1200" baseline="0" dirty="0">
                <a:solidFill>
                  <a:schemeClr val="tx1"/>
                </a:solidFill>
                <a:latin typeface="+mn-lt"/>
                <a:ea typeface="+mn-ea"/>
                <a:cs typeface="+mn-cs"/>
              </a:rPr>
              <a:t> the reservoir become full, </a:t>
            </a:r>
          </a:p>
          <a:p>
            <a:r>
              <a:rPr lang="en-US" sz="1200" b="0" i="0" u="none" strike="noStrike" kern="1200" baseline="0" dirty="0">
                <a:solidFill>
                  <a:schemeClr val="tx1"/>
                </a:solidFill>
                <a:latin typeface="+mn-lt"/>
                <a:ea typeface="+mn-ea"/>
                <a:cs typeface="+mn-cs"/>
              </a:rPr>
              <a:t>And second when the data distribution has been change</a:t>
            </a:r>
          </a:p>
          <a:p>
            <a:r>
              <a:rPr lang="en-US" sz="1200" b="0" i="0" u="none" strike="noStrike" kern="1200" baseline="0" dirty="0">
                <a:solidFill>
                  <a:schemeClr val="tx1"/>
                </a:solidFill>
                <a:latin typeface="+mn-lt"/>
                <a:ea typeface="+mn-ea"/>
                <a:cs typeface="+mn-cs"/>
              </a:rPr>
              <a:t>If each of these 2 happens, the stream model is rebuilt</a:t>
            </a:r>
          </a:p>
          <a:p>
            <a:r>
              <a:rPr lang="en-US" sz="1200" b="0" i="0" u="none" strike="noStrike" kern="1200" baseline="0" dirty="0">
                <a:solidFill>
                  <a:schemeClr val="tx1"/>
                </a:solidFill>
                <a:latin typeface="+mn-lt"/>
                <a:ea typeface="+mn-ea"/>
                <a:cs typeface="+mn-cs"/>
              </a:rPr>
              <a:t>_____________________________________</a:t>
            </a:r>
          </a:p>
          <a:p>
            <a:r>
              <a:rPr lang="en-US" sz="1200" b="0" i="0" u="none" strike="noStrike" kern="1200" baseline="0" dirty="0">
                <a:solidFill>
                  <a:schemeClr val="tx1"/>
                </a:solidFill>
                <a:latin typeface="+mn-lt"/>
                <a:ea typeface="+mn-ea"/>
                <a:cs typeface="+mn-cs"/>
              </a:rPr>
              <a:t> from the current exemplars and the reservoir, using WAP again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This comparison is carried out by computing the Euclidean distance of </a:t>
            </a:r>
            <a:r>
              <a:rPr lang="en-US" sz="1200" b="0" i="0" u="none" strike="noStrike" kern="1200" baseline="0" dirty="0" err="1">
                <a:solidFill>
                  <a:schemeClr val="tx1"/>
                </a:solidFill>
                <a:latin typeface="+mn-lt"/>
                <a:ea typeface="+mn-ea"/>
                <a:cs typeface="+mn-cs"/>
              </a:rPr>
              <a:t>xt</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ei</a:t>
            </a:r>
            <a:r>
              <a:rPr lang="en-US" sz="1200" b="0" i="0" u="none" strike="noStrike" kern="1200" baseline="0" dirty="0">
                <a:solidFill>
                  <a:schemeClr val="tx1"/>
                </a:solidFill>
                <a:latin typeface="+mn-lt"/>
                <a:ea typeface="+mn-ea"/>
                <a:cs typeface="+mn-cs"/>
              </a:rPr>
              <a:t> with the threshold , which is a heuristically set,</a:t>
            </a:r>
          </a:p>
          <a:p>
            <a:r>
              <a:rPr lang="en-US" sz="1200" b="0" i="0" u="none" strike="noStrike" kern="1200" baseline="0" dirty="0">
                <a:solidFill>
                  <a:schemeClr val="tx1"/>
                </a:solidFill>
                <a:latin typeface="+mn-lt"/>
                <a:ea typeface="+mn-ea"/>
                <a:cs typeface="+mn-cs"/>
              </a:rPr>
              <a:t>and the value is equal to the average distance between stream data points and</a:t>
            </a:r>
          </a:p>
          <a:p>
            <a:r>
              <a:rPr lang="en-US" sz="1200" b="0" i="0" u="none" strike="noStrike" kern="1200" baseline="0" dirty="0">
                <a:solidFill>
                  <a:schemeClr val="tx1"/>
                </a:solidFill>
                <a:latin typeface="+mn-lt"/>
                <a:ea typeface="+mn-ea"/>
                <a:cs typeface="+mn-cs"/>
              </a:rPr>
              <a:t>centroids in the initial step.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WAP </a:t>
            </a:r>
            <a:r>
              <a:rPr lang="en-US" sz="1200" b="0" i="0" u="none" strike="noStrike" kern="1200" baseline="0" dirty="0">
                <a:solidFill>
                  <a:schemeClr val="tx1"/>
                </a:solidFill>
                <a:latin typeface="+mn-lt"/>
                <a:ea typeface="+mn-ea"/>
                <a:cs typeface="+mn-cs"/>
                <a:sym typeface="Wingdings" panose="05000000000000000000" pitchFamily="2" charset="2"/>
              </a:rPr>
              <a:t> select the latest centroids</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D6E389C-E119-417B-AF17-8B325618E420}" type="slidenum">
              <a:rPr lang="en-US" smtClean="0"/>
              <a:t>9</a:t>
            </a:fld>
            <a:endParaRPr lang="en-US"/>
          </a:p>
        </p:txBody>
      </p:sp>
    </p:spTree>
    <p:extLst>
      <p:ext uri="{BB962C8B-B14F-4D97-AF65-F5344CB8AC3E}">
        <p14:creationId xmlns:p14="http://schemas.microsoft.com/office/powerpoint/2010/main" val="1837975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42F658-5405-490E-BD9C-59CE6BE06197}" type="datetime1">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C8359-CD59-4D21-B28E-F2F07CC98558}" type="slidenum">
              <a:rPr lang="en-US" smtClean="0"/>
              <a:t>‹#›</a:t>
            </a:fld>
            <a:endParaRPr lang="en-US"/>
          </a:p>
        </p:txBody>
      </p:sp>
    </p:spTree>
    <p:extLst>
      <p:ext uri="{BB962C8B-B14F-4D97-AF65-F5344CB8AC3E}">
        <p14:creationId xmlns:p14="http://schemas.microsoft.com/office/powerpoint/2010/main" val="514753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47B104-8B0A-4676-B162-505BC16190E8}" type="datetime1">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C8359-CD59-4D21-B28E-F2F07CC98558}" type="slidenum">
              <a:rPr lang="en-US" smtClean="0"/>
              <a:t>‹#›</a:t>
            </a:fld>
            <a:endParaRPr lang="en-US"/>
          </a:p>
        </p:txBody>
      </p:sp>
    </p:spTree>
    <p:extLst>
      <p:ext uri="{BB962C8B-B14F-4D97-AF65-F5344CB8AC3E}">
        <p14:creationId xmlns:p14="http://schemas.microsoft.com/office/powerpoint/2010/main" val="2142949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26D5F7-3D0A-437D-97AB-56D5FF6FB282}" type="datetime1">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C8359-CD59-4D21-B28E-F2F07CC98558}" type="slidenum">
              <a:rPr lang="en-US" smtClean="0"/>
              <a:t>‹#›</a:t>
            </a:fld>
            <a:endParaRPr lang="en-US"/>
          </a:p>
        </p:txBody>
      </p:sp>
    </p:spTree>
    <p:extLst>
      <p:ext uri="{BB962C8B-B14F-4D97-AF65-F5344CB8AC3E}">
        <p14:creationId xmlns:p14="http://schemas.microsoft.com/office/powerpoint/2010/main" val="779655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326947-F990-4924-AFD5-902885ABB303}" type="datetime1">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C8359-CD59-4D21-B28E-F2F07CC98558}" type="slidenum">
              <a:rPr lang="en-US" smtClean="0"/>
              <a:t>‹#›</a:t>
            </a:fld>
            <a:endParaRPr lang="en-US"/>
          </a:p>
        </p:txBody>
      </p:sp>
    </p:spTree>
    <p:extLst>
      <p:ext uri="{BB962C8B-B14F-4D97-AF65-F5344CB8AC3E}">
        <p14:creationId xmlns:p14="http://schemas.microsoft.com/office/powerpoint/2010/main" val="4101492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A669B33-BA81-41EF-BC58-A74B865B3EA3}" type="datetime1">
              <a:rPr lang="en-US" smtClean="0"/>
              <a:t>5/5/2021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BC8359-CD59-4D21-B28E-F2F07CC98558}" type="slidenum">
              <a:rPr lang="en-US" smtClean="0"/>
              <a:t>‹#›</a:t>
            </a:fld>
            <a:endParaRPr lang="en-US"/>
          </a:p>
        </p:txBody>
      </p:sp>
    </p:spTree>
    <p:extLst>
      <p:ext uri="{BB962C8B-B14F-4D97-AF65-F5344CB8AC3E}">
        <p14:creationId xmlns:p14="http://schemas.microsoft.com/office/powerpoint/2010/main" val="3765649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58D0CA-2FA5-4400-82AA-2FDA32BD49F1}" type="datetime1">
              <a:rPr lang="en-US" smtClean="0"/>
              <a:t>5/5/2021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BC8359-CD59-4D21-B28E-F2F07CC98558}" type="slidenum">
              <a:rPr lang="en-US" smtClean="0"/>
              <a:t>‹#›</a:t>
            </a:fld>
            <a:endParaRPr lang="en-US"/>
          </a:p>
        </p:txBody>
      </p:sp>
    </p:spTree>
    <p:extLst>
      <p:ext uri="{BB962C8B-B14F-4D97-AF65-F5344CB8AC3E}">
        <p14:creationId xmlns:p14="http://schemas.microsoft.com/office/powerpoint/2010/main" val="4171724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183A1C-AF1F-456F-AE3E-9F3697B71EDB}" type="datetime1">
              <a:rPr lang="en-US" smtClean="0"/>
              <a:t>5/5/2021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BC8359-CD59-4D21-B28E-F2F07CC98558}" type="slidenum">
              <a:rPr lang="en-US" smtClean="0"/>
              <a:t>‹#›</a:t>
            </a:fld>
            <a:endParaRPr lang="en-US"/>
          </a:p>
        </p:txBody>
      </p:sp>
    </p:spTree>
    <p:extLst>
      <p:ext uri="{BB962C8B-B14F-4D97-AF65-F5344CB8AC3E}">
        <p14:creationId xmlns:p14="http://schemas.microsoft.com/office/powerpoint/2010/main" val="240757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2F153A-18B6-4E34-8EA5-B6181CCEFDB2}" type="datetime1">
              <a:rPr lang="en-US" smtClean="0"/>
              <a:t>5/5/2021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BC8359-CD59-4D21-B28E-F2F07CC98558}" type="slidenum">
              <a:rPr lang="en-US" smtClean="0"/>
              <a:t>‹#›</a:t>
            </a:fld>
            <a:endParaRPr lang="en-US"/>
          </a:p>
        </p:txBody>
      </p:sp>
    </p:spTree>
    <p:extLst>
      <p:ext uri="{BB962C8B-B14F-4D97-AF65-F5344CB8AC3E}">
        <p14:creationId xmlns:p14="http://schemas.microsoft.com/office/powerpoint/2010/main" val="4128717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9861EC-24C2-4CD3-8807-1F31A3DE9C7C}" type="datetime1">
              <a:rPr lang="en-US" smtClean="0"/>
              <a:t>5/5/2021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BC8359-CD59-4D21-B28E-F2F07CC98558}" type="slidenum">
              <a:rPr lang="en-US" smtClean="0"/>
              <a:t>‹#›</a:t>
            </a:fld>
            <a:endParaRPr lang="en-US"/>
          </a:p>
        </p:txBody>
      </p:sp>
    </p:spTree>
    <p:extLst>
      <p:ext uri="{BB962C8B-B14F-4D97-AF65-F5344CB8AC3E}">
        <p14:creationId xmlns:p14="http://schemas.microsoft.com/office/powerpoint/2010/main" val="1289949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588D75-410A-415A-B26C-A5A7EEDECE92}" type="datetime1">
              <a:rPr lang="en-US" smtClean="0"/>
              <a:t>5/5/2021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BC8359-CD59-4D21-B28E-F2F07CC98558}" type="slidenum">
              <a:rPr lang="en-US" smtClean="0"/>
              <a:t>‹#›</a:t>
            </a:fld>
            <a:endParaRPr lang="en-US"/>
          </a:p>
        </p:txBody>
      </p:sp>
    </p:spTree>
    <p:extLst>
      <p:ext uri="{BB962C8B-B14F-4D97-AF65-F5344CB8AC3E}">
        <p14:creationId xmlns:p14="http://schemas.microsoft.com/office/powerpoint/2010/main" val="1715888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375A55-9A5B-449B-9E07-D0411D449DCD}" type="datetime1">
              <a:rPr lang="en-US" smtClean="0"/>
              <a:t>5/5/2021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BC8359-CD59-4D21-B28E-F2F07CC98558}" type="slidenum">
              <a:rPr lang="en-US" smtClean="0"/>
              <a:t>‹#›</a:t>
            </a:fld>
            <a:endParaRPr lang="en-US"/>
          </a:p>
        </p:txBody>
      </p:sp>
    </p:spTree>
    <p:extLst>
      <p:ext uri="{BB962C8B-B14F-4D97-AF65-F5344CB8AC3E}">
        <p14:creationId xmlns:p14="http://schemas.microsoft.com/office/powerpoint/2010/main" val="3144848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6AB185-B2CB-44D0-BE4C-CCDA76256AEB}" type="datetime1">
              <a:rPr lang="en-US" smtClean="0"/>
              <a:t>5/5/2021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BC8359-CD59-4D21-B28E-F2F07CC98558}" type="slidenum">
              <a:rPr lang="en-US" smtClean="0"/>
              <a:t>‹#›</a:t>
            </a:fld>
            <a:endParaRPr lang="en-US"/>
          </a:p>
        </p:txBody>
      </p:sp>
    </p:spTree>
    <p:extLst>
      <p:ext uri="{BB962C8B-B14F-4D97-AF65-F5344CB8AC3E}">
        <p14:creationId xmlns:p14="http://schemas.microsoft.com/office/powerpoint/2010/main" val="1870262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nasrineshraghi/DSAP" TargetMode="External"/><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emf"/></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87.jpeg"/><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102.png"/><Relationship Id="rId4" Type="http://schemas.openxmlformats.org/officeDocument/2006/relationships/image" Target="../media/image10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103.emf"/><Relationship Id="rId7" Type="http://schemas.openxmlformats.org/officeDocument/2006/relationships/image" Target="../media/image107.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62.xml.rels><?xml version="1.0" encoding="UTF-8" standalone="yes"?>
<Relationships xmlns="http://schemas.openxmlformats.org/package/2006/relationships"><Relationship Id="rId3" Type="http://schemas.openxmlformats.org/officeDocument/2006/relationships/image" Target="../media/image109.emf"/><Relationship Id="rId7" Type="http://schemas.openxmlformats.org/officeDocument/2006/relationships/image" Target="../media/image11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21.jpeg"/><Relationship Id="rId4" Type="http://schemas.openxmlformats.org/officeDocument/2006/relationships/image" Target="../media/image120.jpeg"/></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7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27.jpeg"/><Relationship Id="rId4" Type="http://schemas.openxmlformats.org/officeDocument/2006/relationships/image" Target="../media/image126.jpeg"/></Relationships>
</file>

<file path=ppt/slides/_rels/slide7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7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7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43.png"/><Relationship Id="rId4" Type="http://schemas.openxmlformats.org/officeDocument/2006/relationships/image" Target="../media/image142.png"/></Relationships>
</file>

<file path=ppt/slides/_rels/slide7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8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8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2.png"/></Relationships>
</file>

<file path=ppt/slides/_rels/slide87.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166.png"/><Relationship Id="rId5" Type="http://schemas.openxmlformats.org/officeDocument/2006/relationships/image" Target="../media/image165.emf"/><Relationship Id="rId4" Type="http://schemas.openxmlformats.org/officeDocument/2006/relationships/image" Target="../media/image164.emf"/></Relationships>
</file>

<file path=ppt/slides/_rels/slide88.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942636" y="3443560"/>
            <a:ext cx="10124528" cy="113635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a:latin typeface="Arial Rounded MT Bold" panose="020F0704030504030204" pitchFamily="34" charset="0"/>
              </a:rPr>
              <a:t>Nasrin Eshraghi Ivari</a:t>
            </a:r>
          </a:p>
          <a:p>
            <a:r>
              <a:rPr lang="en-US" sz="1800">
                <a:latin typeface="Arial Rounded MT Bold" panose="020F0704030504030204" pitchFamily="34" charset="0"/>
              </a:rPr>
              <a:t>Department of Geodesy and Geomatics Engineering</a:t>
            </a:r>
          </a:p>
          <a:p>
            <a:r>
              <a:rPr lang="en-CA" sz="1800">
                <a:latin typeface="Arial Rounded MT Bold" panose="020F0704030504030204" pitchFamily="34" charset="0"/>
              </a:rPr>
              <a:t>University of New Brunswick</a:t>
            </a:r>
          </a:p>
          <a:p>
            <a:r>
              <a:rPr lang="en-CA" sz="1800">
                <a:latin typeface="Arial Rounded MT Bold" panose="020F0704030504030204" pitchFamily="34" charset="0"/>
              </a:rPr>
              <a:t>May 5 2021</a:t>
            </a:r>
          </a:p>
          <a:p>
            <a:pPr>
              <a:lnSpc>
                <a:spcPct val="120000"/>
              </a:lnSpc>
            </a:pPr>
            <a:endParaRPr lang="en-US" sz="1800">
              <a:latin typeface="Arial Rounded MT Bold" panose="020F0704030504030204" pitchFamily="34" charset="0"/>
            </a:endParaRPr>
          </a:p>
        </p:txBody>
      </p:sp>
      <p:pic>
        <p:nvPicPr>
          <p:cNvPr id="5"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4927" y="5590285"/>
            <a:ext cx="1297160" cy="6789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Natural Sciences and Engineering Research Council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37731" y="5670372"/>
            <a:ext cx="1211127" cy="5187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OMMUNITY ENGAGEMENT | Data Science at UN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48313" y="5701613"/>
            <a:ext cx="864174" cy="4562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4102" y="5623861"/>
            <a:ext cx="935581" cy="615765"/>
          </a:xfrm>
          <a:prstGeom prst="rect">
            <a:avLst/>
          </a:prstGeom>
        </p:spPr>
      </p:pic>
      <p:sp>
        <p:nvSpPr>
          <p:cNvPr id="11" name="Title 1"/>
          <p:cNvSpPr txBox="1">
            <a:spLocks/>
          </p:cNvSpPr>
          <p:nvPr/>
        </p:nvSpPr>
        <p:spPr>
          <a:xfrm>
            <a:off x="594460" y="1376690"/>
            <a:ext cx="10903086" cy="126483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CA" sz="4000">
                <a:solidFill>
                  <a:srgbClr val="C00000"/>
                </a:solidFill>
                <a:latin typeface="Arial Rounded MT Bold" panose="020F0704030504030204" pitchFamily="34" charset="0"/>
              </a:rPr>
              <a:t>Data Stream Affinity Propagation </a:t>
            </a:r>
          </a:p>
          <a:p>
            <a:r>
              <a:rPr lang="en-CA" sz="4000">
                <a:solidFill>
                  <a:srgbClr val="C00000"/>
                </a:solidFill>
                <a:latin typeface="Arial Rounded MT Bold" panose="020F0704030504030204" pitchFamily="34" charset="0"/>
              </a:rPr>
              <a:t>for Indoor Space Localization Data</a:t>
            </a:r>
            <a:endParaRPr lang="en-US" sz="4000">
              <a:solidFill>
                <a:srgbClr val="C00000"/>
              </a:solidFill>
              <a:latin typeface="Arial Rounded MT Bold" panose="020F0704030504030204" pitchFamily="34" charset="0"/>
            </a:endParaRPr>
          </a:p>
        </p:txBody>
      </p:sp>
    </p:spTree>
    <p:extLst>
      <p:ext uri="{BB962C8B-B14F-4D97-AF65-F5344CB8AC3E}">
        <p14:creationId xmlns:p14="http://schemas.microsoft.com/office/powerpoint/2010/main" val="37541872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sz="half" idx="1"/>
            <p:extLst>
              <p:ext uri="{D42A27DB-BD31-4B8C-83A1-F6EECF244321}">
                <p14:modId xmlns:p14="http://schemas.microsoft.com/office/powerpoint/2010/main" val="2812393691"/>
              </p:ext>
            </p:extLst>
          </p:nvPr>
        </p:nvGraphicFramePr>
        <p:xfrm>
          <a:off x="102408" y="1706673"/>
          <a:ext cx="11978224" cy="4333240"/>
        </p:xfrm>
        <a:graphic>
          <a:graphicData uri="http://schemas.openxmlformats.org/drawingml/2006/table">
            <a:tbl>
              <a:tblPr firstRow="1" bandRow="1">
                <a:tableStyleId>{5C22544A-7EE6-4342-B048-85BDC9FD1C3A}</a:tableStyleId>
              </a:tblPr>
              <a:tblGrid>
                <a:gridCol w="1627538">
                  <a:extLst>
                    <a:ext uri="{9D8B030D-6E8A-4147-A177-3AD203B41FA5}">
                      <a16:colId xmlns:a16="http://schemas.microsoft.com/office/drawing/2014/main" val="2573084772"/>
                    </a:ext>
                  </a:extLst>
                </a:gridCol>
                <a:gridCol w="1124465">
                  <a:extLst>
                    <a:ext uri="{9D8B030D-6E8A-4147-A177-3AD203B41FA5}">
                      <a16:colId xmlns:a16="http://schemas.microsoft.com/office/drawing/2014/main" val="2339860634"/>
                    </a:ext>
                  </a:extLst>
                </a:gridCol>
                <a:gridCol w="1729946">
                  <a:extLst>
                    <a:ext uri="{9D8B030D-6E8A-4147-A177-3AD203B41FA5}">
                      <a16:colId xmlns:a16="http://schemas.microsoft.com/office/drawing/2014/main" val="1093693386"/>
                    </a:ext>
                  </a:extLst>
                </a:gridCol>
                <a:gridCol w="2014151">
                  <a:extLst>
                    <a:ext uri="{9D8B030D-6E8A-4147-A177-3AD203B41FA5}">
                      <a16:colId xmlns:a16="http://schemas.microsoft.com/office/drawing/2014/main" val="337855152"/>
                    </a:ext>
                  </a:extLst>
                </a:gridCol>
                <a:gridCol w="5482124">
                  <a:extLst>
                    <a:ext uri="{9D8B030D-6E8A-4147-A177-3AD203B41FA5}">
                      <a16:colId xmlns:a16="http://schemas.microsoft.com/office/drawing/2014/main" val="1326394705"/>
                    </a:ext>
                  </a:extLst>
                </a:gridCol>
              </a:tblGrid>
              <a:tr h="370840">
                <a:tc>
                  <a:txBody>
                    <a:bodyPr/>
                    <a:lstStyle/>
                    <a:p>
                      <a:pPr algn="l"/>
                      <a:r>
                        <a:rPr lang="en-US"/>
                        <a:t>Algorithm</a:t>
                      </a:r>
                      <a:endParaRPr lang="en-US">
                        <a:solidFill>
                          <a:schemeClr val="accent1">
                            <a:lumMod val="75000"/>
                          </a:schemeClr>
                        </a:solidFill>
                      </a:endParaRPr>
                    </a:p>
                  </a:txBody>
                  <a:tcPr anchor="ctr"/>
                </a:tc>
                <a:tc>
                  <a:txBody>
                    <a:bodyPr/>
                    <a:lstStyle/>
                    <a:p>
                      <a:pPr algn="l"/>
                      <a:r>
                        <a:rPr lang="en-US"/>
                        <a:t>Year</a:t>
                      </a:r>
                      <a:endParaRPr lang="en-US">
                        <a:solidFill>
                          <a:schemeClr val="accent1">
                            <a:lumMod val="75000"/>
                          </a:schemeClr>
                        </a:solidFill>
                      </a:endParaRPr>
                    </a:p>
                  </a:txBody>
                  <a:tcPr anchor="ctr"/>
                </a:tc>
                <a:tc>
                  <a:txBody>
                    <a:bodyPr/>
                    <a:lstStyle/>
                    <a:p>
                      <a:pPr algn="l"/>
                      <a:r>
                        <a:rPr lang="en-US"/>
                        <a:t>Processing</a:t>
                      </a:r>
                      <a:endParaRPr lang="en-US">
                        <a:solidFill>
                          <a:schemeClr val="accent1">
                            <a:lumMod val="75000"/>
                          </a:schemeClr>
                        </a:solidFill>
                      </a:endParaRPr>
                    </a:p>
                  </a:txBody>
                  <a:tcPr anchor="ctr"/>
                </a:tc>
                <a:tc>
                  <a:txBody>
                    <a:bodyPr/>
                    <a:lstStyle/>
                    <a:p>
                      <a:pPr algn="l"/>
                      <a:r>
                        <a:rPr lang="en-US"/>
                        <a:t>Time Window</a:t>
                      </a:r>
                      <a:endParaRPr lang="en-US">
                        <a:solidFill>
                          <a:schemeClr val="accent1">
                            <a:lumMod val="75000"/>
                          </a:schemeClr>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Specification</a:t>
                      </a:r>
                      <a:endParaRPr lang="en-US">
                        <a:solidFill>
                          <a:schemeClr val="accent1">
                            <a:lumMod val="75000"/>
                          </a:schemeClr>
                        </a:solidFill>
                      </a:endParaRPr>
                    </a:p>
                  </a:txBody>
                  <a:tcPr anchor="ctr"/>
                </a:tc>
                <a:extLst>
                  <a:ext uri="{0D108BD9-81ED-4DB2-BD59-A6C34878D82A}">
                    <a16:rowId xmlns:a16="http://schemas.microsoft.com/office/drawing/2014/main" val="3470472268"/>
                  </a:ext>
                </a:extLst>
              </a:tr>
              <a:tr h="370840">
                <a:tc>
                  <a:txBody>
                    <a:bodyPr/>
                    <a:lstStyle/>
                    <a:p>
                      <a:pPr algn="l"/>
                      <a:r>
                        <a:rPr lang="en-US" b="1" err="1"/>
                        <a:t>StrAP</a:t>
                      </a:r>
                      <a:endParaRPr lang="en-US" b="1"/>
                    </a:p>
                  </a:txBody>
                  <a:tcPr anchor="ctr"/>
                </a:tc>
                <a:tc>
                  <a:txBody>
                    <a:bodyPr/>
                    <a:lstStyle/>
                    <a:p>
                      <a:pPr algn="l"/>
                      <a:r>
                        <a:rPr lang="en-US"/>
                        <a:t>2008</a:t>
                      </a:r>
                    </a:p>
                  </a:txBody>
                  <a:tcPr anchor="ctr"/>
                </a:tc>
                <a:tc>
                  <a:txBody>
                    <a:bodyPr/>
                    <a:lstStyle/>
                    <a:p>
                      <a:pPr algn="l"/>
                      <a:r>
                        <a:rPr lang="en-US"/>
                        <a:t>Single-pass</a:t>
                      </a:r>
                    </a:p>
                  </a:txBody>
                  <a:tcPr anchor="ctr"/>
                </a:tc>
                <a:tc>
                  <a:txBody>
                    <a:bodyPr/>
                    <a:lstStyle/>
                    <a:p>
                      <a:pPr algn="l"/>
                      <a:r>
                        <a:rPr lang="en-US"/>
                        <a:t>Sliding</a:t>
                      </a:r>
                    </a:p>
                  </a:txBody>
                  <a:tcPr anchor="ctr"/>
                </a:tc>
                <a:tc>
                  <a:txBody>
                    <a:bodyPr/>
                    <a:lstStyle/>
                    <a:p>
                      <a:pPr algn="l"/>
                      <a:r>
                        <a:rPr lang="en-US"/>
                        <a:t>* Not robust</a:t>
                      </a:r>
                      <a:r>
                        <a:rPr lang="en-US" baseline="0"/>
                        <a:t> in terms of outliers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 Computational time is high</a:t>
                      </a:r>
                    </a:p>
                  </a:txBody>
                  <a:tcPr anchor="ctr"/>
                </a:tc>
                <a:extLst>
                  <a:ext uri="{0D108BD9-81ED-4DB2-BD59-A6C34878D82A}">
                    <a16:rowId xmlns:a16="http://schemas.microsoft.com/office/drawing/2014/main" val="4045291969"/>
                  </a:ext>
                </a:extLst>
              </a:tr>
              <a:tr h="370840">
                <a:tc>
                  <a:txBody>
                    <a:bodyPr/>
                    <a:lstStyle/>
                    <a:p>
                      <a:pPr algn="l"/>
                      <a:r>
                        <a:rPr lang="en-US" b="1" err="1"/>
                        <a:t>IStrAP</a:t>
                      </a:r>
                      <a:endParaRPr lang="en-US" b="1"/>
                    </a:p>
                  </a:txBody>
                  <a:tcPr anchor="ctr"/>
                </a:tc>
                <a:tc>
                  <a:txBody>
                    <a:bodyPr/>
                    <a:lstStyle/>
                    <a:p>
                      <a:pPr algn="l"/>
                      <a:r>
                        <a:rPr lang="en-US"/>
                        <a:t>2012</a:t>
                      </a:r>
                    </a:p>
                  </a:txBody>
                  <a:tcPr anchor="ctr"/>
                </a:tc>
                <a:tc>
                  <a:txBody>
                    <a:bodyPr/>
                    <a:lstStyle/>
                    <a:p>
                      <a:pPr algn="l"/>
                      <a:r>
                        <a:rPr lang="en-US"/>
                        <a:t>Single-</a:t>
                      </a:r>
                      <a:r>
                        <a:rPr lang="en-US" baseline="0"/>
                        <a:t>pass</a:t>
                      </a:r>
                      <a:endParaRPr lang="en-US"/>
                    </a:p>
                  </a:txBody>
                  <a:tcPr anchor="ctr"/>
                </a:tc>
                <a:tc>
                  <a:txBody>
                    <a:bodyPr/>
                    <a:lstStyle/>
                    <a:p>
                      <a:pPr algn="l"/>
                      <a:r>
                        <a:rPr lang="en-US"/>
                        <a:t>Sliding</a:t>
                      </a:r>
                    </a:p>
                  </a:txBody>
                  <a:tcPr anchor="ctr"/>
                </a:tc>
                <a:tc>
                  <a:txBody>
                    <a:bodyPr/>
                    <a:lstStyle/>
                    <a:p>
                      <a:pPr algn="l"/>
                      <a:r>
                        <a:rPr lang="en-US"/>
                        <a:t>* Eliminate outliers</a:t>
                      </a:r>
                    </a:p>
                    <a:p>
                      <a:pPr algn="l"/>
                      <a:r>
                        <a:rPr lang="en-US"/>
                        <a:t>* Calculate the</a:t>
                      </a:r>
                      <a:r>
                        <a:rPr lang="en-US" baseline="0"/>
                        <a:t> standard deviation</a:t>
                      </a:r>
                    </a:p>
                    <a:p>
                      <a:pPr algn="l"/>
                      <a:r>
                        <a:rPr lang="en-US" baseline="0"/>
                        <a:t>* Remove data outside the boundary</a:t>
                      </a:r>
                    </a:p>
                  </a:txBody>
                  <a:tcPr anchor="ctr"/>
                </a:tc>
                <a:extLst>
                  <a:ext uri="{0D108BD9-81ED-4DB2-BD59-A6C34878D82A}">
                    <a16:rowId xmlns:a16="http://schemas.microsoft.com/office/drawing/2014/main" val="4090554862"/>
                  </a:ext>
                </a:extLst>
              </a:tr>
              <a:tr h="370840">
                <a:tc>
                  <a:txBody>
                    <a:bodyPr/>
                    <a:lstStyle/>
                    <a:p>
                      <a:pPr algn="l"/>
                      <a:r>
                        <a:rPr lang="en-US" b="1"/>
                        <a:t>ISTRAP</a:t>
                      </a:r>
                    </a:p>
                  </a:txBody>
                  <a:tcPr anchor="ctr"/>
                </a:tc>
                <a:tc>
                  <a:txBody>
                    <a:bodyPr/>
                    <a:lstStyle/>
                    <a:p>
                      <a:pPr algn="l"/>
                      <a:r>
                        <a:rPr lang="en-US"/>
                        <a:t>2018</a:t>
                      </a:r>
                    </a:p>
                  </a:txBody>
                  <a:tcPr anchor="ctr"/>
                </a:tc>
                <a:tc>
                  <a:txBody>
                    <a:bodyPr/>
                    <a:lstStyle/>
                    <a:p>
                      <a:pPr algn="l"/>
                      <a:r>
                        <a:rPr lang="en-US"/>
                        <a:t>Single-pass</a:t>
                      </a:r>
                    </a:p>
                  </a:txBody>
                  <a:tcPr anchor="ctr"/>
                </a:tc>
                <a:tc>
                  <a:txBody>
                    <a:bodyPr/>
                    <a:lstStyle/>
                    <a:p>
                      <a:pPr algn="l"/>
                      <a:r>
                        <a:rPr lang="en-US"/>
                        <a:t>Sliding</a:t>
                      </a:r>
                    </a:p>
                  </a:txBody>
                  <a:tcPr anchor="ctr"/>
                </a:tc>
                <a:tc>
                  <a:txBody>
                    <a:bodyPr/>
                    <a:lstStyle/>
                    <a:p>
                      <a:pPr algn="l"/>
                      <a:r>
                        <a:rPr lang="en-US" sz="1800" u="none" strike="noStrike" kern="1200" baseline="0"/>
                        <a:t>* Cluster disappearance</a:t>
                      </a:r>
                    </a:p>
                    <a:p>
                      <a:pPr algn="l"/>
                      <a:r>
                        <a:rPr lang="en-US" sz="1800" u="none" strike="noStrike" kern="1200" baseline="0"/>
                        <a:t>* Cluster re-occurrence</a:t>
                      </a:r>
                    </a:p>
                    <a:p>
                      <a:pPr algn="l"/>
                      <a:r>
                        <a:rPr lang="en-US"/>
                        <a:t>* </a:t>
                      </a:r>
                      <a:r>
                        <a:rPr lang="en-US" sz="1800" u="none" strike="noStrike" kern="1200" baseline="0"/>
                        <a:t>Four parameters are needed to monitor the process</a:t>
                      </a:r>
                      <a:endParaRPr lang="en-US"/>
                    </a:p>
                  </a:txBody>
                  <a:tcPr anchor="ctr"/>
                </a:tc>
                <a:extLst>
                  <a:ext uri="{0D108BD9-81ED-4DB2-BD59-A6C34878D82A}">
                    <a16:rowId xmlns:a16="http://schemas.microsoft.com/office/drawing/2014/main" val="1411877870"/>
                  </a:ext>
                </a:extLst>
              </a:tr>
              <a:tr h="370840">
                <a:tc>
                  <a:txBody>
                    <a:bodyPr/>
                    <a:lstStyle/>
                    <a:p>
                      <a:pPr algn="l"/>
                      <a:r>
                        <a:rPr lang="en-US" b="1" err="1"/>
                        <a:t>APDenStream</a:t>
                      </a:r>
                      <a:endParaRPr lang="en-US" b="1"/>
                    </a:p>
                  </a:txBody>
                  <a:tcPr anchor="ctr"/>
                </a:tc>
                <a:tc>
                  <a:txBody>
                    <a:bodyPr/>
                    <a:lstStyle/>
                    <a:p>
                      <a:pPr algn="l"/>
                      <a:r>
                        <a:rPr lang="en-US"/>
                        <a:t>2013</a:t>
                      </a:r>
                    </a:p>
                  </a:txBody>
                  <a:tcPr anchor="ctr"/>
                </a:tc>
                <a:tc>
                  <a:txBody>
                    <a:bodyPr/>
                    <a:lstStyle/>
                    <a:p>
                      <a:pPr algn="l"/>
                      <a:r>
                        <a:rPr lang="en-US"/>
                        <a:t>Online-offline</a:t>
                      </a:r>
                    </a:p>
                  </a:txBody>
                  <a:tcPr anchor="ctr"/>
                </a:tc>
                <a:tc>
                  <a:txBody>
                    <a:bodyPr/>
                    <a:lstStyle/>
                    <a:p>
                      <a:pPr algn="l"/>
                      <a:r>
                        <a:rPr lang="en-US"/>
                        <a:t>Sliding(online)/</a:t>
                      </a:r>
                    </a:p>
                    <a:p>
                      <a:pPr algn="l"/>
                      <a:r>
                        <a:rPr lang="en-US"/>
                        <a:t>Pyramidal(offline)</a:t>
                      </a:r>
                    </a:p>
                  </a:txBody>
                  <a:tcPr anchor="ctr"/>
                </a:tc>
                <a:tc>
                  <a:txBody>
                    <a:bodyPr/>
                    <a:lstStyle/>
                    <a:p>
                      <a:r>
                        <a:rPr lang="en-US" sz="1800" u="none" strike="noStrike" kern="1200" baseline="0" dirty="0"/>
                        <a:t>* Based on AP and density methods to improve StrAP</a:t>
                      </a:r>
                    </a:p>
                    <a:p>
                      <a:r>
                        <a:rPr lang="en-US" sz="1800" u="none" strike="noStrike" kern="1200" baseline="0" dirty="0"/>
                        <a:t>* Computationally high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u="none" strike="noStrike" kern="1200" baseline="0" dirty="0"/>
                        <a:t>The Decaying Function</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u="none" strike="noStrike" kern="1200" baseline="0" dirty="0"/>
                        <a:t>Tuple decay density</a:t>
                      </a:r>
                    </a:p>
                    <a:p>
                      <a:pPr marL="742950" lvl="1" indent="-285750">
                        <a:buFont typeface="Arial" panose="020B0604020202020204" pitchFamily="34" charset="0"/>
                        <a:buChar char="•"/>
                      </a:pPr>
                      <a:r>
                        <a:rPr lang="en-US" sz="1400" u="none" strike="noStrike" kern="1200" baseline="0" dirty="0"/>
                        <a:t>Micro-cluster decay density</a:t>
                      </a:r>
                    </a:p>
                    <a:p>
                      <a:pPr marL="742950" lvl="1" indent="-285750">
                        <a:buFont typeface="Arial" panose="020B0604020202020204" pitchFamily="34" charset="0"/>
                        <a:buChar char="•"/>
                      </a:pPr>
                      <a:r>
                        <a:rPr lang="en-US" sz="1400" u="none" strike="noStrike" kern="1200" baseline="0" dirty="0"/>
                        <a:t>Micro-cluster synopsis structure</a:t>
                      </a:r>
                    </a:p>
                  </a:txBody>
                  <a:tcPr anchor="ctr"/>
                </a:tc>
                <a:extLst>
                  <a:ext uri="{0D108BD9-81ED-4DB2-BD59-A6C34878D82A}">
                    <a16:rowId xmlns:a16="http://schemas.microsoft.com/office/drawing/2014/main" val="2544196191"/>
                  </a:ext>
                </a:extLst>
              </a:tr>
            </a:tbl>
          </a:graphicData>
        </a:graphic>
      </p:graphicFrame>
      <p:sp>
        <p:nvSpPr>
          <p:cNvPr id="5" name="Slide Number Placeholder 4"/>
          <p:cNvSpPr>
            <a:spLocks noGrp="1"/>
          </p:cNvSpPr>
          <p:nvPr>
            <p:ph type="sldNum" sz="quarter" idx="12"/>
          </p:nvPr>
        </p:nvSpPr>
        <p:spPr/>
        <p:txBody>
          <a:bodyPr/>
          <a:lstStyle/>
          <a:p>
            <a:fld id="{0BBC8359-CD59-4D21-B28E-F2F07CC98558}" type="slidenum">
              <a:rPr lang="en-US" sz="1400" b="1" smtClean="0"/>
              <a:t>10</a:t>
            </a:fld>
            <a:endParaRPr lang="en-US" sz="1400" b="1"/>
          </a:p>
        </p:txBody>
      </p:sp>
      <p:sp>
        <p:nvSpPr>
          <p:cNvPr id="7" name="Title 1"/>
          <p:cNvSpPr txBox="1">
            <a:spLocks/>
          </p:cNvSpPr>
          <p:nvPr/>
        </p:nvSpPr>
        <p:spPr>
          <a:xfrm>
            <a:off x="406678" y="222891"/>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100">
                <a:solidFill>
                  <a:srgbClr val="C00000"/>
                </a:solidFill>
                <a:latin typeface="Arial Rounded MT Bold" panose="020F0704030504030204" pitchFamily="34" charset="0"/>
              </a:rPr>
              <a:t>Previous Research Work</a:t>
            </a:r>
            <a:r>
              <a:rPr lang="en-US" sz="4000">
                <a:solidFill>
                  <a:srgbClr val="C00000"/>
                </a:solidFill>
                <a:latin typeface="Arial Rounded MT Bold" panose="020F0704030504030204" pitchFamily="34" charset="0"/>
              </a:rPr>
              <a:t> </a:t>
            </a:r>
            <a:r>
              <a:rPr lang="en-US" sz="3600"/>
              <a:t/>
            </a:r>
            <a:br>
              <a:rPr lang="en-US" sz="3600"/>
            </a:br>
            <a:r>
              <a:rPr lang="en-US" sz="2900">
                <a:solidFill>
                  <a:schemeClr val="accent1">
                    <a:lumMod val="75000"/>
                  </a:schemeClr>
                </a:solidFill>
                <a:latin typeface="Arial Rounded MT Bold" panose="020F0704030504030204" pitchFamily="34" charset="0"/>
              </a:rPr>
              <a:t>Summary of Streaming AP Algorithm</a:t>
            </a:r>
            <a:endParaRPr lang="en-US" sz="2500">
              <a:solidFill>
                <a:schemeClr val="accent1">
                  <a:lumMod val="75000"/>
                </a:schemeClr>
              </a:solidFill>
              <a:latin typeface="Arial Rounded MT Bold" panose="020F0704030504030204" pitchFamily="34" charset="0"/>
            </a:endParaRPr>
          </a:p>
        </p:txBody>
      </p:sp>
    </p:spTree>
    <p:extLst>
      <p:ext uri="{BB962C8B-B14F-4D97-AF65-F5344CB8AC3E}">
        <p14:creationId xmlns:p14="http://schemas.microsoft.com/office/powerpoint/2010/main" val="31263599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534" y="222621"/>
            <a:ext cx="10515600" cy="1325563"/>
          </a:xfrm>
        </p:spPr>
        <p:txBody>
          <a:bodyPr>
            <a:normAutofit/>
          </a:bodyPr>
          <a:lstStyle/>
          <a:p>
            <a:r>
              <a:rPr lang="en-US">
                <a:solidFill>
                  <a:srgbClr val="C00000"/>
                </a:solidFill>
                <a:latin typeface="Arial Rounded MT Bold" panose="020F0704030504030204" pitchFamily="34" charset="0"/>
              </a:rPr>
              <a:t>Methodology</a:t>
            </a:r>
            <a:r>
              <a:rPr lang="en-US" sz="4000">
                <a:solidFill>
                  <a:schemeClr val="accent1">
                    <a:lumMod val="50000"/>
                  </a:schemeClr>
                </a:solidFill>
                <a:latin typeface="Arial Rounded MT Bold" panose="020F0704030504030204" pitchFamily="34" charset="0"/>
              </a:rPr>
              <a:t/>
            </a:r>
            <a:br>
              <a:rPr lang="en-US" sz="4000">
                <a:solidFill>
                  <a:schemeClr val="accent1">
                    <a:lumMod val="50000"/>
                  </a:schemeClr>
                </a:solidFill>
                <a:latin typeface="Arial Rounded MT Bold" panose="020F0704030504030204" pitchFamily="34" charset="0"/>
              </a:rPr>
            </a:br>
            <a:r>
              <a:rPr lang="en-US" sz="3200">
                <a:solidFill>
                  <a:schemeClr val="accent1">
                    <a:lumMod val="50000"/>
                  </a:schemeClr>
                </a:solidFill>
                <a:latin typeface="Arial Rounded MT Bold" panose="020F0704030504030204" pitchFamily="34" charset="0"/>
              </a:rPr>
              <a:t>Data Stream Affinity Propagation (DSAP)</a:t>
            </a:r>
          </a:p>
        </p:txBody>
      </p:sp>
      <p:pic>
        <p:nvPicPr>
          <p:cNvPr id="8" name="Content Placeholder 7"/>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0827" t="5266" r="10640" b="15940"/>
          <a:stretch/>
        </p:blipFill>
        <p:spPr>
          <a:xfrm>
            <a:off x="3115340" y="4720856"/>
            <a:ext cx="6188148" cy="2094614"/>
          </a:xfrm>
        </p:spPr>
      </p:pic>
      <p:sp>
        <p:nvSpPr>
          <p:cNvPr id="5" name="Slide Number Placeholder 4"/>
          <p:cNvSpPr>
            <a:spLocks noGrp="1"/>
          </p:cNvSpPr>
          <p:nvPr>
            <p:ph type="sldNum" sz="quarter" idx="12"/>
          </p:nvPr>
        </p:nvSpPr>
        <p:spPr/>
        <p:txBody>
          <a:bodyPr/>
          <a:lstStyle/>
          <a:p>
            <a:fld id="{0BBC8359-CD59-4D21-B28E-F2F07CC98558}" type="slidenum">
              <a:rPr lang="en-US" smtClean="0"/>
              <a:t>11</a:t>
            </a:fld>
            <a:endParaRPr lang="en-US"/>
          </a:p>
        </p:txBody>
      </p:sp>
      <p:sp>
        <p:nvSpPr>
          <p:cNvPr id="9" name="Rectangle 8"/>
          <p:cNvSpPr/>
          <p:nvPr/>
        </p:nvSpPr>
        <p:spPr>
          <a:xfrm>
            <a:off x="838200" y="1725473"/>
            <a:ext cx="10204269" cy="3231654"/>
          </a:xfrm>
          <a:prstGeom prst="rect">
            <a:avLst/>
          </a:prstGeom>
        </p:spPr>
        <p:txBody>
          <a:bodyPr wrap="square">
            <a:spAutoFit/>
          </a:bodyPr>
          <a:lstStyle/>
          <a:p>
            <a:pPr marL="457200" indent="-457200" algn="just">
              <a:buFont typeface="Wingdings" panose="05000000000000000000" pitchFamily="2" charset="2"/>
              <a:buChar char="v"/>
            </a:pPr>
            <a:r>
              <a:rPr lang="en-US" sz="2000" b="1">
                <a:solidFill>
                  <a:schemeClr val="accent1">
                    <a:lumMod val="75000"/>
                  </a:schemeClr>
                </a:solidFill>
              </a:rPr>
              <a:t>DSAP Clustering Phase</a:t>
            </a:r>
          </a:p>
          <a:p>
            <a:pPr lvl="1" algn="just"/>
            <a:r>
              <a:rPr lang="en-US" b="1"/>
              <a:t> </a:t>
            </a:r>
            <a:r>
              <a:rPr lang="en-US"/>
              <a:t>Computes micro-clusters using a landmark time window model to harvest data streams. It also computes macro-clusters by re-clustering all the centroids of the micro-clusters found in each time window. </a:t>
            </a:r>
          </a:p>
          <a:p>
            <a:pPr marL="285750" indent="-285750" algn="just">
              <a:buFont typeface="Wingdings" panose="05000000000000000000" pitchFamily="2" charset="2"/>
              <a:buChar char="v"/>
            </a:pPr>
            <a:endParaRPr lang="en-US"/>
          </a:p>
          <a:p>
            <a:pPr marL="342900" indent="-342900" algn="just">
              <a:buFont typeface="Wingdings" panose="05000000000000000000" pitchFamily="2" charset="2"/>
              <a:buChar char="v"/>
            </a:pPr>
            <a:r>
              <a:rPr lang="en-US" sz="2000" b="1">
                <a:solidFill>
                  <a:schemeClr val="accent1">
                    <a:lumMod val="75000"/>
                  </a:schemeClr>
                </a:solidFill>
              </a:rPr>
              <a:t>Intrinsic Clustering Validation Phase</a:t>
            </a:r>
          </a:p>
          <a:p>
            <a:pPr lvl="1" algn="just"/>
            <a:r>
              <a:rPr lang="en-US" b="1"/>
              <a:t> </a:t>
            </a:r>
            <a:r>
              <a:rPr lang="en-US"/>
              <a:t>Assesses the quality of the clustering results when there is no ground true label of data. </a:t>
            </a:r>
          </a:p>
          <a:p>
            <a:pPr marL="285750" indent="-285750" algn="just">
              <a:buFont typeface="Wingdings" panose="05000000000000000000" pitchFamily="2" charset="2"/>
              <a:buChar char="v"/>
            </a:pPr>
            <a:endParaRPr lang="en-US"/>
          </a:p>
          <a:p>
            <a:pPr marL="342900" indent="-342900" algn="just">
              <a:buFont typeface="Wingdings" panose="05000000000000000000" pitchFamily="2" charset="2"/>
              <a:buChar char="v"/>
            </a:pPr>
            <a:r>
              <a:rPr lang="en-US" sz="2000" b="1">
                <a:solidFill>
                  <a:schemeClr val="accent1">
                    <a:lumMod val="75000"/>
                  </a:schemeClr>
                </a:solidFill>
              </a:rPr>
              <a:t>Clustering Performance Evaluation Phase</a:t>
            </a:r>
          </a:p>
          <a:p>
            <a:pPr lvl="1" algn="just"/>
            <a:r>
              <a:rPr lang="en-US" b="1"/>
              <a:t> </a:t>
            </a:r>
            <a:r>
              <a:rPr lang="en-US"/>
              <a:t>Estimates the efficiency of the DSAP algorithm using the time and space complexity metrics. </a:t>
            </a:r>
          </a:p>
          <a:p>
            <a:endParaRPr lang="en-US"/>
          </a:p>
        </p:txBody>
      </p:sp>
    </p:spTree>
    <p:extLst>
      <p:ext uri="{BB962C8B-B14F-4D97-AF65-F5344CB8AC3E}">
        <p14:creationId xmlns:p14="http://schemas.microsoft.com/office/powerpoint/2010/main" val="38307861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20" y="279595"/>
            <a:ext cx="10515600" cy="1325563"/>
          </a:xfrm>
        </p:spPr>
        <p:txBody>
          <a:bodyPr>
            <a:normAutofit/>
          </a:bodyPr>
          <a:lstStyle/>
          <a:p>
            <a:r>
              <a:rPr lang="en-US" sz="4000">
                <a:solidFill>
                  <a:srgbClr val="C00000"/>
                </a:solidFill>
                <a:latin typeface="Arial Rounded MT Bold" panose="020F0704030504030204" pitchFamily="34" charset="0"/>
              </a:rPr>
              <a:t>DSAP Clustering </a:t>
            </a:r>
            <a:br>
              <a:rPr lang="en-US" sz="4000">
                <a:solidFill>
                  <a:srgbClr val="C00000"/>
                </a:solidFill>
                <a:latin typeface="Arial Rounded MT Bold" panose="020F0704030504030204" pitchFamily="34" charset="0"/>
              </a:rPr>
            </a:br>
            <a:r>
              <a:rPr lang="en-US" sz="2400">
                <a:solidFill>
                  <a:schemeClr val="accent1">
                    <a:lumMod val="75000"/>
                  </a:schemeClr>
                </a:solidFill>
                <a:latin typeface="Arial Rounded MT Bold" panose="020F0704030504030204" pitchFamily="34" charset="0"/>
              </a:rPr>
              <a:t>Online Micro-Cluster Phase</a:t>
            </a:r>
            <a:endParaRPr lang="en-US" sz="2800">
              <a:solidFill>
                <a:schemeClr val="accent1">
                  <a:lumMod val="75000"/>
                </a:schemeClr>
              </a:solidFill>
              <a:latin typeface="Arial Rounded MT Bold" panose="020F0704030504030204" pitchFamily="34" charset="0"/>
            </a:endParaRPr>
          </a:p>
        </p:txBody>
      </p:sp>
      <p:sp>
        <p:nvSpPr>
          <p:cNvPr id="4" name="Slide Number Placeholder 3"/>
          <p:cNvSpPr>
            <a:spLocks noGrp="1"/>
          </p:cNvSpPr>
          <p:nvPr>
            <p:ph type="sldNum" sz="quarter" idx="12"/>
          </p:nvPr>
        </p:nvSpPr>
        <p:spPr/>
        <p:txBody>
          <a:bodyPr/>
          <a:lstStyle/>
          <a:p>
            <a:fld id="{0BBC8359-CD59-4D21-B28E-F2F07CC98558}" type="slidenum">
              <a:rPr lang="en-US" smtClean="0"/>
              <a:t>12</a:t>
            </a:fld>
            <a:endParaRPr lang="en-US"/>
          </a:p>
        </p:txBody>
      </p:sp>
      <p:sp>
        <p:nvSpPr>
          <p:cNvPr id="10" name="Rectangle 9"/>
          <p:cNvSpPr/>
          <p:nvPr/>
        </p:nvSpPr>
        <p:spPr>
          <a:xfrm>
            <a:off x="260763" y="4115090"/>
            <a:ext cx="4974774" cy="1569660"/>
          </a:xfrm>
          <a:prstGeom prst="rect">
            <a:avLst/>
          </a:prstGeom>
        </p:spPr>
        <p:txBody>
          <a:bodyPr wrap="square">
            <a:spAutoFit/>
          </a:bodyPr>
          <a:lstStyle/>
          <a:p>
            <a:pPr algn="just"/>
            <a:endParaRPr lang="en-US" sz="2400"/>
          </a:p>
          <a:p>
            <a:pPr marL="285750" indent="-285750" algn="just">
              <a:buFont typeface="Arial" panose="020B0604020202020204" pitchFamily="34" charset="0"/>
              <a:buChar char="•"/>
            </a:pPr>
            <a:r>
              <a:rPr lang="en-US" sz="2400"/>
              <a:t>It consists of three major steps:</a:t>
            </a:r>
          </a:p>
          <a:p>
            <a:pPr marL="742950" lvl="1" indent="-285750" algn="just">
              <a:buFont typeface="Arial" panose="020B0604020202020204" pitchFamily="34" charset="0"/>
              <a:buChar char="•"/>
            </a:pPr>
            <a:endParaRPr lang="en-US" sz="2400"/>
          </a:p>
          <a:p>
            <a:endParaRPr lang="en-US" sz="2400"/>
          </a:p>
        </p:txBody>
      </p:sp>
      <p:pic>
        <p:nvPicPr>
          <p:cNvPr id="11" name="Content Placeholder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7020" y="2750722"/>
            <a:ext cx="6592750" cy="3352127"/>
          </a:xfrm>
          <a:prstGeom prst="rect">
            <a:avLst/>
          </a:prstGeom>
        </p:spPr>
      </p:pic>
      <p:pic>
        <p:nvPicPr>
          <p:cNvPr id="7" name="Content Placeholder 6"/>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2728" t="3294" r="2753" b="3399"/>
          <a:stretch/>
        </p:blipFill>
        <p:spPr>
          <a:xfrm>
            <a:off x="4916384" y="534390"/>
            <a:ext cx="7386452" cy="6056416"/>
          </a:xfrm>
        </p:spPr>
      </p:pic>
      <p:sp>
        <p:nvSpPr>
          <p:cNvPr id="12" name="Rounded Rectangle 11"/>
          <p:cNvSpPr/>
          <p:nvPr/>
        </p:nvSpPr>
        <p:spPr>
          <a:xfrm>
            <a:off x="7940334" y="898239"/>
            <a:ext cx="3269972" cy="111801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7813964" y="2440836"/>
            <a:ext cx="1674420" cy="220912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5447020" y="4762005"/>
            <a:ext cx="5651606" cy="159434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89219" y="2016257"/>
            <a:ext cx="4427115" cy="1938992"/>
          </a:xfrm>
          <a:prstGeom prst="rect">
            <a:avLst/>
          </a:prstGeom>
        </p:spPr>
        <p:txBody>
          <a:bodyPr wrap="square">
            <a:spAutoFit/>
          </a:bodyPr>
          <a:lstStyle/>
          <a:p>
            <a:pPr marL="285750" indent="-285750" algn="just">
              <a:buFont typeface="Arial" panose="020B0604020202020204" pitchFamily="34" charset="0"/>
              <a:buChar char="•"/>
            </a:pPr>
            <a:r>
              <a:rPr lang="en-US" sz="2400"/>
              <a:t>It initializes by receiving data streams as a continuous sequence of data points that are harvested using the </a:t>
            </a:r>
            <a:r>
              <a:rPr lang="en-US" sz="2400" b="1"/>
              <a:t>landmark</a:t>
            </a:r>
            <a:r>
              <a:rPr lang="en-US" sz="2400"/>
              <a:t> </a:t>
            </a:r>
            <a:r>
              <a:rPr lang="en-US" sz="2400" b="1"/>
              <a:t>time window model </a:t>
            </a:r>
          </a:p>
        </p:txBody>
      </p:sp>
      <p:sp>
        <p:nvSpPr>
          <p:cNvPr id="16" name="Rectangle 15"/>
          <p:cNvSpPr/>
          <p:nvPr/>
        </p:nvSpPr>
        <p:spPr>
          <a:xfrm>
            <a:off x="570327" y="5631571"/>
            <a:ext cx="6096000" cy="461665"/>
          </a:xfrm>
          <a:prstGeom prst="rect">
            <a:avLst/>
          </a:prstGeom>
        </p:spPr>
        <p:txBody>
          <a:bodyPr>
            <a:spAutoFit/>
          </a:bodyPr>
          <a:lstStyle/>
          <a:p>
            <a:pPr lvl="1"/>
            <a:r>
              <a:rPr lang="en-US" sz="2400" dirty="0"/>
              <a:t>3. </a:t>
            </a:r>
            <a:r>
              <a:rPr lang="en-US" sz="2400" dirty="0" err="1"/>
              <a:t>ActivateAP</a:t>
            </a:r>
            <a:r>
              <a:rPr lang="en-US" sz="2400" dirty="0"/>
              <a:t> and Update </a:t>
            </a:r>
            <a:r>
              <a:rPr lang="en-US" sz="2400" dirty="0" err="1"/>
              <a:t>ɛ</a:t>
            </a:r>
            <a:r>
              <a:rPr lang="en-US" sz="2400" baseline="-25000" dirty="0" err="1"/>
              <a:t>wj</a:t>
            </a:r>
            <a:endParaRPr lang="en-US" sz="2400" baseline="-25000" dirty="0"/>
          </a:p>
        </p:txBody>
      </p:sp>
      <p:sp>
        <p:nvSpPr>
          <p:cNvPr id="21" name="Rectangle 20"/>
          <p:cNvSpPr/>
          <p:nvPr/>
        </p:nvSpPr>
        <p:spPr>
          <a:xfrm>
            <a:off x="563312" y="5282206"/>
            <a:ext cx="2449710" cy="461665"/>
          </a:xfrm>
          <a:prstGeom prst="rect">
            <a:avLst/>
          </a:prstGeom>
        </p:spPr>
        <p:txBody>
          <a:bodyPr wrap="none">
            <a:spAutoFit/>
          </a:bodyPr>
          <a:lstStyle/>
          <a:p>
            <a:pPr lvl="1"/>
            <a:r>
              <a:rPr lang="en-US" sz="2400" dirty="0"/>
              <a:t>2. Comparison</a:t>
            </a:r>
          </a:p>
        </p:txBody>
      </p:sp>
      <p:sp>
        <p:nvSpPr>
          <p:cNvPr id="22" name="Rectangle 21"/>
          <p:cNvSpPr/>
          <p:nvPr/>
        </p:nvSpPr>
        <p:spPr>
          <a:xfrm>
            <a:off x="555777" y="4951537"/>
            <a:ext cx="2521844" cy="461665"/>
          </a:xfrm>
          <a:prstGeom prst="rect">
            <a:avLst/>
          </a:prstGeom>
        </p:spPr>
        <p:txBody>
          <a:bodyPr wrap="none">
            <a:spAutoFit/>
          </a:bodyPr>
          <a:lstStyle/>
          <a:p>
            <a:pPr marL="800100" lvl="1" indent="-342900">
              <a:buFont typeface="+mj-lt"/>
              <a:buAutoNum type="arabicPeriod"/>
            </a:pPr>
            <a:r>
              <a:rPr lang="en-US" sz="2400" dirty="0"/>
              <a:t>Initialization</a:t>
            </a:r>
          </a:p>
        </p:txBody>
      </p:sp>
    </p:spTree>
    <p:extLst>
      <p:ext uri="{BB962C8B-B14F-4D97-AF65-F5344CB8AC3E}">
        <p14:creationId xmlns:p14="http://schemas.microsoft.com/office/powerpoint/2010/main" val="131830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randombar(horizontal)">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randombar(horizont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randombar(horizontal)">
                                      <p:cBhvr>
                                        <p:cTn id="32" dur="500"/>
                                        <p:tgtEl>
                                          <p:spTgt spid="14"/>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randombar(horizontal)">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4" grpId="0" animBg="1"/>
      <p:bldP spid="16" grpId="0"/>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437" y="359583"/>
            <a:ext cx="10515600" cy="1325563"/>
          </a:xfrm>
        </p:spPr>
        <p:txBody>
          <a:bodyPr>
            <a:normAutofit/>
          </a:bodyPr>
          <a:lstStyle/>
          <a:p>
            <a:r>
              <a:rPr lang="en-US">
                <a:solidFill>
                  <a:srgbClr val="C00000"/>
                </a:solidFill>
                <a:latin typeface="Arial Rounded MT Bold" panose="020F0704030504030204" pitchFamily="34" charset="0"/>
              </a:rPr>
              <a:t>Online Micro-Cluster Phase</a:t>
            </a:r>
            <a:r>
              <a:rPr lang="en-US">
                <a:solidFill>
                  <a:schemeClr val="accent1">
                    <a:lumMod val="50000"/>
                  </a:schemeClr>
                </a:solidFill>
                <a:latin typeface="Arial Rounded MT Bold" panose="020F0704030504030204" pitchFamily="34" charset="0"/>
              </a:rPr>
              <a:t/>
            </a:r>
            <a:br>
              <a:rPr lang="en-US">
                <a:solidFill>
                  <a:schemeClr val="accent1">
                    <a:lumMod val="50000"/>
                  </a:schemeClr>
                </a:solidFill>
                <a:latin typeface="Arial Rounded MT Bold" panose="020F0704030504030204" pitchFamily="34" charset="0"/>
              </a:rPr>
            </a:br>
            <a:r>
              <a:rPr lang="en-US" sz="3600">
                <a:solidFill>
                  <a:schemeClr val="accent1">
                    <a:lumMod val="75000"/>
                  </a:schemeClr>
                </a:solidFill>
                <a:latin typeface="Arial Rounded MT Bold" panose="020F0704030504030204" pitchFamily="34" charset="0"/>
              </a:rPr>
              <a:t>Initialization</a:t>
            </a:r>
          </a:p>
        </p:txBody>
      </p:sp>
      <p:sp>
        <p:nvSpPr>
          <p:cNvPr id="4" name="Slide Number Placeholder 3"/>
          <p:cNvSpPr>
            <a:spLocks noGrp="1"/>
          </p:cNvSpPr>
          <p:nvPr>
            <p:ph type="sldNum" sz="quarter" idx="12"/>
          </p:nvPr>
        </p:nvSpPr>
        <p:spPr>
          <a:xfrm>
            <a:off x="8943109" y="6285496"/>
            <a:ext cx="2743200" cy="365125"/>
          </a:xfrm>
        </p:spPr>
        <p:txBody>
          <a:bodyPr/>
          <a:lstStyle/>
          <a:p>
            <a:fld id="{0BBC8359-CD59-4D21-B28E-F2F07CC98558}" type="slidenum">
              <a:rPr lang="en-US" sz="1400" b="1" smtClean="0"/>
              <a:t>13</a:t>
            </a:fld>
            <a:endParaRPr lang="en-US" sz="1400" b="1"/>
          </a:p>
        </p:txBody>
      </p:sp>
      <p:sp>
        <p:nvSpPr>
          <p:cNvPr id="3" name="Rectangle 2"/>
          <p:cNvSpPr/>
          <p:nvPr/>
        </p:nvSpPr>
        <p:spPr>
          <a:xfrm>
            <a:off x="635924" y="3235366"/>
            <a:ext cx="9922626" cy="4339650"/>
          </a:xfrm>
          <a:prstGeom prst="rect">
            <a:avLst/>
          </a:prstGeom>
        </p:spPr>
        <p:txBody>
          <a:bodyPr wrap="square">
            <a:spAutoFit/>
          </a:bodyPr>
          <a:lstStyle/>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dirty="0"/>
              <a:t>Assigning the first sequence of data points to the initial landmark time window W</a:t>
            </a:r>
            <a:r>
              <a:rPr lang="en-US" sz="2400" baseline="-25000" dirty="0"/>
              <a:t>0 </a:t>
            </a:r>
            <a:r>
              <a:rPr lang="en-US" sz="2400" dirty="0"/>
              <a:t>and applying AP algorithm.</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dirty="0"/>
              <a:t>Data points are represented as sequence of tuples:</a:t>
            </a:r>
          </a:p>
          <a:p>
            <a:pPr algn="just">
              <a:lnSpc>
                <a:spcPct val="150000"/>
              </a:lnSpc>
            </a:pPr>
            <a:r>
              <a:rPr lang="en-US" sz="2400" dirty="0"/>
              <a:t> 		 </a:t>
            </a:r>
          </a:p>
          <a:p>
            <a:pPr marL="342900" indent="-342900" algn="just">
              <a:buFont typeface="Arial" panose="020B0604020202020204" pitchFamily="34" charset="0"/>
              <a:buChar char="•"/>
            </a:pPr>
            <a:r>
              <a:rPr lang="en-US" sz="2400" dirty="0"/>
              <a:t>The mean of all the intra-cluster distances gives the initial value of the threshold that will be used in the next step.</a:t>
            </a:r>
          </a:p>
          <a:p>
            <a:pPr marL="342900" indent="-342900" algn="just">
              <a:buFont typeface="Arial" panose="020B0604020202020204" pitchFamily="34" charset="0"/>
              <a:buChar char="•"/>
            </a:pPr>
            <a:endParaRPr lang="en-US" sz="2400" dirty="0"/>
          </a:p>
          <a:p>
            <a:pPr algn="just"/>
            <a:endParaRPr lang="en-US" sz="2400" dirty="0"/>
          </a:p>
          <a:p>
            <a:pPr algn="just"/>
            <a:endParaRPr lang="en-US" sz="2400" dirty="0"/>
          </a:p>
        </p:txBody>
      </p:sp>
      <p:sp>
        <p:nvSpPr>
          <p:cNvPr id="8" name="Rectangle 7"/>
          <p:cNvSpPr/>
          <p:nvPr/>
        </p:nvSpPr>
        <p:spPr>
          <a:xfrm>
            <a:off x="7690722" y="4636444"/>
            <a:ext cx="1676100" cy="507831"/>
          </a:xfrm>
          <a:prstGeom prst="rect">
            <a:avLst/>
          </a:prstGeom>
        </p:spPr>
        <p:txBody>
          <a:bodyPr wrap="none">
            <a:spAutoFit/>
          </a:bodyPr>
          <a:lstStyle/>
          <a:p>
            <a:pPr algn="just">
              <a:lnSpc>
                <a:spcPct val="150000"/>
              </a:lnSpc>
            </a:pPr>
            <a:r>
              <a:rPr lang="en-US" b="1" dirty="0" err="1" smtClean="0">
                <a:solidFill>
                  <a:srgbClr val="0070C0"/>
                </a:solidFill>
              </a:rPr>
              <a:t>s</a:t>
            </a:r>
            <a:r>
              <a:rPr lang="en-US" b="1" baseline="-25000" dirty="0" err="1" smtClean="0">
                <a:solidFill>
                  <a:srgbClr val="0070C0"/>
                </a:solidFill>
              </a:rPr>
              <a:t>q</a:t>
            </a:r>
            <a:r>
              <a:rPr lang="en-US" b="1" dirty="0" smtClean="0">
                <a:solidFill>
                  <a:srgbClr val="0070C0"/>
                </a:solidFill>
              </a:rPr>
              <a:t> </a:t>
            </a:r>
            <a:r>
              <a:rPr lang="en-US" b="1" dirty="0">
                <a:solidFill>
                  <a:srgbClr val="0070C0"/>
                </a:solidFill>
              </a:rPr>
              <a:t>= (</a:t>
            </a:r>
            <a:r>
              <a:rPr lang="en-US" b="1" dirty="0" err="1">
                <a:solidFill>
                  <a:srgbClr val="0070C0"/>
                </a:solidFill>
              </a:rPr>
              <a:t>C</a:t>
            </a:r>
            <a:r>
              <a:rPr lang="en-US" b="1" baseline="-25000" dirty="0" err="1">
                <a:solidFill>
                  <a:srgbClr val="0070C0"/>
                </a:solidFill>
              </a:rPr>
              <a:t>mq</a:t>
            </a:r>
            <a:r>
              <a:rPr lang="en-US" b="1" dirty="0">
                <a:solidFill>
                  <a:srgbClr val="0070C0"/>
                </a:solidFill>
              </a:rPr>
              <a:t>, N</a:t>
            </a:r>
            <a:r>
              <a:rPr lang="en-US" b="1" baseline="-25000" dirty="0">
                <a:solidFill>
                  <a:srgbClr val="0070C0"/>
                </a:solidFill>
              </a:rPr>
              <a:t>q</a:t>
            </a:r>
            <a:r>
              <a:rPr lang="en-US" b="1" dirty="0">
                <a:solidFill>
                  <a:srgbClr val="0070C0"/>
                </a:solidFill>
              </a:rPr>
              <a:t>, </a:t>
            </a:r>
            <a:r>
              <a:rPr lang="en-US" b="1" dirty="0" err="1">
                <a:solidFill>
                  <a:srgbClr val="0070C0"/>
                </a:solidFill>
              </a:rPr>
              <a:t>t</a:t>
            </a:r>
            <a:r>
              <a:rPr lang="en-US" b="1" baseline="-25000" dirty="0" err="1">
                <a:solidFill>
                  <a:srgbClr val="0070C0"/>
                </a:solidFill>
              </a:rPr>
              <a:t>q</a:t>
            </a:r>
            <a:r>
              <a:rPr lang="en-US" b="1" dirty="0" smtClean="0">
                <a:solidFill>
                  <a:srgbClr val="0070C0"/>
                </a:solidFill>
              </a:rPr>
              <a:t>)</a:t>
            </a:r>
            <a:endParaRPr lang="en-US" b="1" dirty="0">
              <a:solidFill>
                <a:srgbClr val="0070C0"/>
              </a:solidFill>
            </a:endParaRPr>
          </a:p>
        </p:txBody>
      </p:sp>
      <p:pic>
        <p:nvPicPr>
          <p:cNvPr id="9" name="Content Placeholder 6"/>
          <p:cNvPicPr/>
          <p:nvPr/>
        </p:nvPicPr>
        <p:blipFill rotWithShape="1">
          <a:blip r:embed="rId3" cstate="print">
            <a:extLst>
              <a:ext uri="{28A0092B-C50C-407E-A947-70E740481C1C}">
                <a14:useLocalDpi xmlns:a14="http://schemas.microsoft.com/office/drawing/2010/main" val="0"/>
              </a:ext>
            </a:extLst>
          </a:blip>
          <a:srcRect t="1" b="68462"/>
          <a:stretch/>
        </p:blipFill>
        <p:spPr bwMode="auto">
          <a:xfrm>
            <a:off x="4842365" y="1283506"/>
            <a:ext cx="6843944" cy="19518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750701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04" y="378074"/>
            <a:ext cx="10515600" cy="1325563"/>
          </a:xfrm>
        </p:spPr>
        <p:txBody>
          <a:bodyPr>
            <a:normAutofit/>
          </a:bodyPr>
          <a:lstStyle/>
          <a:p>
            <a:r>
              <a:rPr lang="en-US">
                <a:solidFill>
                  <a:srgbClr val="C00000"/>
                </a:solidFill>
                <a:latin typeface="Arial Rounded MT Bold" panose="020F0704030504030204" pitchFamily="34" charset="0"/>
              </a:rPr>
              <a:t>Online Micro-Cluster Phase</a:t>
            </a:r>
            <a:r>
              <a:rPr lang="en-US">
                <a:solidFill>
                  <a:schemeClr val="accent1">
                    <a:lumMod val="50000"/>
                  </a:schemeClr>
                </a:solidFill>
                <a:latin typeface="Arial Rounded MT Bold" panose="020F0704030504030204" pitchFamily="34" charset="0"/>
              </a:rPr>
              <a:t/>
            </a:r>
            <a:br>
              <a:rPr lang="en-US">
                <a:solidFill>
                  <a:schemeClr val="accent1">
                    <a:lumMod val="50000"/>
                  </a:schemeClr>
                </a:solidFill>
                <a:latin typeface="Arial Rounded MT Bold" panose="020F0704030504030204" pitchFamily="34" charset="0"/>
              </a:rPr>
            </a:br>
            <a:r>
              <a:rPr lang="en-US" sz="3600">
                <a:solidFill>
                  <a:schemeClr val="accent1">
                    <a:lumMod val="75000"/>
                  </a:schemeClr>
                </a:solidFill>
                <a:latin typeface="Arial Rounded MT Bold" panose="020F0704030504030204" pitchFamily="34" charset="0"/>
              </a:rPr>
              <a:t>Comparison</a:t>
            </a:r>
          </a:p>
        </p:txBody>
      </p:sp>
      <p:sp>
        <p:nvSpPr>
          <p:cNvPr id="4" name="Slide Number Placeholder 3"/>
          <p:cNvSpPr>
            <a:spLocks noGrp="1"/>
          </p:cNvSpPr>
          <p:nvPr>
            <p:ph type="sldNum" sz="quarter" idx="12"/>
          </p:nvPr>
        </p:nvSpPr>
        <p:spPr>
          <a:xfrm>
            <a:off x="8897477" y="6256274"/>
            <a:ext cx="2743200" cy="365125"/>
          </a:xfrm>
        </p:spPr>
        <p:txBody>
          <a:bodyPr/>
          <a:lstStyle/>
          <a:p>
            <a:fld id="{0BBC8359-CD59-4D21-B28E-F2F07CC98558}" type="slidenum">
              <a:rPr lang="en-US" sz="1400" b="1" smtClean="0"/>
              <a:t>14</a:t>
            </a:fld>
            <a:endParaRPr lang="en-US" sz="1400" b="1"/>
          </a:p>
        </p:txBody>
      </p:sp>
      <p:sp>
        <p:nvSpPr>
          <p:cNvPr id="3" name="Rectangle 2"/>
          <p:cNvSpPr/>
          <p:nvPr/>
        </p:nvSpPr>
        <p:spPr>
          <a:xfrm>
            <a:off x="67457" y="2192381"/>
            <a:ext cx="5592563" cy="4524315"/>
          </a:xfrm>
          <a:prstGeom prst="rect">
            <a:avLst/>
          </a:prstGeom>
        </p:spPr>
        <p:txBody>
          <a:bodyPr wrap="square">
            <a:spAutoFit/>
          </a:bodyPr>
          <a:lstStyle/>
          <a:p>
            <a:pPr marL="285750" indent="-285750" algn="just">
              <a:buFont typeface="Arial" panose="020B0604020202020204" pitchFamily="34" charset="0"/>
              <a:buChar char="•"/>
            </a:pPr>
            <a:r>
              <a:rPr lang="en-US" sz="2400" b="1" dirty="0"/>
              <a:t>Compute</a:t>
            </a:r>
            <a:r>
              <a:rPr lang="en-US" sz="2400" dirty="0"/>
              <a:t> the Euclidean distances between each new data point(x</a:t>
            </a:r>
            <a:r>
              <a:rPr lang="en-US" sz="2800" baseline="-25000" dirty="0"/>
              <a:t>i</a:t>
            </a:r>
            <a:r>
              <a:rPr lang="en-US" sz="2400" dirty="0"/>
              <a:t>) and the current micro-cluster centroids (</a:t>
            </a:r>
            <a:r>
              <a:rPr lang="en-US" sz="2400" dirty="0" err="1"/>
              <a:t>C</a:t>
            </a:r>
            <a:r>
              <a:rPr lang="en-US" sz="2800" baseline="-25000" dirty="0" err="1"/>
              <a:t>mq</a:t>
            </a:r>
            <a:r>
              <a:rPr lang="en-US" sz="2400" dirty="0"/>
              <a:t>)</a:t>
            </a:r>
          </a:p>
          <a:p>
            <a:pPr marL="285750" indent="-285750" algn="just">
              <a:buFont typeface="Arial" panose="020B0604020202020204" pitchFamily="34" charset="0"/>
              <a:buChar char="•"/>
            </a:pPr>
            <a:endParaRPr lang="en-US" sz="2400" dirty="0">
              <a:latin typeface="Arial" panose="020B0604020202020204" pitchFamily="34" charset="0"/>
            </a:endParaRPr>
          </a:p>
          <a:p>
            <a:pPr marL="285750" indent="-285750" algn="just">
              <a:buFont typeface="Arial" panose="020B0604020202020204" pitchFamily="34" charset="0"/>
              <a:buChar char="•"/>
            </a:pPr>
            <a:endParaRPr lang="en-US" sz="2400" dirty="0">
              <a:latin typeface="Arial" panose="020B0604020202020204" pitchFamily="34" charset="0"/>
            </a:endParaRPr>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r>
              <a:rPr lang="en-US" sz="2400" b="1" dirty="0"/>
              <a:t>Compare</a:t>
            </a:r>
            <a:r>
              <a:rPr lang="en-US" sz="2400" dirty="0"/>
              <a:t> the computed Euclidean distances against the current </a:t>
            </a:r>
            <a:r>
              <a:rPr lang="en-US" sz="2400" dirty="0" err="1"/>
              <a:t>ɛ</a:t>
            </a:r>
            <a:r>
              <a:rPr lang="en-US" sz="2000" baseline="-25000" dirty="0" err="1"/>
              <a:t>wj</a:t>
            </a:r>
            <a:endParaRPr lang="en-US" sz="1600" baseline="-25000" dirty="0"/>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endParaRPr lang="en-US" sz="2400" dirty="0"/>
          </a:p>
          <a:p>
            <a:pPr marL="285750" indent="-28575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5" name="Rectangle 4"/>
          <p:cNvSpPr/>
          <p:nvPr/>
        </p:nvSpPr>
        <p:spPr>
          <a:xfrm>
            <a:off x="304879" y="5672812"/>
            <a:ext cx="2369559" cy="400110"/>
          </a:xfrm>
          <a:prstGeom prst="rect">
            <a:avLst/>
          </a:prstGeom>
        </p:spPr>
        <p:txBody>
          <a:bodyPr wrap="none">
            <a:spAutoFit/>
          </a:bodyPr>
          <a:lstStyle/>
          <a:p>
            <a:pPr algn="just"/>
            <a:r>
              <a:rPr lang="en-US" sz="2000" dirty="0"/>
              <a:t>min (d([C</a:t>
            </a:r>
            <a:r>
              <a:rPr lang="en-US" sz="2400" baseline="-25000" dirty="0"/>
              <a:t>m</a:t>
            </a:r>
            <a:r>
              <a:rPr lang="en-US" sz="2000" dirty="0"/>
              <a:t>], x</a:t>
            </a:r>
            <a:r>
              <a:rPr lang="en-US" sz="2800" baseline="-25000" dirty="0"/>
              <a:t>i</a:t>
            </a:r>
            <a:r>
              <a:rPr lang="en-US" sz="2000" dirty="0"/>
              <a:t>)) &lt; </a:t>
            </a:r>
            <a:r>
              <a:rPr lang="en-US" sz="2000" dirty="0" err="1">
                <a:latin typeface="Times New Roman" panose="02020603050405020304" pitchFamily="18" charset="0"/>
                <a:cs typeface="Times New Roman" panose="02020603050405020304" pitchFamily="18" charset="0"/>
              </a:rPr>
              <a:t>ɛ</a:t>
            </a:r>
            <a:r>
              <a:rPr lang="en-US" sz="1600" baseline="-25000" dirty="0" err="1">
                <a:latin typeface="Times New Roman" panose="02020603050405020304" pitchFamily="18" charset="0"/>
                <a:cs typeface="Times New Roman" panose="02020603050405020304" pitchFamily="18" charset="0"/>
              </a:rPr>
              <a:t>wj</a:t>
            </a:r>
            <a:endParaRPr lang="en-US" sz="1600" baseline="-25000" dirty="0">
              <a:latin typeface="Times New Roman" panose="02020603050405020304" pitchFamily="18" charset="0"/>
              <a:cs typeface="Times New Roman" panose="02020603050405020304" pitchFamily="18" charset="0"/>
            </a:endParaRPr>
          </a:p>
        </p:txBody>
      </p:sp>
      <p:sp>
        <p:nvSpPr>
          <p:cNvPr id="6" name="Rectangle 5"/>
          <p:cNvSpPr/>
          <p:nvPr/>
        </p:nvSpPr>
        <p:spPr>
          <a:xfrm>
            <a:off x="3000422" y="6045762"/>
            <a:ext cx="2929328" cy="338554"/>
          </a:xfrm>
          <a:prstGeom prst="rect">
            <a:avLst/>
          </a:prstGeom>
        </p:spPr>
        <p:txBody>
          <a:bodyPr wrap="none">
            <a:spAutoFit/>
          </a:bodyPr>
          <a:lstStyle/>
          <a:p>
            <a:r>
              <a:rPr lang="en-US" sz="1600" dirty="0"/>
              <a:t>NO   </a:t>
            </a:r>
            <a:r>
              <a:rPr lang="en-US" sz="1600" dirty="0">
                <a:sym typeface="Wingdings" panose="05000000000000000000" pitchFamily="2" charset="2"/>
              </a:rPr>
              <a:t></a:t>
            </a:r>
            <a:r>
              <a:rPr lang="en-US" sz="1600" dirty="0"/>
              <a:t>  Time-window repository</a:t>
            </a:r>
          </a:p>
        </p:txBody>
      </p:sp>
      <p:sp>
        <p:nvSpPr>
          <p:cNvPr id="12" name="Rectangle 11"/>
          <p:cNvSpPr/>
          <p:nvPr/>
        </p:nvSpPr>
        <p:spPr>
          <a:xfrm>
            <a:off x="3000422" y="5565090"/>
            <a:ext cx="2780185" cy="338554"/>
          </a:xfrm>
          <a:prstGeom prst="rect">
            <a:avLst/>
          </a:prstGeom>
        </p:spPr>
        <p:txBody>
          <a:bodyPr wrap="none">
            <a:spAutoFit/>
          </a:bodyPr>
          <a:lstStyle/>
          <a:p>
            <a:r>
              <a:rPr lang="en-US" sz="1600" dirty="0"/>
              <a:t>YES  </a:t>
            </a:r>
            <a:r>
              <a:rPr lang="en-US" sz="1600" dirty="0">
                <a:sym typeface="Wingdings" panose="05000000000000000000" pitchFamily="2" charset="2"/>
              </a:rPr>
              <a:t>  </a:t>
            </a:r>
            <a:r>
              <a:rPr lang="en-US" sz="1600" dirty="0"/>
              <a:t>Add to existing clusters</a:t>
            </a:r>
          </a:p>
        </p:txBody>
      </p:sp>
      <p:sp>
        <p:nvSpPr>
          <p:cNvPr id="8" name="Left Brace 7"/>
          <p:cNvSpPr/>
          <p:nvPr/>
        </p:nvSpPr>
        <p:spPr>
          <a:xfrm>
            <a:off x="2676157" y="5520735"/>
            <a:ext cx="329131" cy="851702"/>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solidFill>
                <a:schemeClr val="tx1">
                  <a:lumMod val="50000"/>
                  <a:lumOff val="50000"/>
                </a:schemeClr>
              </a:solidFill>
            </a:endParaRPr>
          </a:p>
        </p:txBody>
      </p:sp>
      <mc:AlternateContent xmlns:mc="http://schemas.openxmlformats.org/markup-compatibility/2006" xmlns:a14="http://schemas.microsoft.com/office/drawing/2010/main">
        <mc:Choice Requires="a14">
          <p:sp>
            <p:nvSpPr>
              <p:cNvPr id="9" name="TextBox 8"/>
              <p:cNvSpPr txBox="1"/>
              <p:nvPr/>
            </p:nvSpPr>
            <p:spPr>
              <a:xfrm>
                <a:off x="2236879" y="3568843"/>
                <a:ext cx="2587824" cy="7275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𝑑</m:t>
                      </m:r>
                      <m:r>
                        <a:rPr lang="en-US" sz="1600" b="0" i="1" smtClean="0">
                          <a:latin typeface="Cambria Math" panose="02040503050406030204" pitchFamily="18" charset="0"/>
                        </a:rPr>
                        <m:t>(</m:t>
                      </m:r>
                      <m:r>
                        <m:rPr>
                          <m:nor/>
                        </m:rPr>
                        <a:rPr lang="en-US" sz="1600" dirty="0"/>
                        <m:t>C</m:t>
                      </m:r>
                      <m:r>
                        <m:rPr>
                          <m:nor/>
                        </m:rPr>
                        <a:rPr lang="en-US" sz="1600" baseline="-25000" dirty="0"/>
                        <m:t>mq</m:t>
                      </m:r>
                      <m:r>
                        <m:rPr>
                          <m:nor/>
                        </m:rPr>
                        <a:rPr lang="en-US" sz="1600" b="0" i="0" dirty="0" smtClean="0"/>
                        <m:t> </m:t>
                      </m:r>
                      <m:r>
                        <a:rPr lang="en-US" sz="1600" b="0" i="1" dirty="0" smtClean="0">
                          <a:latin typeface="Cambria Math" panose="02040503050406030204" pitchFamily="18" charset="0"/>
                        </a:rPr>
                        <m:t>,</m:t>
                      </m:r>
                      <m:r>
                        <a:rPr lang="en-US" sz="1600" b="0" i="1" dirty="0" smtClean="0">
                          <a:latin typeface="Cambria Math" panose="02040503050406030204" pitchFamily="18" charset="0"/>
                        </a:rPr>
                        <m:t>𝑥</m:t>
                      </m:r>
                      <m:r>
                        <a:rPr lang="en-US" sz="1600" b="0" i="1" smtClean="0">
                          <a:latin typeface="Cambria Math" panose="02040503050406030204" pitchFamily="18" charset="0"/>
                        </a:rPr>
                        <m:t>)</m:t>
                      </m:r>
                      <m:r>
                        <a:rPr lang="en-US" sz="1600" i="0">
                          <a:latin typeface="Cambria Math" panose="02040503050406030204" pitchFamily="18" charset="0"/>
                        </a:rPr>
                        <m:t>=</m:t>
                      </m:r>
                      <m:rad>
                        <m:radPr>
                          <m:degHide m:val="on"/>
                          <m:ctrlPr>
                            <a:rPr lang="en-US" sz="1600" i="1">
                              <a:latin typeface="Cambria Math" panose="02040503050406030204" pitchFamily="18" charset="0"/>
                            </a:rPr>
                          </m:ctrlPr>
                        </m:radPr>
                        <m:deg/>
                        <m:e>
                          <m:nary>
                            <m:naryPr>
                              <m:chr m:val="∑"/>
                              <m:grow m:val="on"/>
                              <m:subHide m:val="on"/>
                              <m:supHide m:val="on"/>
                              <m:ctrlPr>
                                <a:rPr lang="en-US" sz="1600" i="1">
                                  <a:latin typeface="Cambria Math" panose="02040503050406030204" pitchFamily="18" charset="0"/>
                                </a:rPr>
                              </m:ctrlPr>
                            </m:naryPr>
                            <m:sub/>
                            <m:sup/>
                            <m:e>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b="0" i="1" smtClean="0">
                                          <a:latin typeface="Cambria Math" panose="02040503050406030204" pitchFamily="18" charset="0"/>
                                        </a:rPr>
                                        <m:t>𝑥</m:t>
                                      </m:r>
                                      <m:r>
                                        <a:rPr lang="en-US" sz="1600" b="0" i="1" baseline="-25000" smtClean="0">
                                          <a:latin typeface="Cambria Math" panose="02040503050406030204" pitchFamily="18" charset="0"/>
                                        </a:rPr>
                                        <m:t>𝑖</m:t>
                                      </m:r>
                                      <m:r>
                                        <a:rPr lang="en-US" sz="1600" i="0">
                                          <a:latin typeface="Cambria Math" panose="02040503050406030204" pitchFamily="18" charset="0"/>
                                        </a:rPr>
                                        <m:t>−</m:t>
                                      </m:r>
                                      <m:r>
                                        <m:rPr>
                                          <m:nor/>
                                        </m:rPr>
                                        <a:rPr lang="en-US" sz="1600" dirty="0"/>
                                        <m:t>C</m:t>
                                      </m:r>
                                      <m:r>
                                        <m:rPr>
                                          <m:nor/>
                                        </m:rPr>
                                        <a:rPr lang="en-US" sz="1600" baseline="-25000" dirty="0"/>
                                        <m:t>mq</m:t>
                                      </m:r>
                                      <m:r>
                                        <m:rPr>
                                          <m:nor/>
                                        </m:rPr>
                                        <a:rPr lang="en-US" sz="1600" b="0" i="0" baseline="-25000" dirty="0" smtClean="0"/>
                                        <m:t>i</m:t>
                                      </m:r>
                                    </m:e>
                                  </m:d>
                                </m:e>
                                <m:sup>
                                  <m:r>
                                    <a:rPr lang="en-US" sz="1600" i="0">
                                      <a:latin typeface="Cambria Math" panose="02040503050406030204" pitchFamily="18" charset="0"/>
                                    </a:rPr>
                                    <m:t>2</m:t>
                                  </m:r>
                                </m:sup>
                              </m:sSup>
                            </m:e>
                          </m:nary>
                        </m:e>
                      </m:rad>
                    </m:oMath>
                  </m:oMathPara>
                </a14:m>
                <a:endParaRPr lang="en-US" sz="1600"/>
              </a:p>
            </p:txBody>
          </p:sp>
        </mc:Choice>
        <mc:Fallback xmlns="">
          <p:sp>
            <p:nvSpPr>
              <p:cNvPr id="9" name="TextBox 8"/>
              <p:cNvSpPr txBox="1">
                <a:spLocks noRot="1" noChangeAspect="1" noMove="1" noResize="1" noEditPoints="1" noAdjustHandles="1" noChangeArrowheads="1" noChangeShapeType="1" noTextEdit="1"/>
              </p:cNvSpPr>
              <p:nvPr/>
            </p:nvSpPr>
            <p:spPr>
              <a:xfrm>
                <a:off x="2236879" y="3568843"/>
                <a:ext cx="2587824" cy="727507"/>
              </a:xfrm>
              <a:prstGeom prst="rect">
                <a:avLst/>
              </a:prstGeom>
              <a:blipFill>
                <a:blip r:embed="rId3"/>
                <a:stretch>
                  <a:fillRect/>
                </a:stretch>
              </a:blipFill>
            </p:spPr>
            <p:txBody>
              <a:bodyPr/>
              <a:lstStyle/>
              <a:p>
                <a:r>
                  <a:rPr lang="en-US">
                    <a:noFill/>
                  </a:rPr>
                  <a:t> </a:t>
                </a:r>
              </a:p>
            </p:txBody>
          </p:sp>
        </mc:Fallback>
      </mc:AlternateContent>
      <p:pic>
        <p:nvPicPr>
          <p:cNvPr id="13" name="Picture 12"/>
          <p:cNvPicPr>
            <a:picLocks noChangeAspect="1"/>
          </p:cNvPicPr>
          <p:nvPr/>
        </p:nvPicPr>
        <p:blipFill rotWithShape="1">
          <a:blip r:embed="rId4"/>
          <a:srcRect l="2039" t="4899" r="2534" b="739"/>
          <a:stretch/>
        </p:blipFill>
        <p:spPr>
          <a:xfrm>
            <a:off x="5691894" y="2291788"/>
            <a:ext cx="6505263" cy="2940922"/>
          </a:xfrm>
          <a:prstGeom prst="rect">
            <a:avLst/>
          </a:prstGeom>
        </p:spPr>
      </p:pic>
    </p:spTree>
    <p:extLst>
      <p:ext uri="{BB962C8B-B14F-4D97-AF65-F5344CB8AC3E}">
        <p14:creationId xmlns:p14="http://schemas.microsoft.com/office/powerpoint/2010/main" val="7830971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277" y="255572"/>
            <a:ext cx="6470910" cy="1325563"/>
          </a:xfrm>
        </p:spPr>
        <p:txBody>
          <a:bodyPr>
            <a:noAutofit/>
          </a:bodyPr>
          <a:lstStyle/>
          <a:p>
            <a:r>
              <a:rPr lang="en-US" sz="3600">
                <a:solidFill>
                  <a:srgbClr val="C00000"/>
                </a:solidFill>
                <a:latin typeface="Arial Rounded MT Bold" panose="020F0704030504030204" pitchFamily="34" charset="0"/>
              </a:rPr>
              <a:t>Online Micro-Cluster Phase</a:t>
            </a:r>
            <a:r>
              <a:rPr lang="en-US" sz="3600">
                <a:solidFill>
                  <a:schemeClr val="accent1">
                    <a:lumMod val="50000"/>
                  </a:schemeClr>
                </a:solidFill>
                <a:latin typeface="Arial Rounded MT Bold" panose="020F0704030504030204" pitchFamily="34" charset="0"/>
              </a:rPr>
              <a:t/>
            </a:r>
            <a:br>
              <a:rPr lang="en-US" sz="3600">
                <a:solidFill>
                  <a:schemeClr val="accent1">
                    <a:lumMod val="50000"/>
                  </a:schemeClr>
                </a:solidFill>
                <a:latin typeface="Arial Rounded MT Bold" panose="020F0704030504030204" pitchFamily="34" charset="0"/>
              </a:rPr>
            </a:br>
            <a:r>
              <a:rPr lang="en-US" sz="2800" err="1">
                <a:solidFill>
                  <a:schemeClr val="accent1">
                    <a:lumMod val="75000"/>
                  </a:schemeClr>
                </a:solidFill>
                <a:latin typeface="Arial Rounded MT Bold" panose="020F0704030504030204" pitchFamily="34" charset="0"/>
              </a:rPr>
              <a:t>ActivateAP</a:t>
            </a:r>
            <a:r>
              <a:rPr lang="en-US" sz="2800">
                <a:solidFill>
                  <a:schemeClr val="accent1">
                    <a:lumMod val="75000"/>
                  </a:schemeClr>
                </a:solidFill>
                <a:latin typeface="Arial Rounded MT Bold" panose="020F0704030504030204" pitchFamily="34" charset="0"/>
              </a:rPr>
              <a:t> and Update </a:t>
            </a:r>
            <a:r>
              <a:rPr lang="en-US" sz="2800" err="1">
                <a:solidFill>
                  <a:schemeClr val="accent1">
                    <a:lumMod val="75000"/>
                  </a:schemeClr>
                </a:solidFill>
                <a:latin typeface="Arial Rounded MT Bold" panose="020F0704030504030204" pitchFamily="34" charset="0"/>
              </a:rPr>
              <a:t>ɛ</a:t>
            </a:r>
            <a:r>
              <a:rPr lang="en-US" sz="2800" baseline="-25000" err="1">
                <a:solidFill>
                  <a:schemeClr val="accent1">
                    <a:lumMod val="75000"/>
                  </a:schemeClr>
                </a:solidFill>
                <a:latin typeface="Arial Rounded MT Bold" panose="020F0704030504030204" pitchFamily="34" charset="0"/>
              </a:rPr>
              <a:t>wj</a:t>
            </a:r>
            <a:endParaRPr lang="en-US" sz="3200" baseline="-25000">
              <a:solidFill>
                <a:schemeClr val="accent1">
                  <a:lumMod val="75000"/>
                </a:schemeClr>
              </a:solidFill>
              <a:latin typeface="Arial Rounded MT Bold" panose="020F0704030504030204" pitchFamily="34" charset="0"/>
            </a:endParaRPr>
          </a:p>
        </p:txBody>
      </p:sp>
      <p:sp>
        <p:nvSpPr>
          <p:cNvPr id="4" name="Slide Number Placeholder 3"/>
          <p:cNvSpPr>
            <a:spLocks noGrp="1"/>
          </p:cNvSpPr>
          <p:nvPr>
            <p:ph type="sldNum" sz="quarter" idx="12"/>
          </p:nvPr>
        </p:nvSpPr>
        <p:spPr>
          <a:xfrm>
            <a:off x="9448800" y="6540375"/>
            <a:ext cx="2743200" cy="365125"/>
          </a:xfrm>
        </p:spPr>
        <p:txBody>
          <a:bodyPr/>
          <a:lstStyle/>
          <a:p>
            <a:fld id="{0BBC8359-CD59-4D21-B28E-F2F07CC98558}" type="slidenum">
              <a:rPr lang="en-US" sz="1400" b="1" smtClean="0"/>
              <a:t>15</a:t>
            </a:fld>
            <a:endParaRPr lang="en-US" sz="1400" b="1"/>
          </a:p>
        </p:txBody>
      </p:sp>
      <p:sp>
        <p:nvSpPr>
          <p:cNvPr id="3" name="Rectangle 2"/>
          <p:cNvSpPr/>
          <p:nvPr/>
        </p:nvSpPr>
        <p:spPr>
          <a:xfrm>
            <a:off x="197318" y="1876762"/>
            <a:ext cx="5234968" cy="4555093"/>
          </a:xfrm>
          <a:prstGeom prst="rect">
            <a:avLst/>
          </a:prstGeom>
        </p:spPr>
        <p:txBody>
          <a:bodyPr wrap="square">
            <a:spAutoFit/>
          </a:bodyPr>
          <a:lstStyle/>
          <a:p>
            <a:pPr marL="285750" indent="-285750" algn="just">
              <a:buFont typeface="Arial" panose="020B0604020202020204" pitchFamily="34" charset="0"/>
              <a:buChar char="•"/>
            </a:pPr>
            <a:r>
              <a:rPr lang="en-US" sz="2000" b="1" err="1"/>
              <a:t>ActivateAP</a:t>
            </a:r>
            <a:endParaRPr lang="en-US" sz="2000" b="1"/>
          </a:p>
          <a:p>
            <a:pPr lvl="1" algn="just"/>
            <a:r>
              <a:rPr lang="en-US" sz="2000"/>
              <a:t>All the data points that have been temporarily accumulated using a time-window based repository will be used to compute new micro-clusters using the AP algorithm once again.</a:t>
            </a:r>
          </a:p>
          <a:p>
            <a:pPr marL="285750" indent="-285750" algn="just">
              <a:buFont typeface="Arial" panose="020B0604020202020204" pitchFamily="34" charset="0"/>
              <a:buChar char="•"/>
            </a:pPr>
            <a:endParaRPr lang="en-US" sz="2000"/>
          </a:p>
          <a:p>
            <a:pPr marL="285750" indent="-285750" algn="just">
              <a:buFont typeface="Arial" panose="020B0604020202020204" pitchFamily="34" charset="0"/>
              <a:buChar char="•"/>
            </a:pPr>
            <a:r>
              <a:rPr lang="en-US" sz="2000" b="1"/>
              <a:t>Dynamic Threshold</a:t>
            </a:r>
          </a:p>
          <a:p>
            <a:pPr lvl="1" algn="just"/>
            <a:r>
              <a:rPr lang="en-US"/>
              <a:t>The update </a:t>
            </a:r>
            <a:r>
              <a:rPr lang="en-US" err="1"/>
              <a:t>ɛ</a:t>
            </a:r>
            <a:r>
              <a:rPr lang="en-US" baseline="-25000" err="1"/>
              <a:t>wj</a:t>
            </a:r>
            <a:r>
              <a:rPr lang="en-US"/>
              <a:t> is computed by applying the mean between the new and the current </a:t>
            </a:r>
            <a:r>
              <a:rPr lang="en-US" err="1"/>
              <a:t>ɛ</a:t>
            </a:r>
            <a:r>
              <a:rPr lang="en-US" baseline="-25000" err="1"/>
              <a:t>wj</a:t>
            </a:r>
            <a:r>
              <a:rPr lang="en-US"/>
              <a:t>.</a:t>
            </a:r>
          </a:p>
          <a:p>
            <a:pPr marL="285750" indent="-285750" algn="just">
              <a:buFont typeface="Arial" panose="020B0604020202020204" pitchFamily="34" charset="0"/>
              <a:buChar char="•"/>
            </a:pPr>
            <a:endParaRPr lang="en-US" sz="2000"/>
          </a:p>
          <a:p>
            <a:pPr marL="285750" indent="-285750" algn="just">
              <a:buFont typeface="Arial" panose="020B0604020202020204" pitchFamily="34" charset="0"/>
              <a:buChar char="•"/>
            </a:pPr>
            <a:r>
              <a:rPr lang="en-US" sz="2000" b="1"/>
              <a:t>Expiration time</a:t>
            </a:r>
          </a:p>
          <a:p>
            <a:pPr lvl="1" algn="just"/>
            <a:r>
              <a:rPr lang="en-US"/>
              <a:t>In order to avoid the number of centroids spreading beyond control, old centroids that are no longer deemed relevant are removed.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6679" y="1581135"/>
            <a:ext cx="4727121" cy="3868854"/>
          </a:xfrm>
          <a:prstGeom prst="rect">
            <a:avLst/>
          </a:prstGeom>
        </p:spPr>
      </p:pic>
      <p:pic>
        <p:nvPicPr>
          <p:cNvPr id="9" name="Content Placeholder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5151" y="1100915"/>
            <a:ext cx="6759714" cy="5546059"/>
          </a:xfrm>
          <a:prstGeom prst="rect">
            <a:avLst/>
          </a:prstGeom>
        </p:spPr>
      </p:pic>
    </p:spTree>
    <p:extLst>
      <p:ext uri="{BB962C8B-B14F-4D97-AF65-F5344CB8AC3E}">
        <p14:creationId xmlns:p14="http://schemas.microsoft.com/office/powerpoint/2010/main" val="19147166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092959"/>
            <a:ext cx="10418805" cy="4084003"/>
          </a:xfrm>
        </p:spPr>
        <p:txBody>
          <a:bodyPr>
            <a:normAutofit/>
          </a:bodyPr>
          <a:lstStyle/>
          <a:p>
            <a:pPr marL="0" indent="0">
              <a:buNone/>
            </a:pPr>
            <a:r>
              <a:rPr lang="en-US"/>
              <a:t>All the micro-clusters generated during the online micro-cluster phase are re-clustered using the AP algorithm to generate k number of macro-clusters</a:t>
            </a:r>
          </a:p>
        </p:txBody>
      </p:sp>
      <p:sp>
        <p:nvSpPr>
          <p:cNvPr id="4" name="Slide Number Placeholder 3"/>
          <p:cNvSpPr>
            <a:spLocks noGrp="1"/>
          </p:cNvSpPr>
          <p:nvPr>
            <p:ph type="sldNum" sz="quarter" idx="12"/>
          </p:nvPr>
        </p:nvSpPr>
        <p:spPr/>
        <p:txBody>
          <a:bodyPr/>
          <a:lstStyle/>
          <a:p>
            <a:fld id="{0BBC8359-CD59-4D21-B28E-F2F07CC98558}" type="slidenum">
              <a:rPr lang="en-US" sz="1400" b="1" smtClean="0"/>
              <a:t>16</a:t>
            </a:fld>
            <a:endParaRPr lang="en-US" sz="1400" b="1"/>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4574" y="3260211"/>
            <a:ext cx="8417626" cy="3096139"/>
          </a:xfrm>
          <a:prstGeom prst="rect">
            <a:avLst/>
          </a:prstGeom>
        </p:spPr>
      </p:pic>
      <p:sp>
        <p:nvSpPr>
          <p:cNvPr id="7" name="Title 1"/>
          <p:cNvSpPr txBox="1">
            <a:spLocks/>
          </p:cNvSpPr>
          <p:nvPr/>
        </p:nvSpPr>
        <p:spPr>
          <a:xfrm>
            <a:off x="838196" y="365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C00000"/>
                </a:solidFill>
                <a:latin typeface="Arial Rounded MT Bold" panose="020F0704030504030204" pitchFamily="34" charset="0"/>
              </a:rPr>
              <a:t>DSAP Clustering </a:t>
            </a:r>
          </a:p>
          <a:p>
            <a:r>
              <a:rPr lang="en-US" sz="3600">
                <a:solidFill>
                  <a:schemeClr val="accent1">
                    <a:lumMod val="75000"/>
                  </a:schemeClr>
                </a:solidFill>
                <a:latin typeface="Arial Rounded MT Bold" panose="020F0704030504030204" pitchFamily="34" charset="0"/>
              </a:rPr>
              <a:t>Offline Macro-Cluster Phase</a:t>
            </a:r>
          </a:p>
        </p:txBody>
      </p:sp>
    </p:spTree>
    <p:extLst>
      <p:ext uri="{BB962C8B-B14F-4D97-AF65-F5344CB8AC3E}">
        <p14:creationId xmlns:p14="http://schemas.microsoft.com/office/powerpoint/2010/main" val="21192385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p:cNvGraphicFramePr>
            <a:graphicFrameLocks noGrp="1"/>
          </p:cNvGraphicFramePr>
          <p:nvPr>
            <p:ph idx="1"/>
            <p:extLst>
              <p:ext uri="{D42A27DB-BD31-4B8C-83A1-F6EECF244321}">
                <p14:modId xmlns:p14="http://schemas.microsoft.com/office/powerpoint/2010/main" val="2012993647"/>
              </p:ext>
            </p:extLst>
          </p:nvPr>
        </p:nvGraphicFramePr>
        <p:xfrm>
          <a:off x="140678" y="1886759"/>
          <a:ext cx="11975123" cy="3662680"/>
        </p:xfrm>
        <a:graphic>
          <a:graphicData uri="http://schemas.openxmlformats.org/drawingml/2006/table">
            <a:tbl>
              <a:tblPr firstRow="1" bandRow="1">
                <a:tableStyleId>{5C22544A-7EE6-4342-B048-85BDC9FD1C3A}</a:tableStyleId>
              </a:tblPr>
              <a:tblGrid>
                <a:gridCol w="1899137">
                  <a:extLst>
                    <a:ext uri="{9D8B030D-6E8A-4147-A177-3AD203B41FA5}">
                      <a16:colId xmlns:a16="http://schemas.microsoft.com/office/drawing/2014/main" val="95439286"/>
                    </a:ext>
                  </a:extLst>
                </a:gridCol>
                <a:gridCol w="4080920">
                  <a:extLst>
                    <a:ext uri="{9D8B030D-6E8A-4147-A177-3AD203B41FA5}">
                      <a16:colId xmlns:a16="http://schemas.microsoft.com/office/drawing/2014/main" val="3661922256"/>
                    </a:ext>
                  </a:extLst>
                </a:gridCol>
                <a:gridCol w="3480465">
                  <a:extLst>
                    <a:ext uri="{9D8B030D-6E8A-4147-A177-3AD203B41FA5}">
                      <a16:colId xmlns:a16="http://schemas.microsoft.com/office/drawing/2014/main" val="1021633384"/>
                    </a:ext>
                  </a:extLst>
                </a:gridCol>
                <a:gridCol w="2514601">
                  <a:extLst>
                    <a:ext uri="{9D8B030D-6E8A-4147-A177-3AD203B41FA5}">
                      <a16:colId xmlns:a16="http://schemas.microsoft.com/office/drawing/2014/main" val="3246967520"/>
                    </a:ext>
                  </a:extLst>
                </a:gridCol>
              </a:tblGrid>
              <a:tr h="370840">
                <a:tc>
                  <a:txBody>
                    <a:bodyPr/>
                    <a:lstStyle/>
                    <a:p>
                      <a:r>
                        <a:rPr lang="en-US"/>
                        <a:t>Metrics</a:t>
                      </a:r>
                    </a:p>
                  </a:txBody>
                  <a:tcPr/>
                </a:tc>
                <a:tc>
                  <a:txBody>
                    <a:bodyPr/>
                    <a:lstStyle/>
                    <a:p>
                      <a:r>
                        <a:rPr lang="en-US"/>
                        <a:t>Description</a:t>
                      </a:r>
                    </a:p>
                  </a:txBody>
                  <a:tcPr/>
                </a:tc>
                <a:tc>
                  <a:txBody>
                    <a:bodyPr/>
                    <a:lstStyle/>
                    <a:p>
                      <a:r>
                        <a:rPr lang="en-US"/>
                        <a:t>Advantage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Disadvantage</a:t>
                      </a:r>
                    </a:p>
                  </a:txBody>
                  <a:tcPr/>
                </a:tc>
                <a:extLst>
                  <a:ext uri="{0D108BD9-81ED-4DB2-BD59-A6C34878D82A}">
                    <a16:rowId xmlns:a16="http://schemas.microsoft.com/office/drawing/2014/main" val="1008084750"/>
                  </a:ext>
                </a:extLst>
              </a:tr>
              <a:tr h="370840">
                <a:tc>
                  <a:txBody>
                    <a:bodyPr/>
                    <a:lstStyle/>
                    <a:p>
                      <a:r>
                        <a:rPr lang="en-US" sz="1800" b="1" i="0" u="none" strike="noStrike" kern="1200" baseline="0">
                          <a:solidFill>
                            <a:schemeClr val="dk1"/>
                          </a:solidFill>
                          <a:latin typeface="+mn-lt"/>
                          <a:ea typeface="+mn-ea"/>
                          <a:cs typeface="+mn-cs"/>
                        </a:rPr>
                        <a:t>Silhouette </a:t>
                      </a:r>
                    </a:p>
                    <a:p>
                      <a:r>
                        <a:rPr lang="en-US" sz="1800" b="1" i="0" u="none" strike="noStrike" kern="1200" baseline="0">
                          <a:solidFill>
                            <a:schemeClr val="dk1"/>
                          </a:solidFill>
                          <a:latin typeface="+mn-lt"/>
                          <a:ea typeface="+mn-ea"/>
                          <a:cs typeface="+mn-cs"/>
                        </a:rPr>
                        <a:t>Index</a:t>
                      </a:r>
                      <a:endParaRPr lang="en-US" sz="1800" b="1"/>
                    </a:p>
                  </a:txBody>
                  <a:tcPr anchor="ctr"/>
                </a:tc>
                <a:tc>
                  <a:txBody>
                    <a:bodyPr/>
                    <a:lstStyle/>
                    <a:p>
                      <a:r>
                        <a:rPr lang="en-US" sz="1800" b="0" i="0" u="none" strike="noStrike" kern="1200" baseline="0">
                          <a:solidFill>
                            <a:schemeClr val="dk1"/>
                          </a:solidFill>
                          <a:latin typeface="+mn-lt"/>
                          <a:ea typeface="+mn-ea"/>
                          <a:cs typeface="+mn-cs"/>
                        </a:rPr>
                        <a:t>It measures how similar a data point is to its own cluster compared to other clusters.</a:t>
                      </a:r>
                      <a:endParaRPr lang="en-US"/>
                    </a:p>
                  </a:txBody>
                  <a:tcPr anchor="ctr"/>
                </a:tc>
                <a:tc>
                  <a:txBody>
                    <a:bodyPr/>
                    <a:lstStyle/>
                    <a:p>
                      <a:pPr marL="285750" indent="-285750">
                        <a:buFont typeface="Arial" panose="020B0604020202020204" pitchFamily="34" charset="0"/>
                        <a:buChar char="•"/>
                      </a:pPr>
                      <a:r>
                        <a:rPr lang="en-US" sz="1800" b="0" i="0" u="none" strike="noStrike" kern="1200" baseline="0">
                          <a:solidFill>
                            <a:schemeClr val="dk1"/>
                          </a:solidFill>
                          <a:latin typeface="+mn-lt"/>
                          <a:ea typeface="+mn-ea"/>
                          <a:cs typeface="+mn-cs"/>
                        </a:rPr>
                        <a:t>Value bounded between [-1,1]</a:t>
                      </a:r>
                    </a:p>
                    <a:p>
                      <a:pPr marL="285750" indent="-285750">
                        <a:buFont typeface="Arial" panose="020B0604020202020204" pitchFamily="34" charset="0"/>
                        <a:buChar char="•"/>
                      </a:pPr>
                      <a:r>
                        <a:rPr lang="en-US" sz="1800" b="0" i="0" u="none" strike="noStrike" kern="1200" baseline="0">
                          <a:solidFill>
                            <a:schemeClr val="dk1"/>
                          </a:solidFill>
                          <a:latin typeface="+mn-lt"/>
                          <a:ea typeface="+mn-ea"/>
                          <a:cs typeface="+mn-cs"/>
                        </a:rPr>
                        <a:t>High scores when clusters are well separated</a:t>
                      </a:r>
                      <a:endParaRPr lang="en-US"/>
                    </a:p>
                  </a:txBody>
                  <a:tcPr anchor="ctr"/>
                </a:tc>
                <a:tc>
                  <a:txBody>
                    <a:bodyPr/>
                    <a:lstStyle/>
                    <a:p>
                      <a:pPr marL="285750" indent="-285750">
                        <a:buFont typeface="Arial" panose="020B0604020202020204" pitchFamily="34" charset="0"/>
                        <a:buChar char="•"/>
                      </a:pPr>
                      <a:r>
                        <a:rPr lang="en-US" sz="1800" b="0" i="0" u="none" strike="noStrike" kern="1200" baseline="0">
                          <a:solidFill>
                            <a:schemeClr val="dk1"/>
                          </a:solidFill>
                          <a:latin typeface="+mn-lt"/>
                          <a:ea typeface="+mn-ea"/>
                          <a:cs typeface="+mn-cs"/>
                        </a:rPr>
                        <a:t>High computational complexity</a:t>
                      </a:r>
                    </a:p>
                    <a:p>
                      <a:pPr marL="285750" indent="-285750">
                        <a:buFont typeface="Arial" panose="020B0604020202020204" pitchFamily="34" charset="0"/>
                        <a:buChar char="•"/>
                      </a:pPr>
                      <a:r>
                        <a:rPr lang="en-US" sz="1800" b="0" i="0" u="none" strike="noStrike" kern="1200" baseline="0">
                          <a:solidFill>
                            <a:schemeClr val="dk1"/>
                          </a:solidFill>
                          <a:latin typeface="+mn-lt"/>
                          <a:ea typeface="+mn-ea"/>
                          <a:cs typeface="+mn-cs"/>
                        </a:rPr>
                        <a:t>Higher value for convex clusters</a:t>
                      </a:r>
                      <a:endParaRPr lang="en-US"/>
                    </a:p>
                  </a:txBody>
                  <a:tcPr anchor="ctr"/>
                </a:tc>
                <a:extLst>
                  <a:ext uri="{0D108BD9-81ED-4DB2-BD59-A6C34878D82A}">
                    <a16:rowId xmlns:a16="http://schemas.microsoft.com/office/drawing/2014/main" val="1436694326"/>
                  </a:ext>
                </a:extLst>
              </a:tr>
              <a:tr h="370840">
                <a:tc>
                  <a:txBody>
                    <a:bodyPr/>
                    <a:lstStyle/>
                    <a:p>
                      <a:r>
                        <a:rPr lang="en-US" sz="1800" b="1" i="0" u="none" strike="noStrike" kern="1200" baseline="0" err="1">
                          <a:solidFill>
                            <a:schemeClr val="dk1"/>
                          </a:solidFill>
                          <a:latin typeface="+mn-lt"/>
                          <a:ea typeface="+mn-ea"/>
                          <a:cs typeface="+mn-cs"/>
                        </a:rPr>
                        <a:t>Calinski-Harabasz</a:t>
                      </a:r>
                      <a:r>
                        <a:rPr lang="en-US" sz="1800" b="1" i="0" u="none" strike="noStrike" kern="1200" baseline="0">
                          <a:solidFill>
                            <a:schemeClr val="dk1"/>
                          </a:solidFill>
                          <a:latin typeface="+mn-lt"/>
                          <a:ea typeface="+mn-ea"/>
                          <a:cs typeface="+mn-cs"/>
                        </a:rPr>
                        <a:t> Index</a:t>
                      </a:r>
                      <a:endParaRPr lang="en-US" sz="1800" b="1"/>
                    </a:p>
                  </a:txBody>
                  <a:tcPr anchor="ctr"/>
                </a:tc>
                <a:tc>
                  <a:txBody>
                    <a:bodyPr/>
                    <a:lstStyle/>
                    <a:p>
                      <a:r>
                        <a:rPr lang="en-US" sz="1800" b="0" i="0" u="none" strike="noStrike" kern="1200" baseline="0">
                          <a:solidFill>
                            <a:schemeClr val="dk1"/>
                          </a:solidFill>
                          <a:latin typeface="+mn-lt"/>
                          <a:ea typeface="+mn-ea"/>
                          <a:cs typeface="+mn-cs"/>
                        </a:rPr>
                        <a:t>It is the ratio between the intra-cluster dispersion and the inter-cluster dispersion.</a:t>
                      </a:r>
                      <a:endParaRPr lang="en-US"/>
                    </a:p>
                  </a:txBody>
                  <a:tcPr anchor="ctr"/>
                </a:tc>
                <a:tc>
                  <a:txBody>
                    <a:bodyPr/>
                    <a:lstStyle/>
                    <a:p>
                      <a:pPr marL="285750" indent="-285750">
                        <a:buFont typeface="Arial" panose="020B0604020202020204" pitchFamily="34" charset="0"/>
                        <a:buChar char="•"/>
                      </a:pPr>
                      <a:r>
                        <a:rPr lang="en-US" sz="1800" b="0" i="0" u="none" strike="noStrike" kern="1200" baseline="0">
                          <a:solidFill>
                            <a:schemeClr val="dk1"/>
                          </a:solidFill>
                          <a:latin typeface="+mn-lt"/>
                          <a:ea typeface="+mn-ea"/>
                          <a:cs typeface="+mn-cs"/>
                        </a:rPr>
                        <a:t>Fast to compute</a:t>
                      </a:r>
                    </a:p>
                    <a:p>
                      <a:pPr marL="285750" indent="-285750">
                        <a:buFont typeface="Arial" panose="020B0604020202020204" pitchFamily="34" charset="0"/>
                        <a:buChar char="•"/>
                      </a:pPr>
                      <a:r>
                        <a:rPr lang="en-US" sz="1800" b="0" i="0" u="none" strike="noStrike" kern="1200" baseline="0">
                          <a:solidFill>
                            <a:schemeClr val="dk1"/>
                          </a:solidFill>
                          <a:latin typeface="+mn-lt"/>
                          <a:ea typeface="+mn-ea"/>
                          <a:cs typeface="+mn-cs"/>
                        </a:rPr>
                        <a:t>Easy to interpret</a:t>
                      </a:r>
                      <a:endParaRPr lang="en-US"/>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kern="1200" baseline="0">
                          <a:solidFill>
                            <a:schemeClr val="dk1"/>
                          </a:solidFill>
                          <a:latin typeface="+mn-lt"/>
                          <a:ea typeface="+mn-ea"/>
                          <a:cs typeface="+mn-cs"/>
                        </a:rPr>
                        <a:t>Higher value for convex clusters</a:t>
                      </a:r>
                      <a:endParaRPr lang="en-US"/>
                    </a:p>
                  </a:txBody>
                  <a:tcPr anchor="ctr"/>
                </a:tc>
                <a:extLst>
                  <a:ext uri="{0D108BD9-81ED-4DB2-BD59-A6C34878D82A}">
                    <a16:rowId xmlns:a16="http://schemas.microsoft.com/office/drawing/2014/main" val="209890308"/>
                  </a:ext>
                </a:extLst>
              </a:tr>
              <a:tr h="370840">
                <a:tc>
                  <a:txBody>
                    <a:bodyPr/>
                    <a:lstStyle/>
                    <a:p>
                      <a:r>
                        <a:rPr lang="en-US" sz="1800" b="1" i="0" u="none" strike="noStrike" kern="1200" baseline="0">
                          <a:solidFill>
                            <a:schemeClr val="dk1"/>
                          </a:solidFill>
                          <a:latin typeface="+mn-lt"/>
                          <a:ea typeface="+mn-ea"/>
                          <a:cs typeface="+mn-cs"/>
                        </a:rPr>
                        <a:t>Davies-</a:t>
                      </a:r>
                      <a:r>
                        <a:rPr lang="en-US" sz="1800" b="1" i="0" u="none" strike="noStrike" kern="1200" baseline="0" err="1">
                          <a:solidFill>
                            <a:schemeClr val="dk1"/>
                          </a:solidFill>
                          <a:latin typeface="+mn-lt"/>
                          <a:ea typeface="+mn-ea"/>
                          <a:cs typeface="+mn-cs"/>
                        </a:rPr>
                        <a:t>Bouldin</a:t>
                      </a:r>
                      <a:r>
                        <a:rPr lang="en-US" sz="1800" b="1" i="0" u="none" strike="noStrike" kern="1200" baseline="0">
                          <a:solidFill>
                            <a:schemeClr val="dk1"/>
                          </a:solidFill>
                          <a:latin typeface="+mn-lt"/>
                          <a:ea typeface="+mn-ea"/>
                          <a:cs typeface="+mn-cs"/>
                        </a:rPr>
                        <a:t> Index</a:t>
                      </a:r>
                      <a:endParaRPr lang="en-US" sz="1800" b="1"/>
                    </a:p>
                  </a:txBody>
                  <a:tcPr anchor="ctr"/>
                </a:tc>
                <a:tc>
                  <a:txBody>
                    <a:bodyPr/>
                    <a:lstStyle/>
                    <a:p>
                      <a:r>
                        <a:rPr lang="en-US" sz="1800" b="0" i="0" u="none" strike="noStrike" kern="1200" baseline="0">
                          <a:solidFill>
                            <a:schemeClr val="dk1"/>
                          </a:solidFill>
                          <a:latin typeface="+mn-lt"/>
                          <a:ea typeface="+mn-ea"/>
                          <a:cs typeface="+mn-cs"/>
                        </a:rPr>
                        <a:t>It is the average similarity measure</a:t>
                      </a:r>
                    </a:p>
                    <a:p>
                      <a:r>
                        <a:rPr lang="en-US" sz="1800" b="0" i="0" u="none" strike="noStrike" kern="1200" baseline="0">
                          <a:solidFill>
                            <a:schemeClr val="dk1"/>
                          </a:solidFill>
                          <a:latin typeface="+mn-lt"/>
                          <a:ea typeface="+mn-ea"/>
                          <a:cs typeface="+mn-cs"/>
                        </a:rPr>
                        <a:t>of each cluster with its most similar cluster.</a:t>
                      </a:r>
                      <a:endParaRPr lang="en-US"/>
                    </a:p>
                  </a:txBody>
                  <a:tcPr anchor="ctr"/>
                </a:tc>
                <a:tc>
                  <a:txBody>
                    <a:bodyPr/>
                    <a:lstStyle/>
                    <a:p>
                      <a:pPr marL="285750" indent="-285750">
                        <a:buFont typeface="Arial" panose="020B0604020202020204" pitchFamily="34" charset="0"/>
                        <a:buChar char="•"/>
                      </a:pPr>
                      <a:r>
                        <a:rPr lang="en-US" sz="1800" b="0" i="0" u="none" strike="noStrike" kern="1200" baseline="0">
                          <a:solidFill>
                            <a:schemeClr val="dk1"/>
                          </a:solidFill>
                          <a:latin typeface="+mn-lt"/>
                          <a:ea typeface="+mn-ea"/>
                          <a:cs typeface="+mn-cs"/>
                        </a:rPr>
                        <a:t>Simple to implement</a:t>
                      </a:r>
                    </a:p>
                  </a:txBody>
                  <a:tcPr anchor="ctr"/>
                </a:tc>
                <a:tc>
                  <a:txBody>
                    <a:bodyPr/>
                    <a:lstStyle/>
                    <a:p>
                      <a:pPr marL="285750" indent="-285750">
                        <a:buFont typeface="Arial" panose="020B0604020202020204" pitchFamily="34" charset="0"/>
                        <a:buChar char="•"/>
                      </a:pPr>
                      <a:r>
                        <a:rPr lang="en-US" sz="1800" b="0" i="0" u="none" strike="noStrike" kern="1200" baseline="0">
                          <a:solidFill>
                            <a:schemeClr val="dk1"/>
                          </a:solidFill>
                          <a:latin typeface="+mn-lt"/>
                          <a:ea typeface="+mn-ea"/>
                          <a:cs typeface="+mn-cs"/>
                        </a:rPr>
                        <a:t>Limited to Euclidean distance only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u="none" strike="noStrike" kern="1200" baseline="0">
                          <a:solidFill>
                            <a:schemeClr val="dk1"/>
                          </a:solidFill>
                          <a:latin typeface="+mn-lt"/>
                          <a:ea typeface="+mn-ea"/>
                          <a:cs typeface="+mn-cs"/>
                        </a:rPr>
                        <a:t>Higher value for convex clusters</a:t>
                      </a:r>
                      <a:endParaRPr lang="en-US"/>
                    </a:p>
                  </a:txBody>
                  <a:tcPr anchor="ctr"/>
                </a:tc>
                <a:extLst>
                  <a:ext uri="{0D108BD9-81ED-4DB2-BD59-A6C34878D82A}">
                    <a16:rowId xmlns:a16="http://schemas.microsoft.com/office/drawing/2014/main" val="2855661872"/>
                  </a:ext>
                </a:extLst>
              </a:tr>
            </a:tbl>
          </a:graphicData>
        </a:graphic>
      </p:graphicFrame>
      <p:sp>
        <p:nvSpPr>
          <p:cNvPr id="4" name="Slide Number Placeholder 3"/>
          <p:cNvSpPr>
            <a:spLocks noGrp="1"/>
          </p:cNvSpPr>
          <p:nvPr>
            <p:ph type="sldNum" sz="quarter" idx="12"/>
          </p:nvPr>
        </p:nvSpPr>
        <p:spPr/>
        <p:txBody>
          <a:bodyPr/>
          <a:lstStyle/>
          <a:p>
            <a:fld id="{0BBC8359-CD59-4D21-B28E-F2F07CC98558}" type="slidenum">
              <a:rPr lang="en-US" sz="1400" b="1" smtClean="0"/>
              <a:t>17</a:t>
            </a:fld>
            <a:endParaRPr lang="en-US" sz="1400" b="1"/>
          </a:p>
        </p:txBody>
      </p:sp>
      <p:sp>
        <p:nvSpPr>
          <p:cNvPr id="5" name="Title 1"/>
          <p:cNvSpPr>
            <a:spLocks noGrp="1"/>
          </p:cNvSpPr>
          <p:nvPr>
            <p:ph type="title"/>
          </p:nvPr>
        </p:nvSpPr>
        <p:spPr>
          <a:xfrm>
            <a:off x="379490" y="281760"/>
            <a:ext cx="10515600" cy="1325563"/>
          </a:xfrm>
        </p:spPr>
        <p:txBody>
          <a:bodyPr>
            <a:normAutofit/>
          </a:bodyPr>
          <a:lstStyle/>
          <a:p>
            <a:r>
              <a:rPr lang="en-US">
                <a:solidFill>
                  <a:srgbClr val="C00000"/>
                </a:solidFill>
                <a:latin typeface="Arial Rounded MT Bold" panose="020F0704030504030204" pitchFamily="34" charset="0"/>
              </a:rPr>
              <a:t>Intrinsic Clustering Validation Phase</a:t>
            </a:r>
          </a:p>
        </p:txBody>
      </p:sp>
    </p:spTree>
    <p:extLst>
      <p:ext uri="{BB962C8B-B14F-4D97-AF65-F5344CB8AC3E}">
        <p14:creationId xmlns:p14="http://schemas.microsoft.com/office/powerpoint/2010/main" val="34531528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solidFill>
                  <a:srgbClr val="C00000"/>
                </a:solidFill>
                <a:latin typeface="Arial Rounded MT Bold" panose="020F0704030504030204" pitchFamily="34" charset="0"/>
              </a:rPr>
              <a:t>Clustering Performance Evaluation Phase</a:t>
            </a:r>
          </a:p>
        </p:txBody>
      </p:sp>
      <p:sp>
        <p:nvSpPr>
          <p:cNvPr id="3" name="Content Placeholder 2"/>
          <p:cNvSpPr>
            <a:spLocks noGrp="1"/>
          </p:cNvSpPr>
          <p:nvPr>
            <p:ph idx="1"/>
          </p:nvPr>
        </p:nvSpPr>
        <p:spPr>
          <a:xfrm>
            <a:off x="838200" y="2187574"/>
            <a:ext cx="10515600" cy="4351338"/>
          </a:xfrm>
        </p:spPr>
        <p:txBody>
          <a:bodyPr/>
          <a:lstStyle/>
          <a:p>
            <a:pPr algn="just"/>
            <a:r>
              <a:rPr lang="en-US" b="1"/>
              <a:t>Time Complexity</a:t>
            </a:r>
          </a:p>
          <a:p>
            <a:pPr marL="457200" lvl="1" indent="0" algn="just">
              <a:buNone/>
            </a:pPr>
            <a:r>
              <a:rPr lang="en-US"/>
              <a:t> The amount of time taken by an algorithm to run, as a function of the length of the input.</a:t>
            </a:r>
          </a:p>
          <a:p>
            <a:pPr algn="just"/>
            <a:endParaRPr lang="en-US"/>
          </a:p>
          <a:p>
            <a:pPr algn="just"/>
            <a:r>
              <a:rPr lang="en-US" b="1"/>
              <a:t>Space Complexity</a:t>
            </a:r>
          </a:p>
          <a:p>
            <a:pPr marL="457200" lvl="1" indent="0" algn="just">
              <a:buNone/>
            </a:pPr>
            <a:r>
              <a:rPr lang="en-US"/>
              <a:t>The memory consumption quantifies the amount of memory taken by an algorithm to run as a function of the length of the input.</a:t>
            </a:r>
          </a:p>
        </p:txBody>
      </p:sp>
      <p:sp>
        <p:nvSpPr>
          <p:cNvPr id="4" name="Slide Number Placeholder 3"/>
          <p:cNvSpPr>
            <a:spLocks noGrp="1"/>
          </p:cNvSpPr>
          <p:nvPr>
            <p:ph type="sldNum" sz="quarter" idx="12"/>
          </p:nvPr>
        </p:nvSpPr>
        <p:spPr/>
        <p:txBody>
          <a:bodyPr/>
          <a:lstStyle/>
          <a:p>
            <a:fld id="{0BBC8359-CD59-4D21-B28E-F2F07CC98558}" type="slidenum">
              <a:rPr lang="en-US" sz="1400" b="1" smtClean="0"/>
              <a:t>18</a:t>
            </a:fld>
            <a:endParaRPr lang="en-US" sz="1400" b="1"/>
          </a:p>
        </p:txBody>
      </p:sp>
    </p:spTree>
    <p:extLst>
      <p:ext uri="{BB962C8B-B14F-4D97-AF65-F5344CB8AC3E}">
        <p14:creationId xmlns:p14="http://schemas.microsoft.com/office/powerpoint/2010/main" val="17513039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293" y="199871"/>
            <a:ext cx="10515600" cy="1325563"/>
          </a:xfrm>
        </p:spPr>
        <p:txBody>
          <a:bodyPr>
            <a:normAutofit/>
          </a:bodyPr>
          <a:lstStyle/>
          <a:p>
            <a:r>
              <a:rPr lang="en-CA">
                <a:solidFill>
                  <a:srgbClr val="C00000"/>
                </a:solidFill>
                <a:latin typeface="Arial Rounded MT Bold" panose="020F0704030504030204" pitchFamily="34" charset="0"/>
              </a:rPr>
              <a:t>Implementation</a:t>
            </a:r>
          </a:p>
        </p:txBody>
      </p:sp>
      <p:sp>
        <p:nvSpPr>
          <p:cNvPr id="4" name="Slide Number Placeholder 3"/>
          <p:cNvSpPr>
            <a:spLocks noGrp="1"/>
          </p:cNvSpPr>
          <p:nvPr>
            <p:ph type="sldNum" sz="quarter" idx="12"/>
          </p:nvPr>
        </p:nvSpPr>
        <p:spPr/>
        <p:txBody>
          <a:bodyPr/>
          <a:lstStyle/>
          <a:p>
            <a:fld id="{0BBC8359-CD59-4D21-B28E-F2F07CC98558}" type="slidenum">
              <a:rPr lang="en-US" sz="1400" b="1" smtClean="0"/>
              <a:t>19</a:t>
            </a:fld>
            <a:endParaRPr lang="en-US" sz="1400" b="1"/>
          </a:p>
        </p:txBody>
      </p:sp>
      <p:pic>
        <p:nvPicPr>
          <p:cNvPr id="1030" name="Picture 6" descr="Python Logo &amp; Slack Them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711" y="1672927"/>
            <a:ext cx="2084617" cy="208461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ndas (software)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39584" y="3265005"/>
            <a:ext cx="1234878" cy="49909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ntro to Matplotlib - Pythoneye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27799" y="4149097"/>
            <a:ext cx="1321941" cy="62730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File:NumPy logo 2020.svg - Wikipedi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27799" y="5292216"/>
            <a:ext cx="1069745" cy="48138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cikit-multiflow (@skmultiflow) | Twit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711" y="3706745"/>
            <a:ext cx="1725979" cy="17259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74711" y="5710019"/>
            <a:ext cx="6096000" cy="646331"/>
          </a:xfrm>
          <a:prstGeom prst="rect">
            <a:avLst/>
          </a:prstGeom>
          <a:solidFill>
            <a:schemeClr val="bg1">
              <a:lumMod val="95000"/>
            </a:schemeClr>
          </a:solidFill>
          <a:ln>
            <a:solidFill>
              <a:schemeClr val="bg1">
                <a:lumMod val="95000"/>
              </a:schemeClr>
            </a:solidFill>
          </a:ln>
        </p:spPr>
        <p:style>
          <a:lnRef idx="2">
            <a:schemeClr val="accent1"/>
          </a:lnRef>
          <a:fillRef idx="1">
            <a:schemeClr val="lt1"/>
          </a:fillRef>
          <a:effectRef idx="0">
            <a:schemeClr val="accent1"/>
          </a:effectRef>
          <a:fontRef idx="minor">
            <a:schemeClr val="dk1"/>
          </a:fontRef>
        </p:style>
        <p:txBody>
          <a:bodyPr>
            <a:spAutoFit/>
          </a:bodyPr>
          <a:lstStyle/>
          <a:p>
            <a:r>
              <a:rPr lang="en-US"/>
              <a:t>The code is freely available: </a:t>
            </a:r>
            <a:r>
              <a:rPr lang="en-US">
                <a:hlinkClick r:id="rId8"/>
              </a:rPr>
              <a:t>https://github.com/nasrineshraghi/DSAP</a:t>
            </a:r>
            <a:endParaRPr lang="en-US"/>
          </a:p>
        </p:txBody>
      </p:sp>
      <p:sp>
        <p:nvSpPr>
          <p:cNvPr id="5" name="Rectangle 4"/>
          <p:cNvSpPr/>
          <p:nvPr/>
        </p:nvSpPr>
        <p:spPr>
          <a:xfrm>
            <a:off x="2615956" y="2359353"/>
            <a:ext cx="2837893" cy="369332"/>
          </a:xfrm>
          <a:prstGeom prst="rect">
            <a:avLst/>
          </a:prstGeom>
        </p:spPr>
        <p:txBody>
          <a:bodyPr wrap="none">
            <a:spAutoFit/>
          </a:bodyPr>
          <a:lstStyle/>
          <a:p>
            <a:r>
              <a:rPr lang="en-US"/>
              <a:t>Python 3.7. </a:t>
            </a:r>
            <a:r>
              <a:rPr lang="en-US" err="1"/>
              <a:t>Spyder</a:t>
            </a:r>
            <a:r>
              <a:rPr lang="en-US"/>
              <a:t> 3.3.6 IDE</a:t>
            </a:r>
          </a:p>
        </p:txBody>
      </p:sp>
      <p:sp>
        <p:nvSpPr>
          <p:cNvPr id="7" name="Rectangle 6"/>
          <p:cNvSpPr/>
          <p:nvPr/>
        </p:nvSpPr>
        <p:spPr>
          <a:xfrm>
            <a:off x="2624985" y="4591738"/>
            <a:ext cx="3613682" cy="369332"/>
          </a:xfrm>
          <a:prstGeom prst="rect">
            <a:avLst/>
          </a:prstGeom>
        </p:spPr>
        <p:txBody>
          <a:bodyPr wrap="none">
            <a:spAutoFit/>
          </a:bodyPr>
          <a:lstStyle/>
          <a:p>
            <a:r>
              <a:rPr lang="en-US"/>
              <a:t>Data stream simulation framework </a:t>
            </a:r>
          </a:p>
        </p:txBody>
      </p:sp>
      <p:sp>
        <p:nvSpPr>
          <p:cNvPr id="8" name="Rectangle 7"/>
          <p:cNvSpPr/>
          <p:nvPr/>
        </p:nvSpPr>
        <p:spPr>
          <a:xfrm>
            <a:off x="9239636" y="2538124"/>
            <a:ext cx="962571" cy="307777"/>
          </a:xfrm>
          <a:prstGeom prst="rect">
            <a:avLst/>
          </a:prstGeom>
        </p:spPr>
        <p:txBody>
          <a:bodyPr wrap="none">
            <a:spAutoFit/>
          </a:bodyPr>
          <a:lstStyle/>
          <a:p>
            <a:r>
              <a:rPr lang="en-US" sz="1400"/>
              <a:t>ML library </a:t>
            </a:r>
          </a:p>
        </p:txBody>
      </p:sp>
      <p:sp>
        <p:nvSpPr>
          <p:cNvPr id="9" name="Rectangle 8"/>
          <p:cNvSpPr/>
          <p:nvPr/>
        </p:nvSpPr>
        <p:spPr>
          <a:xfrm>
            <a:off x="8933100" y="3352743"/>
            <a:ext cx="2960102" cy="307777"/>
          </a:xfrm>
          <a:prstGeom prst="rect">
            <a:avLst/>
          </a:prstGeom>
        </p:spPr>
        <p:txBody>
          <a:bodyPr wrap="square">
            <a:spAutoFit/>
          </a:bodyPr>
          <a:lstStyle/>
          <a:p>
            <a:r>
              <a:rPr lang="en-US" sz="1400"/>
              <a:t>data manipulation and analysis library</a:t>
            </a:r>
          </a:p>
        </p:txBody>
      </p:sp>
      <p:sp>
        <p:nvSpPr>
          <p:cNvPr id="16" name="Rectangle 15"/>
          <p:cNvSpPr/>
          <p:nvPr/>
        </p:nvSpPr>
        <p:spPr>
          <a:xfrm>
            <a:off x="8933100" y="4318123"/>
            <a:ext cx="1303049" cy="307777"/>
          </a:xfrm>
          <a:prstGeom prst="rect">
            <a:avLst/>
          </a:prstGeom>
        </p:spPr>
        <p:txBody>
          <a:bodyPr wrap="none">
            <a:spAutoFit/>
          </a:bodyPr>
          <a:lstStyle/>
          <a:p>
            <a:r>
              <a:rPr lang="en-US" sz="1400"/>
              <a:t>Plotting library </a:t>
            </a:r>
          </a:p>
        </p:txBody>
      </p:sp>
      <p:sp>
        <p:nvSpPr>
          <p:cNvPr id="17" name="Rectangle 16"/>
          <p:cNvSpPr/>
          <p:nvPr/>
        </p:nvSpPr>
        <p:spPr>
          <a:xfrm>
            <a:off x="8933100" y="5379019"/>
            <a:ext cx="2960102" cy="307777"/>
          </a:xfrm>
          <a:prstGeom prst="rect">
            <a:avLst/>
          </a:prstGeom>
        </p:spPr>
        <p:txBody>
          <a:bodyPr wrap="square">
            <a:spAutoFit/>
          </a:bodyPr>
          <a:lstStyle/>
          <a:p>
            <a:r>
              <a:rPr lang="en-US" sz="1400"/>
              <a:t>arrays and matrices library </a:t>
            </a:r>
          </a:p>
        </p:txBody>
      </p:sp>
      <p:pic>
        <p:nvPicPr>
          <p:cNvPr id="2051" name="Picture 3" descr="scikit-learn - Wikipedi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39584" y="2294313"/>
            <a:ext cx="1137266" cy="612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79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C00000"/>
                </a:solidFill>
                <a:latin typeface="Arial Rounded MT Bold" panose="020F0704030504030204" pitchFamily="34" charset="0"/>
              </a:rPr>
              <a:t>Outline</a:t>
            </a:r>
            <a:r>
              <a:rPr lang="en-US">
                <a:solidFill>
                  <a:srgbClr val="C00000"/>
                </a:solidFill>
              </a:rPr>
              <a:t> </a:t>
            </a:r>
          </a:p>
        </p:txBody>
      </p:sp>
      <p:sp>
        <p:nvSpPr>
          <p:cNvPr id="3" name="Content Placeholder 2"/>
          <p:cNvSpPr>
            <a:spLocks noGrp="1"/>
          </p:cNvSpPr>
          <p:nvPr>
            <p:ph idx="1"/>
          </p:nvPr>
        </p:nvSpPr>
        <p:spPr/>
        <p:txBody>
          <a:bodyPr/>
          <a:lstStyle/>
          <a:p>
            <a:endParaRPr lang="en-US"/>
          </a:p>
          <a:p>
            <a:endParaRPr lang="en-US"/>
          </a:p>
        </p:txBody>
      </p:sp>
      <p:sp>
        <p:nvSpPr>
          <p:cNvPr id="4" name="Slide Number Placeholder 3"/>
          <p:cNvSpPr>
            <a:spLocks noGrp="1"/>
          </p:cNvSpPr>
          <p:nvPr>
            <p:ph type="sldNum" sz="quarter" idx="12"/>
          </p:nvPr>
        </p:nvSpPr>
        <p:spPr/>
        <p:txBody>
          <a:bodyPr/>
          <a:lstStyle/>
          <a:p>
            <a:fld id="{0BBC8359-CD59-4D21-B28E-F2F07CC98558}" type="slidenum">
              <a:rPr lang="en-US" smtClean="0"/>
              <a:t>2</a:t>
            </a:fld>
            <a:endParaRPr lang="en-US"/>
          </a:p>
        </p:txBody>
      </p:sp>
      <p:graphicFrame>
        <p:nvGraphicFramePr>
          <p:cNvPr id="5" name="Diagram 4"/>
          <p:cNvGraphicFramePr/>
          <p:nvPr>
            <p:extLst>
              <p:ext uri="{D42A27DB-BD31-4B8C-83A1-F6EECF244321}">
                <p14:modId xmlns:p14="http://schemas.microsoft.com/office/powerpoint/2010/main" val="3413748119"/>
              </p:ext>
            </p:extLst>
          </p:nvPr>
        </p:nvGraphicFramePr>
        <p:xfrm>
          <a:off x="-84480" y="1531328"/>
          <a:ext cx="1227648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46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5">
                                            <p:graphicEl>
                                              <a:dgm id="{0B3A1FE9-1E59-4FE7-90B6-E89E9475F1A7}"/>
                                            </p:graphicEl>
                                          </p:spTgt>
                                        </p:tgtEl>
                                        <p:attrNameLst>
                                          <p:attrName>style.visibility</p:attrName>
                                        </p:attrNameLst>
                                      </p:cBhvr>
                                      <p:to>
                                        <p:strVal val="visible"/>
                                      </p:to>
                                    </p:set>
                                    <p:animEffect transition="in" filter="randombar(horizontal)">
                                      <p:cBhvr>
                                        <p:cTn id="7" dur="500"/>
                                        <p:tgtEl>
                                          <p:spTgt spid="5">
                                            <p:graphicEl>
                                              <a:dgm id="{0B3A1FE9-1E59-4FE7-90B6-E89E9475F1A7}"/>
                                            </p:graphic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5">
                                            <p:graphicEl>
                                              <a:dgm id="{9F0657DE-B782-4471-9A2F-A67AEE88E689}"/>
                                            </p:graphicEl>
                                          </p:spTgt>
                                        </p:tgtEl>
                                        <p:attrNameLst>
                                          <p:attrName>style.visibility</p:attrName>
                                        </p:attrNameLst>
                                      </p:cBhvr>
                                      <p:to>
                                        <p:strVal val="visible"/>
                                      </p:to>
                                    </p:set>
                                    <p:animEffect transition="in" filter="randombar(horizontal)">
                                      <p:cBhvr>
                                        <p:cTn id="11" dur="500"/>
                                        <p:tgtEl>
                                          <p:spTgt spid="5">
                                            <p:graphicEl>
                                              <a:dgm id="{9F0657DE-B782-4471-9A2F-A67AEE88E689}"/>
                                            </p:graphic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5">
                                            <p:graphicEl>
                                              <a:dgm id="{8512EA94-9ED6-43A5-B385-E0BE60A996B1}"/>
                                            </p:graphicEl>
                                          </p:spTgt>
                                        </p:tgtEl>
                                        <p:attrNameLst>
                                          <p:attrName>style.visibility</p:attrName>
                                        </p:attrNameLst>
                                      </p:cBhvr>
                                      <p:to>
                                        <p:strVal val="visible"/>
                                      </p:to>
                                    </p:set>
                                    <p:animEffect transition="in" filter="randombar(horizontal)">
                                      <p:cBhvr>
                                        <p:cTn id="15" dur="500"/>
                                        <p:tgtEl>
                                          <p:spTgt spid="5">
                                            <p:graphicEl>
                                              <a:dgm id="{8512EA94-9ED6-43A5-B385-E0BE60A996B1}"/>
                                            </p:graphic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5">
                                            <p:graphicEl>
                                              <a:dgm id="{0A71C683-48B7-4F8C-A014-6CA9088C5D6F}"/>
                                            </p:graphicEl>
                                          </p:spTgt>
                                        </p:tgtEl>
                                        <p:attrNameLst>
                                          <p:attrName>style.visibility</p:attrName>
                                        </p:attrNameLst>
                                      </p:cBhvr>
                                      <p:to>
                                        <p:strVal val="visible"/>
                                      </p:to>
                                    </p:set>
                                    <p:animEffect transition="in" filter="randombar(horizontal)">
                                      <p:cBhvr>
                                        <p:cTn id="19" dur="500"/>
                                        <p:tgtEl>
                                          <p:spTgt spid="5">
                                            <p:graphicEl>
                                              <a:dgm id="{0A71C683-48B7-4F8C-A014-6CA9088C5D6F}"/>
                                            </p:graphic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5">
                                            <p:graphicEl>
                                              <a:dgm id="{7B91C6D2-A762-42CF-9B02-E0491A5DEE49}"/>
                                            </p:graphicEl>
                                          </p:spTgt>
                                        </p:tgtEl>
                                        <p:attrNameLst>
                                          <p:attrName>style.visibility</p:attrName>
                                        </p:attrNameLst>
                                      </p:cBhvr>
                                      <p:to>
                                        <p:strVal val="visible"/>
                                      </p:to>
                                    </p:set>
                                    <p:animEffect transition="in" filter="randombar(horizontal)">
                                      <p:cBhvr>
                                        <p:cTn id="22" dur="500"/>
                                        <p:tgtEl>
                                          <p:spTgt spid="5">
                                            <p:graphicEl>
                                              <a:dgm id="{7B91C6D2-A762-42CF-9B02-E0491A5DEE49}"/>
                                            </p:graphicEl>
                                          </p:spTgt>
                                        </p:tgtEl>
                                      </p:cBhvr>
                                    </p:animEffect>
                                  </p:childTnLst>
                                </p:cTn>
                              </p:par>
                            </p:childTnLst>
                          </p:cTn>
                        </p:par>
                        <p:par>
                          <p:cTn id="23" fill="hold">
                            <p:stCondLst>
                              <p:cond delay="2000"/>
                            </p:stCondLst>
                            <p:childTnLst>
                              <p:par>
                                <p:cTn id="24" presetID="14" presetClass="entr" presetSubtype="10" fill="hold" grpId="0" nodeType="afterEffect">
                                  <p:stCondLst>
                                    <p:cond delay="0"/>
                                  </p:stCondLst>
                                  <p:childTnLst>
                                    <p:set>
                                      <p:cBhvr>
                                        <p:cTn id="25" dur="1" fill="hold">
                                          <p:stCondLst>
                                            <p:cond delay="0"/>
                                          </p:stCondLst>
                                        </p:cTn>
                                        <p:tgtEl>
                                          <p:spTgt spid="5">
                                            <p:graphicEl>
                                              <a:dgm id="{52BAA893-152E-4177-A02C-BAB85CBF9512}"/>
                                            </p:graphicEl>
                                          </p:spTgt>
                                        </p:tgtEl>
                                        <p:attrNameLst>
                                          <p:attrName>style.visibility</p:attrName>
                                        </p:attrNameLst>
                                      </p:cBhvr>
                                      <p:to>
                                        <p:strVal val="visible"/>
                                      </p:to>
                                    </p:set>
                                    <p:animEffect transition="in" filter="randombar(horizontal)">
                                      <p:cBhvr>
                                        <p:cTn id="26" dur="500"/>
                                        <p:tgtEl>
                                          <p:spTgt spid="5">
                                            <p:graphicEl>
                                              <a:dgm id="{52BAA893-152E-4177-A02C-BAB85CBF9512}"/>
                                            </p:graphicEl>
                                          </p:spTgt>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5">
                                            <p:graphicEl>
                                              <a:dgm id="{47E2E19D-F671-47C9-B03D-81D9997B8F5C}"/>
                                            </p:graphicEl>
                                          </p:spTgt>
                                        </p:tgtEl>
                                        <p:attrNameLst>
                                          <p:attrName>style.visibility</p:attrName>
                                        </p:attrNameLst>
                                      </p:cBhvr>
                                      <p:to>
                                        <p:strVal val="visible"/>
                                      </p:to>
                                    </p:set>
                                    <p:animEffect transition="in" filter="randombar(horizontal)">
                                      <p:cBhvr>
                                        <p:cTn id="29" dur="500"/>
                                        <p:tgtEl>
                                          <p:spTgt spid="5">
                                            <p:graphicEl>
                                              <a:dgm id="{47E2E19D-F671-47C9-B03D-81D9997B8F5C}"/>
                                            </p:graphicEl>
                                          </p:spTgt>
                                        </p:tgtEl>
                                      </p:cBhvr>
                                    </p:animEffect>
                                  </p:childTnLst>
                                </p:cTn>
                              </p:par>
                            </p:childTnLst>
                          </p:cTn>
                        </p:par>
                        <p:par>
                          <p:cTn id="30" fill="hold">
                            <p:stCondLst>
                              <p:cond delay="2500"/>
                            </p:stCondLst>
                            <p:childTnLst>
                              <p:par>
                                <p:cTn id="31" presetID="14" presetClass="entr" presetSubtype="10" fill="hold" grpId="0" nodeType="afterEffect">
                                  <p:stCondLst>
                                    <p:cond delay="0"/>
                                  </p:stCondLst>
                                  <p:childTnLst>
                                    <p:set>
                                      <p:cBhvr>
                                        <p:cTn id="32" dur="1" fill="hold">
                                          <p:stCondLst>
                                            <p:cond delay="0"/>
                                          </p:stCondLst>
                                        </p:cTn>
                                        <p:tgtEl>
                                          <p:spTgt spid="5">
                                            <p:graphicEl>
                                              <a:dgm id="{A76A786E-F483-4136-9236-C2D8BFE17853}"/>
                                            </p:graphicEl>
                                          </p:spTgt>
                                        </p:tgtEl>
                                        <p:attrNameLst>
                                          <p:attrName>style.visibility</p:attrName>
                                        </p:attrNameLst>
                                      </p:cBhvr>
                                      <p:to>
                                        <p:strVal val="visible"/>
                                      </p:to>
                                    </p:set>
                                    <p:animEffect transition="in" filter="randombar(horizontal)">
                                      <p:cBhvr>
                                        <p:cTn id="33" dur="500"/>
                                        <p:tgtEl>
                                          <p:spTgt spid="5">
                                            <p:graphicEl>
                                              <a:dgm id="{A76A786E-F483-4136-9236-C2D8BFE17853}"/>
                                            </p:graphicEl>
                                          </p:spTgt>
                                        </p:tgtEl>
                                      </p:cBhvr>
                                    </p:animEffect>
                                  </p:childTnLst>
                                </p:cTn>
                              </p:par>
                              <p:par>
                                <p:cTn id="34" presetID="14" presetClass="entr" presetSubtype="10" fill="hold" grpId="0" nodeType="withEffect">
                                  <p:stCondLst>
                                    <p:cond delay="0"/>
                                  </p:stCondLst>
                                  <p:childTnLst>
                                    <p:set>
                                      <p:cBhvr>
                                        <p:cTn id="35" dur="1" fill="hold">
                                          <p:stCondLst>
                                            <p:cond delay="0"/>
                                          </p:stCondLst>
                                        </p:cTn>
                                        <p:tgtEl>
                                          <p:spTgt spid="5">
                                            <p:graphicEl>
                                              <a:dgm id="{DD143A1C-362C-4A1F-B4B9-1243B62201C7}"/>
                                            </p:graphicEl>
                                          </p:spTgt>
                                        </p:tgtEl>
                                        <p:attrNameLst>
                                          <p:attrName>style.visibility</p:attrName>
                                        </p:attrNameLst>
                                      </p:cBhvr>
                                      <p:to>
                                        <p:strVal val="visible"/>
                                      </p:to>
                                    </p:set>
                                    <p:animEffect transition="in" filter="randombar(horizontal)">
                                      <p:cBhvr>
                                        <p:cTn id="36" dur="500"/>
                                        <p:tgtEl>
                                          <p:spTgt spid="5">
                                            <p:graphicEl>
                                              <a:dgm id="{DD143A1C-362C-4A1F-B4B9-1243B62201C7}"/>
                                            </p:graphicEl>
                                          </p:spTgt>
                                        </p:tgtEl>
                                      </p:cBhvr>
                                    </p:animEffect>
                                  </p:childTnLst>
                                </p:cTn>
                              </p:par>
                            </p:childTnLst>
                          </p:cTn>
                        </p:par>
                        <p:par>
                          <p:cTn id="37" fill="hold">
                            <p:stCondLst>
                              <p:cond delay="3000"/>
                            </p:stCondLst>
                            <p:childTnLst>
                              <p:par>
                                <p:cTn id="38" presetID="14" presetClass="entr" presetSubtype="10" fill="hold" grpId="0" nodeType="afterEffect">
                                  <p:stCondLst>
                                    <p:cond delay="0"/>
                                  </p:stCondLst>
                                  <p:childTnLst>
                                    <p:set>
                                      <p:cBhvr>
                                        <p:cTn id="39" dur="1" fill="hold">
                                          <p:stCondLst>
                                            <p:cond delay="0"/>
                                          </p:stCondLst>
                                        </p:cTn>
                                        <p:tgtEl>
                                          <p:spTgt spid="5">
                                            <p:graphicEl>
                                              <a:dgm id="{2CD562EF-FFE3-4F78-B267-4868DCBD3BC1}"/>
                                            </p:graphicEl>
                                          </p:spTgt>
                                        </p:tgtEl>
                                        <p:attrNameLst>
                                          <p:attrName>style.visibility</p:attrName>
                                        </p:attrNameLst>
                                      </p:cBhvr>
                                      <p:to>
                                        <p:strVal val="visible"/>
                                      </p:to>
                                    </p:set>
                                    <p:animEffect transition="in" filter="randombar(horizontal)">
                                      <p:cBhvr>
                                        <p:cTn id="40" dur="500"/>
                                        <p:tgtEl>
                                          <p:spTgt spid="5">
                                            <p:graphicEl>
                                              <a:dgm id="{2CD562EF-FFE3-4F78-B267-4868DCBD3BC1}"/>
                                            </p:graphicEl>
                                          </p:spTgt>
                                        </p:tgtEl>
                                      </p:cBhvr>
                                    </p:animEffect>
                                  </p:childTnLst>
                                </p:cTn>
                              </p:par>
                            </p:childTnLst>
                          </p:cTn>
                        </p:par>
                        <p:par>
                          <p:cTn id="41" fill="hold">
                            <p:stCondLst>
                              <p:cond delay="3500"/>
                            </p:stCondLst>
                            <p:childTnLst>
                              <p:par>
                                <p:cTn id="42" presetID="14" presetClass="entr" presetSubtype="10" fill="hold" grpId="0" nodeType="afterEffect">
                                  <p:stCondLst>
                                    <p:cond delay="0"/>
                                  </p:stCondLst>
                                  <p:childTnLst>
                                    <p:set>
                                      <p:cBhvr>
                                        <p:cTn id="43" dur="1" fill="hold">
                                          <p:stCondLst>
                                            <p:cond delay="0"/>
                                          </p:stCondLst>
                                        </p:cTn>
                                        <p:tgtEl>
                                          <p:spTgt spid="5">
                                            <p:graphicEl>
                                              <a:dgm id="{F96057EB-7430-441F-8DDB-0EF4B0B1385A}"/>
                                            </p:graphicEl>
                                          </p:spTgt>
                                        </p:tgtEl>
                                        <p:attrNameLst>
                                          <p:attrName>style.visibility</p:attrName>
                                        </p:attrNameLst>
                                      </p:cBhvr>
                                      <p:to>
                                        <p:strVal val="visible"/>
                                      </p:to>
                                    </p:set>
                                    <p:animEffect transition="in" filter="randombar(horizontal)">
                                      <p:cBhvr>
                                        <p:cTn id="44" dur="500"/>
                                        <p:tgtEl>
                                          <p:spTgt spid="5">
                                            <p:graphicEl>
                                              <a:dgm id="{F96057EB-7430-441F-8DDB-0EF4B0B1385A}"/>
                                            </p:graphicEl>
                                          </p:spTgt>
                                        </p:tgtEl>
                                      </p:cBhvr>
                                    </p:animEffect>
                                  </p:childTnLst>
                                </p:cTn>
                              </p:par>
                            </p:childTnLst>
                          </p:cTn>
                        </p:par>
                        <p:par>
                          <p:cTn id="45" fill="hold">
                            <p:stCondLst>
                              <p:cond delay="4000"/>
                            </p:stCondLst>
                            <p:childTnLst>
                              <p:par>
                                <p:cTn id="46" presetID="14" presetClass="entr" presetSubtype="10" fill="hold" grpId="0" nodeType="afterEffect">
                                  <p:stCondLst>
                                    <p:cond delay="0"/>
                                  </p:stCondLst>
                                  <p:childTnLst>
                                    <p:set>
                                      <p:cBhvr>
                                        <p:cTn id="47" dur="1" fill="hold">
                                          <p:stCondLst>
                                            <p:cond delay="0"/>
                                          </p:stCondLst>
                                        </p:cTn>
                                        <p:tgtEl>
                                          <p:spTgt spid="5">
                                            <p:graphicEl>
                                              <a:dgm id="{FD7C31B8-FAFD-40EC-A635-9C1784C89E9D}"/>
                                            </p:graphicEl>
                                          </p:spTgt>
                                        </p:tgtEl>
                                        <p:attrNameLst>
                                          <p:attrName>style.visibility</p:attrName>
                                        </p:attrNameLst>
                                      </p:cBhvr>
                                      <p:to>
                                        <p:strVal val="visible"/>
                                      </p:to>
                                    </p:set>
                                    <p:animEffect transition="in" filter="randombar(horizontal)">
                                      <p:cBhvr>
                                        <p:cTn id="48" dur="500"/>
                                        <p:tgtEl>
                                          <p:spTgt spid="5">
                                            <p:graphicEl>
                                              <a:dgm id="{FD7C31B8-FAFD-40EC-A635-9C1784C89E9D}"/>
                                            </p:graphicEl>
                                          </p:spTgt>
                                        </p:tgtEl>
                                      </p:cBhvr>
                                    </p:animEffect>
                                  </p:childTnLst>
                                </p:cTn>
                              </p:par>
                            </p:childTnLst>
                          </p:cTn>
                        </p:par>
                        <p:par>
                          <p:cTn id="49" fill="hold">
                            <p:stCondLst>
                              <p:cond delay="4500"/>
                            </p:stCondLst>
                            <p:childTnLst>
                              <p:par>
                                <p:cTn id="50" presetID="14" presetClass="entr" presetSubtype="10" fill="hold" grpId="0" nodeType="afterEffect">
                                  <p:stCondLst>
                                    <p:cond delay="0"/>
                                  </p:stCondLst>
                                  <p:childTnLst>
                                    <p:set>
                                      <p:cBhvr>
                                        <p:cTn id="51" dur="1" fill="hold">
                                          <p:stCondLst>
                                            <p:cond delay="0"/>
                                          </p:stCondLst>
                                        </p:cTn>
                                        <p:tgtEl>
                                          <p:spTgt spid="5">
                                            <p:graphicEl>
                                              <a:dgm id="{3FCD7D4D-4F95-405A-9B84-13B79CAE45A6}"/>
                                            </p:graphicEl>
                                          </p:spTgt>
                                        </p:tgtEl>
                                        <p:attrNameLst>
                                          <p:attrName>style.visibility</p:attrName>
                                        </p:attrNameLst>
                                      </p:cBhvr>
                                      <p:to>
                                        <p:strVal val="visible"/>
                                      </p:to>
                                    </p:set>
                                    <p:animEffect transition="in" filter="randombar(horizontal)">
                                      <p:cBhvr>
                                        <p:cTn id="52" dur="500"/>
                                        <p:tgtEl>
                                          <p:spTgt spid="5">
                                            <p:graphicEl>
                                              <a:dgm id="{3FCD7D4D-4F95-405A-9B84-13B79CAE45A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6486" y="2558939"/>
            <a:ext cx="4958337" cy="1325563"/>
          </a:xfrm>
        </p:spPr>
        <p:txBody>
          <a:bodyPr>
            <a:noAutofit/>
          </a:bodyPr>
          <a:lstStyle/>
          <a:p>
            <a:r>
              <a:rPr lang="en-US" sz="6000">
                <a:solidFill>
                  <a:srgbClr val="C00000"/>
                </a:solidFill>
                <a:latin typeface="Arial Rounded MT Bold" panose="020F0704030504030204" pitchFamily="34" charset="0"/>
              </a:rPr>
              <a:t>Experiments</a:t>
            </a:r>
          </a:p>
        </p:txBody>
      </p:sp>
    </p:spTree>
    <p:extLst>
      <p:ext uri="{BB962C8B-B14F-4D97-AF65-F5344CB8AC3E}">
        <p14:creationId xmlns:p14="http://schemas.microsoft.com/office/powerpoint/2010/main" val="27848401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693993" y="1677217"/>
            <a:ext cx="3431530" cy="5063445"/>
          </a:xfrm>
          <a:prstGeom prst="roundRect">
            <a:avLst/>
          </a:prstGeom>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479947"/>
            <a:ext cx="10909300" cy="714375"/>
          </a:xfrm>
        </p:spPr>
        <p:txBody>
          <a:bodyPr>
            <a:noAutofit/>
          </a:bodyPr>
          <a:lstStyle/>
          <a:p>
            <a:r>
              <a:rPr lang="en-US" dirty="0" err="1">
                <a:solidFill>
                  <a:srgbClr val="C00000"/>
                </a:solidFill>
                <a:latin typeface="Arial Rounded MT Bold" panose="020F0704030504030204" pitchFamily="34" charset="0"/>
              </a:rPr>
              <a:t>Behavioural</a:t>
            </a:r>
            <a:r>
              <a:rPr lang="en-US" dirty="0">
                <a:solidFill>
                  <a:srgbClr val="C00000"/>
                </a:solidFill>
                <a:latin typeface="Arial Rounded MT Bold" panose="020F0704030504030204" pitchFamily="34" charset="0"/>
              </a:rPr>
              <a:t> Intervention Experiment</a:t>
            </a:r>
          </a:p>
        </p:txBody>
      </p:sp>
      <p:sp>
        <p:nvSpPr>
          <p:cNvPr id="5" name="Slide Number Placeholder 4"/>
          <p:cNvSpPr>
            <a:spLocks noGrp="1"/>
          </p:cNvSpPr>
          <p:nvPr>
            <p:ph type="sldNum" sz="quarter" idx="12"/>
          </p:nvPr>
        </p:nvSpPr>
        <p:spPr>
          <a:xfrm>
            <a:off x="9251459" y="6356350"/>
            <a:ext cx="2743200" cy="365125"/>
          </a:xfrm>
        </p:spPr>
        <p:txBody>
          <a:bodyPr/>
          <a:lstStyle/>
          <a:p>
            <a:fld id="{8A7A6979-0714-4377-B894-6BE4C2D6E202}" type="slidenum">
              <a:rPr lang="en-US" sz="1400" b="1" smtClean="0"/>
              <a:pPr/>
              <a:t>21</a:t>
            </a:fld>
            <a:endParaRPr lang="en-US" sz="1400" b="1"/>
          </a:p>
        </p:txBody>
      </p:sp>
      <p:sp>
        <p:nvSpPr>
          <p:cNvPr id="6" name="Content Placeholder 2"/>
          <p:cNvSpPr>
            <a:spLocks noGrp="1"/>
          </p:cNvSpPr>
          <p:nvPr>
            <p:ph idx="1"/>
          </p:nvPr>
        </p:nvSpPr>
        <p:spPr>
          <a:xfrm>
            <a:off x="742093" y="3045182"/>
            <a:ext cx="3264685" cy="3662626"/>
          </a:xfrm>
        </p:spPr>
        <p:txBody>
          <a:bodyPr>
            <a:normAutofit/>
          </a:bodyPr>
          <a:lstStyle/>
          <a:p>
            <a:pPr algn="just">
              <a:spcAft>
                <a:spcPts val="1200"/>
              </a:spcAft>
            </a:pPr>
            <a:r>
              <a:rPr lang="en-US" sz="1800"/>
              <a:t>Tonsley building at the campus of Flinders University, Australia. </a:t>
            </a:r>
          </a:p>
          <a:p>
            <a:pPr algn="just">
              <a:spcAft>
                <a:spcPts val="1200"/>
              </a:spcAft>
            </a:pPr>
            <a:r>
              <a:rPr lang="en-US" sz="1800"/>
              <a:t>This study was conducted to observe the potential impact of motivational and educational </a:t>
            </a:r>
            <a:r>
              <a:rPr lang="en-US" sz="1800" b="1"/>
              <a:t>interventions</a:t>
            </a:r>
            <a:r>
              <a:rPr lang="en-US" sz="1800"/>
              <a:t> on the physical activity of people with sedentary lifestyles.</a:t>
            </a:r>
          </a:p>
          <a:p>
            <a:pPr algn="just">
              <a:spcAft>
                <a:spcPts val="1200"/>
              </a:spcAft>
            </a:pPr>
            <a:r>
              <a:rPr lang="en-US" sz="1800"/>
              <a:t>3 month of experiment (Before, during, and after intervention) </a:t>
            </a:r>
          </a:p>
        </p:txBody>
      </p:sp>
      <p:pic>
        <p:nvPicPr>
          <p:cNvPr id="7" name="Picture 8" descr="Lazy Icon #354922 - Free Icons Library"/>
          <p:cNvPicPr>
            <a:picLocks noChangeAspect="1" noChangeArrowheads="1"/>
          </p:cNvPicPr>
          <p:nvPr/>
        </p:nvPicPr>
        <p:blipFill>
          <a:blip r:embed="rId3" cstate="print">
            <a:biLevel thresh="75000"/>
            <a:extLst>
              <a:ext uri="{28A0092B-C50C-407E-A947-70E740481C1C}">
                <a14:useLocalDpi xmlns:a14="http://schemas.microsoft.com/office/drawing/2010/main" val="0"/>
              </a:ext>
            </a:extLst>
          </a:blip>
          <a:srcRect/>
          <a:stretch>
            <a:fillRect/>
          </a:stretch>
        </p:blipFill>
        <p:spPr bwMode="auto">
          <a:xfrm>
            <a:off x="1722721" y="1638255"/>
            <a:ext cx="1374073" cy="1374073"/>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4415094" y="1638256"/>
            <a:ext cx="3372980" cy="5063445"/>
          </a:xfrm>
          <a:prstGeom prst="roundRect">
            <a:avLst/>
          </a:prstGeom>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8106326" y="1658030"/>
            <a:ext cx="3467283" cy="5063445"/>
          </a:xfrm>
          <a:prstGeom prst="roundRect">
            <a:avLst/>
          </a:prstGeom>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476360" y="2872884"/>
            <a:ext cx="3340395" cy="1200329"/>
          </a:xfrm>
          <a:prstGeom prst="rect">
            <a:avLst/>
          </a:prstGeom>
        </p:spPr>
        <p:txBody>
          <a:bodyPr wrap="square">
            <a:spAutoFit/>
          </a:bodyPr>
          <a:lstStyle/>
          <a:p>
            <a:pPr marL="285750" indent="-285750" algn="just">
              <a:buFont typeface="Arial" panose="020B0604020202020204" pitchFamily="34" charset="0"/>
              <a:buChar char="•"/>
            </a:pPr>
            <a:r>
              <a:rPr lang="en-US"/>
              <a:t>Six-story building populated by students and staff with entrances facing north and south directions</a:t>
            </a:r>
          </a:p>
        </p:txBody>
      </p:sp>
      <p:pic>
        <p:nvPicPr>
          <p:cNvPr id="12" name="Picture 4" descr="Icon request: Corporate / Customer / Building · Issue #352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9726" y="1658029"/>
            <a:ext cx="1172154" cy="117215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4238" y="4139511"/>
            <a:ext cx="863129" cy="760782"/>
          </a:xfrm>
          <a:prstGeom prst="rect">
            <a:avLst/>
          </a:prstGeom>
        </p:spPr>
      </p:pic>
      <p:sp>
        <p:nvSpPr>
          <p:cNvPr id="4" name="Rectangle 3"/>
          <p:cNvSpPr/>
          <p:nvPr/>
        </p:nvSpPr>
        <p:spPr>
          <a:xfrm>
            <a:off x="4006779" y="4956779"/>
            <a:ext cx="3619919" cy="1754326"/>
          </a:xfrm>
          <a:prstGeom prst="rect">
            <a:avLst/>
          </a:prstGeom>
        </p:spPr>
        <p:txBody>
          <a:bodyPr wrap="square">
            <a:spAutoFit/>
          </a:bodyPr>
          <a:lstStyle/>
          <a:p>
            <a:pPr marL="742950" lvl="1" indent="-285750" algn="just">
              <a:buFont typeface="Arial" panose="020B0604020202020204" pitchFamily="34" charset="0"/>
              <a:buChar char="•"/>
            </a:pPr>
            <a:r>
              <a:rPr lang="en-US"/>
              <a:t>E-counter sensors: wireless infrared people counters digitally record the number of people who goes through the beam (PRx20W1 – PTx20-1)</a:t>
            </a:r>
          </a:p>
        </p:txBody>
      </p:sp>
      <p:pic>
        <p:nvPicPr>
          <p:cNvPr id="15" name="Picture 6" descr="Database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37925" y="1842064"/>
            <a:ext cx="804084" cy="80408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8106327" y="2712960"/>
            <a:ext cx="3400266" cy="3877985"/>
          </a:xfrm>
          <a:prstGeom prst="rect">
            <a:avLst/>
          </a:prstGeom>
        </p:spPr>
        <p:txBody>
          <a:bodyPr wrap="square">
            <a:spAutoFit/>
          </a:bodyPr>
          <a:lstStyle/>
          <a:p>
            <a:pPr marL="285750" indent="-285750" algn="just">
              <a:spcAft>
                <a:spcPts val="1200"/>
              </a:spcAft>
              <a:buFont typeface="Arial" panose="020B0604020202020204" pitchFamily="34" charset="0"/>
              <a:buChar char="•"/>
            </a:pPr>
            <a:r>
              <a:rPr lang="en-US"/>
              <a:t>The data were collected from February 21, 2019, until July 16, 2019</a:t>
            </a:r>
          </a:p>
          <a:p>
            <a:pPr marL="285750" indent="-285750" algn="just">
              <a:buFont typeface="Arial" panose="020B0604020202020204" pitchFamily="34" charset="0"/>
              <a:buChar char="•"/>
            </a:pPr>
            <a:r>
              <a:rPr lang="en-US"/>
              <a:t>Pre-processing task applied</a:t>
            </a:r>
          </a:p>
          <a:p>
            <a:pPr marL="742950" lvl="1" indent="-285750" algn="just">
              <a:buFont typeface="Wingdings" panose="05000000000000000000" pitchFamily="2" charset="2"/>
              <a:buChar char="Ø"/>
            </a:pPr>
            <a:r>
              <a:rPr lang="en-US" sz="1600"/>
              <a:t>Removing data</a:t>
            </a:r>
          </a:p>
          <a:p>
            <a:pPr marL="742950" lvl="1" indent="-285750" algn="just">
              <a:buFont typeface="Wingdings" panose="05000000000000000000" pitchFamily="2" charset="2"/>
              <a:buChar char="Ø"/>
            </a:pPr>
            <a:r>
              <a:rPr lang="en-US" sz="1600"/>
              <a:t>Zero values</a:t>
            </a:r>
          </a:p>
          <a:p>
            <a:pPr marL="742950" lvl="1" indent="-285750" algn="just">
              <a:spcAft>
                <a:spcPts val="1800"/>
              </a:spcAft>
              <a:buFont typeface="Wingdings" panose="05000000000000000000" pitchFamily="2" charset="2"/>
              <a:buChar char="Ø"/>
            </a:pPr>
            <a:r>
              <a:rPr lang="en-US" sz="1600"/>
              <a:t>String to integer conversation </a:t>
            </a:r>
            <a:endParaRPr lang="en-US"/>
          </a:p>
          <a:p>
            <a:pPr marL="285750" indent="-285750" algn="just">
              <a:buFont typeface="Arial" panose="020B0604020202020204" pitchFamily="34" charset="0"/>
              <a:buChar char="•"/>
            </a:pPr>
            <a:r>
              <a:rPr lang="en-US"/>
              <a:t>Feature Space </a:t>
            </a:r>
          </a:p>
          <a:p>
            <a:pPr marL="742950" lvl="1" indent="-285750" algn="just">
              <a:buFont typeface="Wingdings" panose="05000000000000000000" pitchFamily="2" charset="2"/>
              <a:buChar char="Ø"/>
            </a:pPr>
            <a:r>
              <a:rPr lang="en-US" sz="1600"/>
              <a:t>Position </a:t>
            </a:r>
          </a:p>
          <a:p>
            <a:pPr marL="742950" lvl="1" indent="-285750" algn="just">
              <a:spcAft>
                <a:spcPts val="1800"/>
              </a:spcAft>
              <a:buFont typeface="Wingdings" panose="05000000000000000000" pitchFamily="2" charset="2"/>
              <a:buChar char="Ø"/>
            </a:pPr>
            <a:r>
              <a:rPr lang="en-US" sz="1600"/>
              <a:t> Count </a:t>
            </a:r>
          </a:p>
          <a:p>
            <a:pPr marL="285750" lvl="1" indent="-285750" algn="just">
              <a:buFont typeface="Arial" panose="020B0604020202020204" pitchFamily="34" charset="0"/>
              <a:buChar char="•"/>
            </a:pPr>
            <a:r>
              <a:rPr lang="en-US"/>
              <a:t>Landmark time window of one hour</a:t>
            </a:r>
          </a:p>
        </p:txBody>
      </p:sp>
    </p:spTree>
    <p:extLst>
      <p:ext uri="{BB962C8B-B14F-4D97-AF65-F5344CB8AC3E}">
        <p14:creationId xmlns:p14="http://schemas.microsoft.com/office/powerpoint/2010/main" val="32937547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75200" y="121627"/>
            <a:ext cx="1122494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C00000"/>
                </a:solidFill>
                <a:latin typeface="Arial Rounded MT Bold" panose="020F0704030504030204" pitchFamily="34" charset="0"/>
              </a:rPr>
              <a:t>E-counters Location in the Tonsley Building</a:t>
            </a:r>
          </a:p>
        </p:txBody>
      </p:sp>
      <p:sp>
        <p:nvSpPr>
          <p:cNvPr id="8" name="Content Placeholder 2"/>
          <p:cNvSpPr txBox="1">
            <a:spLocks/>
          </p:cNvSpPr>
          <p:nvPr/>
        </p:nvSpPr>
        <p:spPr>
          <a:xfrm>
            <a:off x="6442588" y="5903691"/>
            <a:ext cx="3471131" cy="386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t>Level </a:t>
            </a:r>
            <a:r>
              <a:rPr lang="en-US" sz="1400" dirty="0" smtClean="0"/>
              <a:t>4 </a:t>
            </a:r>
            <a:r>
              <a:rPr lang="en-US" sz="1400" dirty="0"/>
              <a:t>North and South Stairs</a:t>
            </a:r>
          </a:p>
        </p:txBody>
      </p:sp>
      <p:pic>
        <p:nvPicPr>
          <p:cNvPr id="12" name="Picture 11"/>
          <p:cNvPicPr>
            <a:picLocks noChangeAspect="1"/>
          </p:cNvPicPr>
          <p:nvPr/>
        </p:nvPicPr>
        <p:blipFill>
          <a:blip r:embed="rId3"/>
          <a:stretch>
            <a:fillRect/>
          </a:stretch>
        </p:blipFill>
        <p:spPr>
          <a:xfrm>
            <a:off x="5269570" y="1953262"/>
            <a:ext cx="5389465" cy="3772696"/>
          </a:xfrm>
          <a:prstGeom prst="rect">
            <a:avLst/>
          </a:prstGeom>
        </p:spPr>
      </p:pic>
      <p:sp>
        <p:nvSpPr>
          <p:cNvPr id="13" name="Oval 12"/>
          <p:cNvSpPr/>
          <p:nvPr/>
        </p:nvSpPr>
        <p:spPr>
          <a:xfrm>
            <a:off x="6299474" y="2876957"/>
            <a:ext cx="752424" cy="777074"/>
          </a:xfrm>
          <a:prstGeom prst="ellipse">
            <a:avLst/>
          </a:prstGeom>
          <a:noFill/>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p:cNvSpPr/>
          <p:nvPr/>
        </p:nvSpPr>
        <p:spPr>
          <a:xfrm>
            <a:off x="8917168" y="3265494"/>
            <a:ext cx="752424" cy="777074"/>
          </a:xfrm>
          <a:prstGeom prst="ellipse">
            <a:avLst/>
          </a:prstGeom>
          <a:noFill/>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7" name="Picture 16"/>
          <p:cNvPicPr>
            <a:picLocks noChangeAspect="1"/>
          </p:cNvPicPr>
          <p:nvPr/>
        </p:nvPicPr>
        <p:blipFill>
          <a:blip r:embed="rId4"/>
          <a:stretch>
            <a:fillRect/>
          </a:stretch>
        </p:blipFill>
        <p:spPr>
          <a:xfrm>
            <a:off x="10282517" y="1972090"/>
            <a:ext cx="376517" cy="322730"/>
          </a:xfrm>
          <a:prstGeom prst="rect">
            <a:avLst/>
          </a:prstGeom>
        </p:spPr>
      </p:pic>
      <p:sp>
        <p:nvSpPr>
          <p:cNvPr id="19" name="Content Placeholder 2"/>
          <p:cNvSpPr txBox="1">
            <a:spLocks/>
          </p:cNvSpPr>
          <p:nvPr/>
        </p:nvSpPr>
        <p:spPr>
          <a:xfrm>
            <a:off x="575199" y="1226465"/>
            <a:ext cx="10374451" cy="38601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The sensors are placed at six locations: Level 2-1, Level 3-2 Center, Level 4-3 North and South, Level 5-4 North and South</a:t>
            </a:r>
          </a:p>
          <a:p>
            <a:pPr marL="0" indent="0">
              <a:buNone/>
            </a:pPr>
            <a:endParaRPr lang="en-US" sz="1800" dirty="0"/>
          </a:p>
          <a:p>
            <a:pPr marL="0" indent="0" algn="ctr">
              <a:buNone/>
            </a:pPr>
            <a:endParaRPr lang="en-US" sz="1800" dirty="0"/>
          </a:p>
        </p:txBody>
      </p:sp>
      <p:sp>
        <p:nvSpPr>
          <p:cNvPr id="2" name="Slide Number Placeholder 1"/>
          <p:cNvSpPr>
            <a:spLocks noGrp="1"/>
          </p:cNvSpPr>
          <p:nvPr>
            <p:ph type="sldNum" sz="quarter" idx="12"/>
          </p:nvPr>
        </p:nvSpPr>
        <p:spPr/>
        <p:txBody>
          <a:bodyPr/>
          <a:lstStyle/>
          <a:p>
            <a:fld id="{772FB41E-31EF-4B66-B88F-D02B253B2E3B}" type="slidenum">
              <a:rPr lang="en-US" smtClean="0"/>
              <a:t>22</a:t>
            </a:fld>
            <a:endParaRPr lang="en-US"/>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748" y="2154648"/>
            <a:ext cx="4161602" cy="3369924"/>
          </a:xfrm>
          <a:prstGeom prst="rect">
            <a:avLst/>
          </a:prstGeom>
        </p:spPr>
      </p:pic>
    </p:spTree>
    <p:extLst>
      <p:ext uri="{BB962C8B-B14F-4D97-AF65-F5344CB8AC3E}">
        <p14:creationId xmlns:p14="http://schemas.microsoft.com/office/powerpoint/2010/main" val="216396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59000" fill="hold"/>
                                        <p:tgtEl>
                                          <p:spTgt spid="13"/>
                                        </p:tgtEl>
                                        <p:attrNameLst>
                                          <p:attrName>r</p:attrName>
                                        </p:attrNameLst>
                                      </p:cBhvr>
                                    </p:animRot>
                                  </p:childTnLst>
                                </p:cTn>
                              </p:par>
                              <p:par>
                                <p:cTn id="7" presetID="8" presetClass="emph" presetSubtype="0" fill="hold" grpId="0" nodeType="withEffect">
                                  <p:stCondLst>
                                    <p:cond delay="0"/>
                                  </p:stCondLst>
                                  <p:childTnLst>
                                    <p:animRot by="21600000">
                                      <p:cBhvr>
                                        <p:cTn id="8" dur="59000" fill="hold"/>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604757" y="1656020"/>
            <a:ext cx="3431530" cy="5063445"/>
          </a:xfrm>
          <a:prstGeom prst="roundRect">
            <a:avLst/>
          </a:prstGeom>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492647"/>
            <a:ext cx="10515600" cy="714375"/>
          </a:xfrm>
        </p:spPr>
        <p:txBody>
          <a:bodyPr>
            <a:noAutofit/>
          </a:bodyPr>
          <a:lstStyle/>
          <a:p>
            <a:r>
              <a:rPr lang="en-US" dirty="0">
                <a:solidFill>
                  <a:srgbClr val="C00000"/>
                </a:solidFill>
                <a:latin typeface="Arial Rounded MT Bold" panose="020F0704030504030204" pitchFamily="34" charset="0"/>
              </a:rPr>
              <a:t>Occupant </a:t>
            </a:r>
            <a:r>
              <a:rPr lang="en-US" dirty="0" err="1">
                <a:solidFill>
                  <a:srgbClr val="C00000"/>
                </a:solidFill>
                <a:latin typeface="Arial Rounded MT Bold" panose="020F0704030504030204" pitchFamily="34" charset="0"/>
              </a:rPr>
              <a:t>Behaviour</a:t>
            </a:r>
            <a:r>
              <a:rPr lang="en-US" dirty="0">
                <a:solidFill>
                  <a:srgbClr val="C00000"/>
                </a:solidFill>
                <a:latin typeface="Arial Rounded MT Bold" panose="020F0704030504030204" pitchFamily="34" charset="0"/>
              </a:rPr>
              <a:t> Experiment</a:t>
            </a:r>
          </a:p>
        </p:txBody>
      </p:sp>
      <p:sp>
        <p:nvSpPr>
          <p:cNvPr id="5" name="Slide Number Placeholder 4"/>
          <p:cNvSpPr>
            <a:spLocks noGrp="1"/>
          </p:cNvSpPr>
          <p:nvPr>
            <p:ph type="sldNum" sz="quarter" idx="12"/>
          </p:nvPr>
        </p:nvSpPr>
        <p:spPr>
          <a:xfrm>
            <a:off x="9251459" y="6356350"/>
            <a:ext cx="2743200" cy="365125"/>
          </a:xfrm>
        </p:spPr>
        <p:txBody>
          <a:bodyPr/>
          <a:lstStyle/>
          <a:p>
            <a:fld id="{8A7A6979-0714-4377-B894-6BE4C2D6E202}" type="slidenum">
              <a:rPr lang="en-US" sz="1400" b="1" smtClean="0"/>
              <a:pPr/>
              <a:t>23</a:t>
            </a:fld>
            <a:endParaRPr lang="en-US" sz="1400" b="1"/>
          </a:p>
        </p:txBody>
      </p:sp>
      <p:sp>
        <p:nvSpPr>
          <p:cNvPr id="6" name="Content Placeholder 2"/>
          <p:cNvSpPr>
            <a:spLocks noGrp="1"/>
          </p:cNvSpPr>
          <p:nvPr>
            <p:ph idx="1"/>
          </p:nvPr>
        </p:nvSpPr>
        <p:spPr>
          <a:xfrm>
            <a:off x="762078" y="3172209"/>
            <a:ext cx="3101805" cy="3658796"/>
          </a:xfrm>
        </p:spPr>
        <p:txBody>
          <a:bodyPr>
            <a:normAutofit/>
          </a:bodyPr>
          <a:lstStyle/>
          <a:p>
            <a:pPr algn="just">
              <a:spcAft>
                <a:spcPts val="1200"/>
              </a:spcAft>
            </a:pPr>
            <a:r>
              <a:rPr lang="en-US" sz="1800" err="1"/>
              <a:t>Universitat</a:t>
            </a:r>
            <a:r>
              <a:rPr lang="en-US" sz="1800"/>
              <a:t> </a:t>
            </a:r>
            <a:r>
              <a:rPr lang="en-US" sz="1800" err="1"/>
              <a:t>Jaume</a:t>
            </a:r>
            <a:r>
              <a:rPr lang="en-US" sz="1800"/>
              <a:t> I campus, in Valencia, Spain</a:t>
            </a:r>
          </a:p>
          <a:p>
            <a:pPr algn="just">
              <a:spcAft>
                <a:spcPts val="1200"/>
              </a:spcAft>
            </a:pPr>
            <a:r>
              <a:rPr lang="en-US" sz="1800"/>
              <a:t>This case study was carried out to find occupant behavior patterns in indoor spaces to provide relevant information for future planning building</a:t>
            </a:r>
          </a:p>
          <a:p>
            <a:pPr algn="just">
              <a:spcAft>
                <a:spcPts val="1200"/>
              </a:spcAft>
            </a:pPr>
            <a:r>
              <a:rPr lang="en-US" sz="1800"/>
              <a:t>During 1 month (6 discrete days)</a:t>
            </a:r>
          </a:p>
        </p:txBody>
      </p:sp>
      <p:sp>
        <p:nvSpPr>
          <p:cNvPr id="8" name="Rounded Rectangle 7"/>
          <p:cNvSpPr/>
          <p:nvPr/>
        </p:nvSpPr>
        <p:spPr>
          <a:xfrm>
            <a:off x="4319313" y="1629561"/>
            <a:ext cx="3372980" cy="5063445"/>
          </a:xfrm>
          <a:prstGeom prst="roundRect">
            <a:avLst/>
          </a:prstGeom>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962120" y="1658029"/>
            <a:ext cx="3639007" cy="5063445"/>
          </a:xfrm>
          <a:prstGeom prst="roundRect">
            <a:avLst/>
          </a:prstGeom>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4476360" y="3204477"/>
            <a:ext cx="3340395" cy="1477328"/>
          </a:xfrm>
          <a:prstGeom prst="rect">
            <a:avLst/>
          </a:prstGeom>
        </p:spPr>
        <p:txBody>
          <a:bodyPr wrap="square">
            <a:spAutoFit/>
          </a:bodyPr>
          <a:lstStyle/>
          <a:p>
            <a:pPr marL="285750" indent="-285750">
              <a:buFont typeface="Arial" panose="020B0604020202020204" pitchFamily="34" charset="0"/>
              <a:buChar char="•"/>
            </a:pPr>
            <a:r>
              <a:rPr lang="en-US"/>
              <a:t>Three buildings with four or more floors</a:t>
            </a:r>
          </a:p>
          <a:p>
            <a:pPr marL="285750" indent="-285750">
              <a:buFont typeface="Arial" panose="020B0604020202020204" pitchFamily="34" charset="0"/>
              <a:buChar char="•"/>
            </a:pPr>
            <a:r>
              <a:rPr lang="en-US"/>
              <a:t>110.000 m</a:t>
            </a:r>
            <a:r>
              <a:rPr lang="en-US" baseline="30000"/>
              <a:t>2 </a:t>
            </a:r>
            <a:r>
              <a:rPr lang="en-US"/>
              <a:t>of space</a:t>
            </a:r>
          </a:p>
          <a:p>
            <a:pPr marL="285750" indent="-285750">
              <a:buFont typeface="Arial" panose="020B0604020202020204" pitchFamily="34" charset="0"/>
              <a:buChar char="•"/>
            </a:pPr>
            <a:endParaRPr lang="en-US"/>
          </a:p>
          <a:p>
            <a:endParaRPr lang="en-US"/>
          </a:p>
        </p:txBody>
      </p:sp>
      <p:pic>
        <p:nvPicPr>
          <p:cNvPr id="12" name="Picture 4" descr="Icon request: Corporate / Customer / Building · Issue #352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726" y="1718318"/>
            <a:ext cx="1172154" cy="117215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atabase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62470" y="1778347"/>
            <a:ext cx="804084" cy="80408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7973802" y="2719394"/>
            <a:ext cx="3627325" cy="3785652"/>
          </a:xfrm>
          <a:prstGeom prst="rect">
            <a:avLst/>
          </a:prstGeom>
        </p:spPr>
        <p:txBody>
          <a:bodyPr wrap="square">
            <a:spAutoFit/>
          </a:bodyPr>
          <a:lstStyle/>
          <a:p>
            <a:pPr marL="285750" indent="-285750" algn="just">
              <a:buFont typeface="Arial" panose="020B0604020202020204" pitchFamily="34" charset="0"/>
              <a:buChar char="•"/>
            </a:pPr>
            <a:r>
              <a:rPr lang="en-US"/>
              <a:t>The data were collected from May 30 to June 20, 2013</a:t>
            </a:r>
          </a:p>
          <a:p>
            <a:pPr marL="285750" indent="-285750" algn="just">
              <a:buFont typeface="Arial" panose="020B0604020202020204" pitchFamily="34" charset="0"/>
              <a:buChar char="•"/>
            </a:pPr>
            <a:endParaRPr lang="en-US"/>
          </a:p>
          <a:p>
            <a:pPr marL="285750" indent="-285750" algn="just">
              <a:buFont typeface="Arial" panose="020B0604020202020204" pitchFamily="34" charset="0"/>
              <a:buChar char="•"/>
            </a:pPr>
            <a:r>
              <a:rPr lang="en-US"/>
              <a:t>Pre-processing task applied</a:t>
            </a:r>
          </a:p>
          <a:p>
            <a:pPr marL="742950" lvl="1" indent="-285750" algn="just">
              <a:buFont typeface="Wingdings" panose="05000000000000000000" pitchFamily="2" charset="2"/>
              <a:buChar char="Ø"/>
            </a:pPr>
            <a:r>
              <a:rPr lang="en-US" sz="1600"/>
              <a:t>Change </a:t>
            </a:r>
            <a:r>
              <a:rPr lang="en-US" sz="1600" err="1"/>
              <a:t>Datetime</a:t>
            </a:r>
            <a:r>
              <a:rPr lang="en-US" sz="1600"/>
              <a:t> format</a:t>
            </a:r>
          </a:p>
          <a:p>
            <a:pPr marL="742950" lvl="1" indent="-285750" algn="just">
              <a:buFont typeface="Wingdings" panose="05000000000000000000" pitchFamily="2" charset="2"/>
              <a:buChar char="Ø"/>
            </a:pPr>
            <a:r>
              <a:rPr lang="en-US" sz="1600"/>
              <a:t>Making unique space identifier</a:t>
            </a:r>
          </a:p>
          <a:p>
            <a:pPr marL="285750" indent="-285750" algn="just">
              <a:buFont typeface="Arial" panose="020B0604020202020204" pitchFamily="34" charset="0"/>
              <a:buChar char="•"/>
            </a:pPr>
            <a:endParaRPr lang="en-US"/>
          </a:p>
          <a:p>
            <a:pPr marL="285750" indent="-285750" algn="just">
              <a:buFont typeface="Arial" panose="020B0604020202020204" pitchFamily="34" charset="0"/>
              <a:buChar char="•"/>
            </a:pPr>
            <a:r>
              <a:rPr lang="en-US"/>
              <a:t>Feature Space</a:t>
            </a:r>
            <a:endParaRPr lang="en-US" sz="1600"/>
          </a:p>
          <a:p>
            <a:pPr marL="742950" lvl="1" indent="-285750" algn="just">
              <a:buFont typeface="Wingdings" panose="05000000000000000000" pitchFamily="2" charset="2"/>
              <a:buChar char="Ø"/>
            </a:pPr>
            <a:r>
              <a:rPr lang="en-US" sz="1600"/>
              <a:t> PHONEID</a:t>
            </a:r>
          </a:p>
          <a:p>
            <a:pPr marL="742950" lvl="1" indent="-285750" algn="just">
              <a:buFont typeface="Wingdings" panose="05000000000000000000" pitchFamily="2" charset="2"/>
              <a:buChar char="Ø"/>
            </a:pPr>
            <a:r>
              <a:rPr lang="en-US" sz="1600"/>
              <a:t>SPACEID</a:t>
            </a:r>
          </a:p>
          <a:p>
            <a:pPr marL="742950" lvl="1" indent="-285750" algn="just">
              <a:buFont typeface="Wingdings" panose="05000000000000000000" pitchFamily="2" charset="2"/>
              <a:buChar char="Ø"/>
            </a:pPr>
            <a:endParaRPr lang="en-US" sz="1600"/>
          </a:p>
          <a:p>
            <a:pPr marL="285750" lvl="1" indent="-285750" algn="just">
              <a:buFont typeface="Arial" panose="020B0604020202020204" pitchFamily="34" charset="0"/>
              <a:buChar char="•"/>
            </a:pPr>
            <a:r>
              <a:rPr lang="en-US"/>
              <a:t>Landmark time window of 10 minutes</a:t>
            </a:r>
          </a:p>
          <a:p>
            <a:pPr marL="742950" lvl="1" indent="-285750" algn="just">
              <a:buFont typeface="Wingdings" panose="05000000000000000000" pitchFamily="2" charset="2"/>
              <a:buChar char="Ø"/>
            </a:pPr>
            <a:endParaRPr lang="en-US" sz="1600"/>
          </a:p>
        </p:txBody>
      </p:sp>
      <p:pic>
        <p:nvPicPr>
          <p:cNvPr id="4098" name="Picture 2" descr="Occupancy Icons - Download Free Vector Icons | Noun Projec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7956" y="1856092"/>
            <a:ext cx="1065132" cy="10651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ell phone - Free technology ic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34203" y="4313694"/>
            <a:ext cx="891311" cy="89131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532441" y="5295893"/>
            <a:ext cx="3152786" cy="923330"/>
          </a:xfrm>
          <a:prstGeom prst="rect">
            <a:avLst/>
          </a:prstGeom>
        </p:spPr>
        <p:txBody>
          <a:bodyPr wrap="none">
            <a:spAutoFit/>
          </a:bodyPr>
          <a:lstStyle/>
          <a:p>
            <a:pPr marL="285750" indent="-285750">
              <a:buFont typeface="Arial" panose="020B0604020202020204" pitchFamily="34" charset="0"/>
              <a:buChar char="•"/>
            </a:pPr>
            <a:r>
              <a:rPr lang="en-US"/>
              <a:t>Users carried mobile devices</a:t>
            </a:r>
          </a:p>
          <a:p>
            <a:pPr marL="285750" indent="-285750">
              <a:buFont typeface="Arial" panose="020B0604020202020204" pitchFamily="34" charset="0"/>
              <a:buChar char="•"/>
            </a:pPr>
            <a:r>
              <a:rPr lang="en-US"/>
              <a:t> 18 user with 16 phones</a:t>
            </a:r>
          </a:p>
          <a:p>
            <a:pPr marL="285750" indent="-285750">
              <a:buFont typeface="Arial" panose="020B0604020202020204" pitchFamily="34" charset="0"/>
              <a:buChar char="•"/>
            </a:pPr>
            <a:r>
              <a:rPr lang="en-US"/>
              <a:t>Android Device</a:t>
            </a:r>
          </a:p>
        </p:txBody>
      </p:sp>
    </p:spTree>
    <p:extLst>
      <p:ext uri="{BB962C8B-B14F-4D97-AF65-F5344CB8AC3E}">
        <p14:creationId xmlns:p14="http://schemas.microsoft.com/office/powerpoint/2010/main" val="11578514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9804" y="2598186"/>
            <a:ext cx="4454867" cy="1325563"/>
          </a:xfrm>
        </p:spPr>
        <p:txBody>
          <a:bodyPr>
            <a:normAutofit/>
          </a:bodyPr>
          <a:lstStyle/>
          <a:p>
            <a:r>
              <a:rPr lang="en-US" sz="6600">
                <a:solidFill>
                  <a:srgbClr val="C00000"/>
                </a:solidFill>
                <a:latin typeface="Arial Rounded MT Bold" panose="020F0704030504030204" pitchFamily="34" charset="0"/>
              </a:rPr>
              <a:t>Results</a:t>
            </a:r>
            <a:endParaRPr lang="en-US" sz="4000">
              <a:solidFill>
                <a:srgbClr val="C00000"/>
              </a:solidFill>
              <a:latin typeface="Arial Rounded MT Bold" panose="020F0704030504030204" pitchFamily="34" charset="0"/>
            </a:endParaRPr>
          </a:p>
        </p:txBody>
      </p:sp>
    </p:spTree>
    <p:extLst>
      <p:ext uri="{BB962C8B-B14F-4D97-AF65-F5344CB8AC3E}">
        <p14:creationId xmlns:p14="http://schemas.microsoft.com/office/powerpoint/2010/main" val="25118114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63240" y="2303473"/>
            <a:ext cx="4539337" cy="2664611"/>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966" y="2315287"/>
            <a:ext cx="4517818" cy="2652797"/>
          </a:xfrm>
          <a:prstGeom prst="rect">
            <a:avLst/>
          </a:prstGeom>
        </p:spPr>
      </p:pic>
      <p:sp>
        <p:nvSpPr>
          <p:cNvPr id="6" name="Content Placeholder 2"/>
          <p:cNvSpPr txBox="1">
            <a:spLocks/>
          </p:cNvSpPr>
          <p:nvPr/>
        </p:nvSpPr>
        <p:spPr>
          <a:xfrm>
            <a:off x="3895344" y="5549445"/>
            <a:ext cx="6707232" cy="1225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US" sz="1600" b="1">
                <a:solidFill>
                  <a:srgbClr val="CC99FF"/>
                </a:solidFill>
              </a:rPr>
              <a:t>Pre-intervention </a:t>
            </a:r>
            <a:r>
              <a:rPr lang="en-US" sz="1600" b="1">
                <a:solidFill>
                  <a:srgbClr val="CC99FF"/>
                </a:solidFill>
                <a:sym typeface="Wingdings" panose="05000000000000000000" pitchFamily="2" charset="2"/>
              </a:rPr>
              <a:t> March 18-April 14, 2019</a:t>
            </a:r>
            <a:endParaRPr lang="en-US" sz="1600" b="1">
              <a:solidFill>
                <a:srgbClr val="CC99FF"/>
              </a:solidFill>
            </a:endParaRPr>
          </a:p>
          <a:p>
            <a:pPr>
              <a:buFont typeface="Wingdings" panose="05000000000000000000" pitchFamily="2" charset="2"/>
              <a:buChar char="v"/>
            </a:pPr>
            <a:r>
              <a:rPr lang="en-US" sz="1600" b="1">
                <a:solidFill>
                  <a:schemeClr val="accent1"/>
                </a:solidFill>
              </a:rPr>
              <a:t>During-intervention </a:t>
            </a:r>
            <a:r>
              <a:rPr lang="en-US" sz="1600" b="1">
                <a:solidFill>
                  <a:schemeClr val="accent1"/>
                </a:solidFill>
                <a:sym typeface="Wingdings" panose="05000000000000000000" pitchFamily="2" charset="2"/>
              </a:rPr>
              <a:t> April 29- May 26, 2019</a:t>
            </a:r>
            <a:endParaRPr lang="en-US" sz="1600" b="1">
              <a:solidFill>
                <a:schemeClr val="accent1"/>
              </a:solidFill>
            </a:endParaRPr>
          </a:p>
          <a:p>
            <a:pPr>
              <a:buFont typeface="Wingdings" panose="05000000000000000000" pitchFamily="2" charset="2"/>
              <a:buChar char="v"/>
            </a:pPr>
            <a:r>
              <a:rPr lang="en-US" sz="1600" b="1">
                <a:solidFill>
                  <a:schemeClr val="accent4">
                    <a:lumMod val="60000"/>
                    <a:lumOff val="40000"/>
                  </a:schemeClr>
                </a:solidFill>
              </a:rPr>
              <a:t>After-intervention </a:t>
            </a:r>
            <a:r>
              <a:rPr lang="en-US" sz="1600" b="1">
                <a:solidFill>
                  <a:schemeClr val="accent4">
                    <a:lumMod val="60000"/>
                    <a:lumOff val="40000"/>
                  </a:schemeClr>
                </a:solidFill>
                <a:sym typeface="Wingdings" panose="05000000000000000000" pitchFamily="2" charset="2"/>
              </a:rPr>
              <a:t> May 27- June 23, 2019</a:t>
            </a:r>
            <a:endParaRPr lang="en-US" sz="1600" b="1">
              <a:solidFill>
                <a:schemeClr val="accent4">
                  <a:lumMod val="60000"/>
                  <a:lumOff val="40000"/>
                </a:schemeClr>
              </a:solidFill>
            </a:endParaRPr>
          </a:p>
        </p:txBody>
      </p:sp>
      <p:cxnSp>
        <p:nvCxnSpPr>
          <p:cNvPr id="8" name="Straight Arrow Connector 7"/>
          <p:cNvCxnSpPr/>
          <p:nvPr/>
        </p:nvCxnSpPr>
        <p:spPr>
          <a:xfrm flipV="1">
            <a:off x="1721922" y="4776216"/>
            <a:ext cx="142504" cy="712520"/>
          </a:xfrm>
          <a:prstGeom prst="straightConnector1">
            <a:avLst/>
          </a:prstGeom>
          <a:ln>
            <a:solidFill>
              <a:srgbClr val="CC99FF"/>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V="1">
            <a:off x="6897584" y="4754539"/>
            <a:ext cx="142504" cy="712520"/>
          </a:xfrm>
          <a:prstGeom prst="straightConnector1">
            <a:avLst/>
          </a:prstGeom>
          <a:ln>
            <a:solidFill>
              <a:srgbClr val="CC99FF"/>
            </a:solidFill>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flipV="1">
            <a:off x="3431914" y="4776216"/>
            <a:ext cx="142504" cy="712520"/>
          </a:xfrm>
          <a:prstGeom prst="straightConnector1">
            <a:avLst/>
          </a:prstGeom>
          <a:ln>
            <a:solidFill>
              <a:schemeClr val="accent1">
                <a:lumMod val="60000"/>
                <a:lumOff val="40000"/>
              </a:schemeClr>
            </a:solidFill>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flipV="1">
            <a:off x="8591108" y="4754539"/>
            <a:ext cx="142504" cy="712520"/>
          </a:xfrm>
          <a:prstGeom prst="straightConnector1">
            <a:avLst/>
          </a:prstGeom>
          <a:ln>
            <a:solidFill>
              <a:schemeClr val="accent1">
                <a:lumMod val="60000"/>
                <a:lumOff val="40000"/>
              </a:schemeClr>
            </a:solidFill>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flipV="1">
            <a:off x="4512220" y="4776216"/>
            <a:ext cx="142504" cy="712520"/>
          </a:xfrm>
          <a:prstGeom prst="straightConnector1">
            <a:avLst/>
          </a:prstGeom>
          <a:ln>
            <a:solidFill>
              <a:schemeClr val="accent4">
                <a:lumMod val="60000"/>
                <a:lumOff val="40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14" name="Straight Arrow Connector 13"/>
          <p:cNvCxnSpPr/>
          <p:nvPr/>
        </p:nvCxnSpPr>
        <p:spPr>
          <a:xfrm flipV="1">
            <a:off x="9699758" y="4759281"/>
            <a:ext cx="142504" cy="712520"/>
          </a:xfrm>
          <a:prstGeom prst="straightConnector1">
            <a:avLst/>
          </a:prstGeom>
          <a:ln>
            <a:solidFill>
              <a:schemeClr val="accent4">
                <a:lumMod val="60000"/>
                <a:lumOff val="40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15" name="Left Brace 14"/>
          <p:cNvSpPr/>
          <p:nvPr/>
        </p:nvSpPr>
        <p:spPr>
          <a:xfrm rot="16200000">
            <a:off x="2515873" y="4861311"/>
            <a:ext cx="498764" cy="498975"/>
          </a:xfrm>
          <a:prstGeom prst="leftBrac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7" name="Left Brace 16"/>
          <p:cNvSpPr/>
          <p:nvPr/>
        </p:nvSpPr>
        <p:spPr>
          <a:xfrm rot="16200000">
            <a:off x="7671585" y="4882989"/>
            <a:ext cx="498764" cy="498975"/>
          </a:xfrm>
          <a:prstGeom prst="leftBrace">
            <a:avLst/>
          </a:prstGeom>
          <a:ln w="9525" cap="flat" cmpd="sng" algn="ctr">
            <a:solidFill>
              <a:srgbClr val="C0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8" name="Oval 17"/>
          <p:cNvSpPr/>
          <p:nvPr/>
        </p:nvSpPr>
        <p:spPr>
          <a:xfrm>
            <a:off x="3574418" y="2303473"/>
            <a:ext cx="415691" cy="3587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662360" y="2266615"/>
            <a:ext cx="469765" cy="35872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a:stCxn id="18" idx="7"/>
          </p:cNvCxnSpPr>
          <p:nvPr/>
        </p:nvCxnSpPr>
        <p:spPr>
          <a:xfrm flipV="1">
            <a:off x="3929232" y="1688421"/>
            <a:ext cx="1925303" cy="66758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518787" y="1688421"/>
            <a:ext cx="2143573" cy="60039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805736" y="1382231"/>
            <a:ext cx="821205" cy="369332"/>
          </a:xfrm>
          <a:prstGeom prst="rect">
            <a:avLst/>
          </a:prstGeom>
        </p:spPr>
        <p:txBody>
          <a:bodyPr wrap="square">
            <a:spAutoFit/>
          </a:bodyPr>
          <a:lstStyle/>
          <a:p>
            <a:r>
              <a:rPr lang="en-US" b="1">
                <a:solidFill>
                  <a:srgbClr val="C00000"/>
                </a:solidFill>
              </a:rPr>
              <a:t>&lt;15%</a:t>
            </a:r>
            <a:endParaRPr lang="en-US">
              <a:solidFill>
                <a:srgbClr val="C00000"/>
              </a:solidFill>
            </a:endParaRPr>
          </a:p>
        </p:txBody>
      </p:sp>
      <p:sp>
        <p:nvSpPr>
          <p:cNvPr id="3" name="Slide Number Placeholder 2"/>
          <p:cNvSpPr>
            <a:spLocks noGrp="1"/>
          </p:cNvSpPr>
          <p:nvPr>
            <p:ph type="sldNum" sz="quarter" idx="12"/>
          </p:nvPr>
        </p:nvSpPr>
        <p:spPr/>
        <p:txBody>
          <a:bodyPr/>
          <a:lstStyle/>
          <a:p>
            <a:fld id="{772FB41E-31EF-4B66-B88F-D02B253B2E3B}" type="slidenum">
              <a:rPr lang="en-US" sz="1400" b="1" smtClean="0"/>
              <a:t>25</a:t>
            </a:fld>
            <a:endParaRPr lang="en-US" sz="1400" b="1"/>
          </a:p>
        </p:txBody>
      </p:sp>
      <p:sp>
        <p:nvSpPr>
          <p:cNvPr id="23" name="Title 1"/>
          <p:cNvSpPr txBox="1">
            <a:spLocks/>
          </p:cNvSpPr>
          <p:nvPr/>
        </p:nvSpPr>
        <p:spPr>
          <a:xfrm>
            <a:off x="805440" y="321665"/>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err="1">
                <a:solidFill>
                  <a:srgbClr val="C00000"/>
                </a:solidFill>
                <a:latin typeface="Arial Rounded MT Bold" panose="020F0704030504030204" pitchFamily="34" charset="0"/>
              </a:rPr>
              <a:t>Behavioural</a:t>
            </a:r>
            <a:r>
              <a:rPr lang="en-US" sz="4000">
                <a:solidFill>
                  <a:srgbClr val="C00000"/>
                </a:solidFill>
                <a:latin typeface="Arial Rounded MT Bold" panose="020F0704030504030204" pitchFamily="34" charset="0"/>
              </a:rPr>
              <a:t> Intervention Experiment</a:t>
            </a:r>
            <a:r>
              <a:rPr lang="en-US" sz="4000">
                <a:solidFill>
                  <a:schemeClr val="accent5">
                    <a:lumMod val="75000"/>
                  </a:schemeClr>
                </a:solidFill>
                <a:latin typeface="Arial Rounded MT Bold" panose="020F0704030504030204" pitchFamily="34" charset="0"/>
              </a:rPr>
              <a:t/>
            </a:r>
            <a:br>
              <a:rPr lang="en-US" sz="4000">
                <a:solidFill>
                  <a:schemeClr val="accent5">
                    <a:lumMod val="75000"/>
                  </a:schemeClr>
                </a:solidFill>
                <a:latin typeface="Arial Rounded MT Bold" panose="020F0704030504030204" pitchFamily="34" charset="0"/>
              </a:rPr>
            </a:br>
            <a:r>
              <a:rPr lang="en-US" sz="3200" err="1">
                <a:solidFill>
                  <a:schemeClr val="accent1">
                    <a:lumMod val="75000"/>
                  </a:schemeClr>
                </a:solidFill>
                <a:latin typeface="Arial Rounded MT Bold" panose="020F0704030504030204" pitchFamily="34" charset="0"/>
              </a:rPr>
              <a:t>Spatio</a:t>
            </a:r>
            <a:r>
              <a:rPr lang="en-US" sz="3200">
                <a:solidFill>
                  <a:schemeClr val="accent1">
                    <a:lumMod val="75000"/>
                  </a:schemeClr>
                </a:solidFill>
                <a:latin typeface="Arial Rounded MT Bold" panose="020F0704030504030204" pitchFamily="34" charset="0"/>
              </a:rPr>
              <a:t>-temporal Data Patterns</a:t>
            </a:r>
            <a:r>
              <a:rPr lang="en-US" sz="4000"/>
              <a:t/>
            </a:r>
            <a:br>
              <a:rPr lang="en-US" sz="4000"/>
            </a:br>
            <a:endParaRPr lang="en-US" sz="4000">
              <a:solidFill>
                <a:schemeClr val="accent5">
                  <a:lumMod val="75000"/>
                </a:schemeClr>
              </a:solidFill>
              <a:latin typeface="Arial Rounded MT Bold" panose="020F0704030504030204" pitchFamily="34" charset="0"/>
            </a:endParaRPr>
          </a:p>
        </p:txBody>
      </p:sp>
    </p:spTree>
    <p:extLst>
      <p:ext uri="{BB962C8B-B14F-4D97-AF65-F5344CB8AC3E}">
        <p14:creationId xmlns:p14="http://schemas.microsoft.com/office/powerpoint/2010/main" val="120819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anim calcmode="lin" valueType="num">
                                      <p:cBhvr>
                                        <p:cTn id="42" dur="1000" fill="hold"/>
                                        <p:tgtEl>
                                          <p:spTgt spid="13"/>
                                        </p:tgtEl>
                                        <p:attrNameLst>
                                          <p:attrName>ppt_x</p:attrName>
                                        </p:attrNameLst>
                                      </p:cBhvr>
                                      <p:tavLst>
                                        <p:tav tm="0">
                                          <p:val>
                                            <p:strVal val="#ppt_x"/>
                                          </p:val>
                                        </p:tav>
                                        <p:tav tm="100000">
                                          <p:val>
                                            <p:strVal val="#ppt_x"/>
                                          </p:val>
                                        </p:tav>
                                      </p:tavLst>
                                    </p:anim>
                                    <p:anim calcmode="lin" valueType="num">
                                      <p:cBhvr>
                                        <p:cTn id="43" dur="1000" fill="hold"/>
                                        <p:tgtEl>
                                          <p:spTgt spid="13"/>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000"/>
                                        <p:tgtEl>
                                          <p:spTgt spid="14"/>
                                        </p:tgtEl>
                                      </p:cBhvr>
                                    </p:animEffect>
                                    <p:anim calcmode="lin" valueType="num">
                                      <p:cBhvr>
                                        <p:cTn id="47" dur="1000" fill="hold"/>
                                        <p:tgtEl>
                                          <p:spTgt spid="14"/>
                                        </p:tgtEl>
                                        <p:attrNameLst>
                                          <p:attrName>ppt_x</p:attrName>
                                        </p:attrNameLst>
                                      </p:cBhvr>
                                      <p:tavLst>
                                        <p:tav tm="0">
                                          <p:val>
                                            <p:strVal val="#ppt_x"/>
                                          </p:val>
                                        </p:tav>
                                        <p:tav tm="100000">
                                          <p:val>
                                            <p:strVal val="#ppt_x"/>
                                          </p:val>
                                        </p:tav>
                                      </p:tavLst>
                                    </p:anim>
                                    <p:anim calcmode="lin" valueType="num">
                                      <p:cBhvr>
                                        <p:cTn id="4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p:cTn id="53" dur="500" fill="hold"/>
                                        <p:tgtEl>
                                          <p:spTgt spid="18"/>
                                        </p:tgtEl>
                                        <p:attrNameLst>
                                          <p:attrName>ppt_w</p:attrName>
                                        </p:attrNameLst>
                                      </p:cBhvr>
                                      <p:tavLst>
                                        <p:tav tm="0">
                                          <p:val>
                                            <p:fltVal val="0"/>
                                          </p:val>
                                        </p:tav>
                                        <p:tav tm="100000">
                                          <p:val>
                                            <p:strVal val="#ppt_w"/>
                                          </p:val>
                                        </p:tav>
                                      </p:tavLst>
                                    </p:anim>
                                    <p:anim calcmode="lin" valueType="num">
                                      <p:cBhvr>
                                        <p:cTn id="54" dur="500" fill="hold"/>
                                        <p:tgtEl>
                                          <p:spTgt spid="18"/>
                                        </p:tgtEl>
                                        <p:attrNameLst>
                                          <p:attrName>ppt_h</p:attrName>
                                        </p:attrNameLst>
                                      </p:cBhvr>
                                      <p:tavLst>
                                        <p:tav tm="0">
                                          <p:val>
                                            <p:fltVal val="0"/>
                                          </p:val>
                                        </p:tav>
                                        <p:tav tm="100000">
                                          <p:val>
                                            <p:strVal val="#ppt_h"/>
                                          </p:val>
                                        </p:tav>
                                      </p:tavLst>
                                    </p:anim>
                                    <p:animEffect transition="in" filter="fade">
                                      <p:cBhvr>
                                        <p:cTn id="55" dur="500"/>
                                        <p:tgtEl>
                                          <p:spTgt spid="18"/>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 calcmode="lin" valueType="num">
                                      <p:cBhvr>
                                        <p:cTn id="58" dur="500" fill="hold"/>
                                        <p:tgtEl>
                                          <p:spTgt spid="20"/>
                                        </p:tgtEl>
                                        <p:attrNameLst>
                                          <p:attrName>ppt_w</p:attrName>
                                        </p:attrNameLst>
                                      </p:cBhvr>
                                      <p:tavLst>
                                        <p:tav tm="0">
                                          <p:val>
                                            <p:fltVal val="0"/>
                                          </p:val>
                                        </p:tav>
                                        <p:tav tm="100000">
                                          <p:val>
                                            <p:strVal val="#ppt_w"/>
                                          </p:val>
                                        </p:tav>
                                      </p:tavLst>
                                    </p:anim>
                                    <p:anim calcmode="lin" valueType="num">
                                      <p:cBhvr>
                                        <p:cTn id="59" dur="500" fill="hold"/>
                                        <p:tgtEl>
                                          <p:spTgt spid="20"/>
                                        </p:tgtEl>
                                        <p:attrNameLst>
                                          <p:attrName>ppt_h</p:attrName>
                                        </p:attrNameLst>
                                      </p:cBhvr>
                                      <p:tavLst>
                                        <p:tav tm="0">
                                          <p:val>
                                            <p:fltVal val="0"/>
                                          </p:val>
                                        </p:tav>
                                        <p:tav tm="100000">
                                          <p:val>
                                            <p:strVal val="#ppt_h"/>
                                          </p:val>
                                        </p:tav>
                                      </p:tavLst>
                                    </p:anim>
                                    <p:animEffect transition="in" filter="fade">
                                      <p:cBhvr>
                                        <p:cTn id="60" dur="500"/>
                                        <p:tgtEl>
                                          <p:spTgt spid="20"/>
                                        </p:tgtEl>
                                      </p:cBhvr>
                                    </p:animEffect>
                                  </p:childTnLst>
                                </p:cTn>
                              </p:par>
                            </p:childTnLst>
                          </p:cTn>
                        </p:par>
                        <p:par>
                          <p:cTn id="61" fill="hold">
                            <p:stCondLst>
                              <p:cond delay="500"/>
                            </p:stCondLst>
                            <p:childTnLst>
                              <p:par>
                                <p:cTn id="62" presetID="14" presetClass="entr" presetSubtype="10"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randombar(horizontal)">
                                      <p:cBhvr>
                                        <p:cTn id="64" dur="500"/>
                                        <p:tgtEl>
                                          <p:spTgt spid="22"/>
                                        </p:tgtEl>
                                      </p:cBhvr>
                                    </p:animEffect>
                                  </p:childTnLst>
                                </p:cTn>
                              </p:par>
                            </p:childTnLst>
                          </p:cTn>
                        </p:par>
                        <p:par>
                          <p:cTn id="65" fill="hold">
                            <p:stCondLst>
                              <p:cond delay="1000"/>
                            </p:stCondLst>
                            <p:childTnLst>
                              <p:par>
                                <p:cTn id="66" presetID="14" presetClass="entr" presetSubtype="10" fill="hold" nodeType="after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randombar(horizontal)">
                                      <p:cBhvr>
                                        <p:cTn id="68" dur="500"/>
                                        <p:tgtEl>
                                          <p:spTgt spid="25"/>
                                        </p:tgtEl>
                                      </p:cBhvr>
                                    </p:animEffect>
                                  </p:childTnLst>
                                </p:cTn>
                              </p:par>
                            </p:childTnLst>
                          </p:cTn>
                        </p:par>
                        <p:par>
                          <p:cTn id="69" fill="hold">
                            <p:stCondLst>
                              <p:cond delay="1500"/>
                            </p:stCondLst>
                            <p:childTnLst>
                              <p:par>
                                <p:cTn id="70" presetID="53" presetClass="entr" presetSubtype="16" fill="hold" grpId="0" nodeType="after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fltVal val="0"/>
                                          </p:val>
                                        </p:tav>
                                        <p:tav tm="100000">
                                          <p:val>
                                            <p:strVal val="#ppt_h"/>
                                          </p:val>
                                        </p:tav>
                                      </p:tavLst>
                                    </p:anim>
                                    <p:animEffect transition="in" filter="fade">
                                      <p:cBhvr>
                                        <p:cTn id="7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20" grpId="0" animBg="1"/>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4" descr="before_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653"/>
            <a:ext cx="5092995" cy="34131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9" descr="during_i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4265" y="250457"/>
            <a:ext cx="5238307" cy="3492204"/>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5" descr="after_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9376" y="3530616"/>
            <a:ext cx="4731123" cy="33273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p:cNvSpPr>
            <a:spLocks noChangeArrowheads="1"/>
          </p:cNvSpPr>
          <p:nvPr/>
        </p:nvSpPr>
        <p:spPr bwMode="auto">
          <a:xfrm>
            <a:off x="798444" y="58054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Slide Number Placeholder 2"/>
          <p:cNvSpPr>
            <a:spLocks noGrp="1"/>
          </p:cNvSpPr>
          <p:nvPr>
            <p:ph type="sldNum" sz="quarter" idx="12"/>
          </p:nvPr>
        </p:nvSpPr>
        <p:spPr/>
        <p:txBody>
          <a:bodyPr/>
          <a:lstStyle/>
          <a:p>
            <a:fld id="{772FB41E-31EF-4B66-B88F-D02B253B2E3B}" type="slidenum">
              <a:rPr lang="en-US" sz="1400" b="1" smtClean="0"/>
              <a:t>26</a:t>
            </a:fld>
            <a:endParaRPr lang="en-US" sz="1400" b="1"/>
          </a:p>
        </p:txBody>
      </p:sp>
      <p:cxnSp>
        <p:nvCxnSpPr>
          <p:cNvPr id="7" name="Straight Arrow Connector 6"/>
          <p:cNvCxnSpPr/>
          <p:nvPr/>
        </p:nvCxnSpPr>
        <p:spPr>
          <a:xfrm flipV="1">
            <a:off x="2000508" y="895332"/>
            <a:ext cx="545989" cy="1998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flipV="1">
            <a:off x="9250423" y="731625"/>
            <a:ext cx="545989" cy="1998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5534062" y="4258764"/>
            <a:ext cx="545989" cy="1998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Oval 10"/>
          <p:cNvSpPr/>
          <p:nvPr/>
        </p:nvSpPr>
        <p:spPr>
          <a:xfrm>
            <a:off x="9919745" y="373827"/>
            <a:ext cx="255611" cy="2833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276312" y="3652207"/>
            <a:ext cx="255611" cy="2833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919968" y="323303"/>
            <a:ext cx="255611" cy="28336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2919968" y="2881543"/>
            <a:ext cx="55545" cy="3923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6" name="Straight Arrow Connector 15"/>
          <p:cNvCxnSpPr/>
          <p:nvPr/>
        </p:nvCxnSpPr>
        <p:spPr>
          <a:xfrm flipV="1">
            <a:off x="10019777" y="2881542"/>
            <a:ext cx="55545" cy="3923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7" name="Straight Arrow Connector 16"/>
          <p:cNvCxnSpPr/>
          <p:nvPr/>
        </p:nvCxnSpPr>
        <p:spPr>
          <a:xfrm flipV="1">
            <a:off x="6376344" y="6014276"/>
            <a:ext cx="55545" cy="39233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88270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par>
                                <p:cTn id="27" presetID="53" presetClass="entr" presetSubtype="16"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53" presetClass="entr" presetSubtype="16"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randombar(horizontal)">
                                      <p:cBhvr>
                                        <p:cTn id="41" dur="500"/>
                                        <p:tgtEl>
                                          <p:spTgt spid="13"/>
                                        </p:tgtEl>
                                      </p:cBhvr>
                                    </p:animEffect>
                                  </p:childTnLst>
                                </p:cTn>
                              </p:par>
                              <p:par>
                                <p:cTn id="42" presetID="14" presetClass="entr" presetSubtype="1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randombar(horizontal)">
                                      <p:cBhvr>
                                        <p:cTn id="44" dur="500"/>
                                        <p:tgtEl>
                                          <p:spTgt spid="12"/>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randombar(horizontal)">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350439" y="6495040"/>
            <a:ext cx="2743200" cy="365125"/>
          </a:xfrm>
        </p:spPr>
        <p:txBody>
          <a:bodyPr/>
          <a:lstStyle/>
          <a:p>
            <a:fld id="{0BBC8359-CD59-4D21-B28E-F2F07CC98558}" type="slidenum">
              <a:rPr lang="en-US" sz="1400" b="1" smtClean="0"/>
              <a:t>27</a:t>
            </a:fld>
            <a:endParaRPr lang="en-US" sz="1400" b="1"/>
          </a:p>
        </p:txBody>
      </p:sp>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r="6121"/>
          <a:stretch/>
        </p:blipFill>
        <p:spPr>
          <a:xfrm>
            <a:off x="9675250" y="2260685"/>
            <a:ext cx="2422015" cy="1926888"/>
          </a:xfrm>
          <a:prstGeom prst="rect">
            <a:avLst/>
          </a:prstGeom>
        </p:spPr>
      </p:pic>
      <p:pic>
        <p:nvPicPr>
          <p:cNvPr id="18" name="Picture 17"/>
          <p:cNvPicPr>
            <a:picLocks noChangeAspect="1"/>
          </p:cNvPicPr>
          <p:nvPr/>
        </p:nvPicPr>
        <p:blipFill rotWithShape="1">
          <a:blip r:embed="rId4" cstate="print">
            <a:extLst>
              <a:ext uri="{28A0092B-C50C-407E-A947-70E740481C1C}">
                <a14:useLocalDpi xmlns:a14="http://schemas.microsoft.com/office/drawing/2010/main" val="0"/>
              </a:ext>
            </a:extLst>
          </a:blip>
          <a:srcRect l="6016"/>
          <a:stretch/>
        </p:blipFill>
        <p:spPr>
          <a:xfrm>
            <a:off x="24713" y="4635393"/>
            <a:ext cx="2451653" cy="1948287"/>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9515" y="4647380"/>
            <a:ext cx="2604974" cy="1945590"/>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58059" y="4647380"/>
            <a:ext cx="2592536" cy="1936300"/>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93782" y="4647380"/>
            <a:ext cx="2604974" cy="1945590"/>
          </a:xfrm>
          <a:prstGeom prst="rect">
            <a:avLst/>
          </a:prstGeom>
        </p:spPr>
      </p:pic>
      <p:pic>
        <p:nvPicPr>
          <p:cNvPr id="22" name="Picture 21"/>
          <p:cNvPicPr>
            <a:picLocks noChangeAspect="1"/>
          </p:cNvPicPr>
          <p:nvPr/>
        </p:nvPicPr>
        <p:blipFill rotWithShape="1">
          <a:blip r:embed="rId8" cstate="print">
            <a:extLst>
              <a:ext uri="{28A0092B-C50C-407E-A947-70E740481C1C}">
                <a14:useLocalDpi xmlns:a14="http://schemas.microsoft.com/office/drawing/2010/main" val="0"/>
              </a:ext>
            </a:extLst>
          </a:blip>
          <a:srcRect r="5429"/>
          <a:stretch/>
        </p:blipFill>
        <p:spPr>
          <a:xfrm>
            <a:off x="9645478" y="4671132"/>
            <a:ext cx="2451787" cy="1936300"/>
          </a:xfrm>
          <a:prstGeom prst="rect">
            <a:avLst/>
          </a:prstGeom>
        </p:spPr>
      </p:pic>
      <p:sp>
        <p:nvSpPr>
          <p:cNvPr id="24" name="Title 1"/>
          <p:cNvSpPr txBox="1">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err="1">
                <a:solidFill>
                  <a:srgbClr val="C00000"/>
                </a:solidFill>
                <a:latin typeface="Arial Rounded MT Bold" panose="020F0704030504030204" pitchFamily="34" charset="0"/>
              </a:rPr>
              <a:t>Behavioural</a:t>
            </a:r>
            <a:r>
              <a:rPr lang="en-US">
                <a:solidFill>
                  <a:srgbClr val="C00000"/>
                </a:solidFill>
                <a:latin typeface="Arial Rounded MT Bold" panose="020F0704030504030204" pitchFamily="34" charset="0"/>
              </a:rPr>
              <a:t> Intervention Experiment</a:t>
            </a:r>
            <a:br>
              <a:rPr lang="en-US">
                <a:solidFill>
                  <a:srgbClr val="C00000"/>
                </a:solidFill>
                <a:latin typeface="Arial Rounded MT Bold" panose="020F0704030504030204" pitchFamily="34" charset="0"/>
              </a:rPr>
            </a:br>
            <a:r>
              <a:rPr lang="en-US" sz="3200">
                <a:solidFill>
                  <a:schemeClr val="accent1">
                    <a:lumMod val="75000"/>
                  </a:schemeClr>
                </a:solidFill>
                <a:latin typeface="Arial Rounded MT Bold" panose="020F0704030504030204" pitchFamily="34" charset="0"/>
              </a:rPr>
              <a:t>Micro-cluster Evolution</a:t>
            </a:r>
          </a:p>
        </p:txBody>
      </p:sp>
      <p:sp>
        <p:nvSpPr>
          <p:cNvPr id="2" name="Rectangle 1"/>
          <p:cNvSpPr/>
          <p:nvPr/>
        </p:nvSpPr>
        <p:spPr>
          <a:xfrm>
            <a:off x="1179095" y="2268799"/>
            <a:ext cx="180473" cy="2097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9" cstate="print">
            <a:extLst>
              <a:ext uri="{28A0092B-C50C-407E-A947-70E740481C1C}">
                <a14:useLocalDpi xmlns:a14="http://schemas.microsoft.com/office/drawing/2010/main" val="0"/>
              </a:ext>
            </a:extLst>
          </a:blip>
          <a:srcRect l="4475"/>
          <a:stretch/>
        </p:blipFill>
        <p:spPr>
          <a:xfrm>
            <a:off x="74141" y="2268799"/>
            <a:ext cx="2454102" cy="1918774"/>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83219" y="2268799"/>
            <a:ext cx="2589639" cy="1934137"/>
          </a:xfrm>
          <a:prstGeom prst="rect">
            <a:avLst/>
          </a:prstGeom>
        </p:spPr>
      </p:pic>
      <p:pic>
        <p:nvPicPr>
          <p:cNvPr id="7" name="Picture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58059" y="2266636"/>
            <a:ext cx="2592536" cy="1936300"/>
          </a:xfrm>
          <a:prstGeom prst="rect">
            <a:avLst/>
          </a:prstGeom>
        </p:spPr>
      </p:pic>
      <p:pic>
        <p:nvPicPr>
          <p:cNvPr id="8" name="Picture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75007" y="2262108"/>
            <a:ext cx="2578028" cy="1925465"/>
          </a:xfrm>
          <a:prstGeom prst="rect">
            <a:avLst/>
          </a:prstGeom>
        </p:spPr>
      </p:pic>
      <p:cxnSp>
        <p:nvCxnSpPr>
          <p:cNvPr id="15" name="Straight Arrow Connector 14"/>
          <p:cNvCxnSpPr/>
          <p:nvPr/>
        </p:nvCxnSpPr>
        <p:spPr>
          <a:xfrm>
            <a:off x="3505197" y="1826872"/>
            <a:ext cx="72841" cy="4359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p:cNvCxnSpPr/>
          <p:nvPr/>
        </p:nvCxnSpPr>
        <p:spPr>
          <a:xfrm>
            <a:off x="10815866" y="1789985"/>
            <a:ext cx="72841" cy="4359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6151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275618" y="6399357"/>
            <a:ext cx="2743200" cy="365125"/>
          </a:xfrm>
        </p:spPr>
        <p:txBody>
          <a:bodyPr/>
          <a:lstStyle/>
          <a:p>
            <a:fld id="{0BBC8359-CD59-4D21-B28E-F2F07CC98558}" type="slidenum">
              <a:rPr lang="en-US" sz="1400" b="1" smtClean="0"/>
              <a:t>28</a:t>
            </a:fld>
            <a:endParaRPr lang="en-US" sz="1400" b="1"/>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6808"/>
          <a:stretch/>
        </p:blipFill>
        <p:spPr>
          <a:xfrm>
            <a:off x="-1" y="1900989"/>
            <a:ext cx="3227945" cy="237312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7944" y="2938556"/>
            <a:ext cx="3328656" cy="2450318"/>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t="5040"/>
          <a:stretch/>
        </p:blipFill>
        <p:spPr>
          <a:xfrm>
            <a:off x="0" y="4721910"/>
            <a:ext cx="3449861" cy="2218737"/>
          </a:xfrm>
          <a:prstGeom prst="rect">
            <a:avLst/>
          </a:prstGeom>
        </p:spPr>
      </p:pic>
      <p:sp>
        <p:nvSpPr>
          <p:cNvPr id="12" name="Title 1"/>
          <p:cNvSpPr txBox="1">
            <a:spLocks noGrp="1"/>
          </p:cNvSpPr>
          <p:nvPr>
            <p:ph type="title"/>
          </p:nvPr>
        </p:nvSpPr>
        <p:spPr>
          <a:xfrm>
            <a:off x="640492" y="31774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err="1">
                <a:solidFill>
                  <a:srgbClr val="C00000"/>
                </a:solidFill>
                <a:latin typeface="Arial Rounded MT Bold" panose="020F0704030504030204" pitchFamily="34" charset="0"/>
              </a:rPr>
              <a:t>Behavioural</a:t>
            </a:r>
            <a:r>
              <a:rPr lang="en-US" sz="4000">
                <a:solidFill>
                  <a:srgbClr val="C00000"/>
                </a:solidFill>
                <a:latin typeface="Arial Rounded MT Bold" panose="020F0704030504030204" pitchFamily="34" charset="0"/>
              </a:rPr>
              <a:t> Intervention Experiment</a:t>
            </a:r>
            <a:br>
              <a:rPr lang="en-US" sz="4000">
                <a:solidFill>
                  <a:srgbClr val="C00000"/>
                </a:solidFill>
                <a:latin typeface="Arial Rounded MT Bold" panose="020F0704030504030204" pitchFamily="34" charset="0"/>
              </a:rPr>
            </a:br>
            <a:r>
              <a:rPr lang="en-US" sz="2800">
                <a:solidFill>
                  <a:schemeClr val="accent1">
                    <a:lumMod val="75000"/>
                  </a:schemeClr>
                </a:solidFill>
                <a:latin typeface="Arial Rounded MT Bold" panose="020F0704030504030204" pitchFamily="34" charset="0"/>
              </a:rPr>
              <a:t>Micro and Macro-clusters: Weekly Patterns</a:t>
            </a: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6058" y="2140866"/>
            <a:ext cx="5545942" cy="4258491"/>
          </a:xfrm>
          <a:prstGeom prst="rect">
            <a:avLst/>
          </a:prstGeom>
        </p:spPr>
      </p:pic>
      <p:sp>
        <p:nvSpPr>
          <p:cNvPr id="2" name="Rectangle 1"/>
          <p:cNvSpPr>
            <a:spLocks noChangeArrowheads="1"/>
          </p:cNvSpPr>
          <p:nvPr/>
        </p:nvSpPr>
        <p:spPr bwMode="auto">
          <a:xfrm>
            <a:off x="448650" y="1618114"/>
            <a:ext cx="2779294" cy="276999"/>
          </a:xfrm>
          <a:prstGeom prst="rect">
            <a:avLst/>
          </a:prstGeom>
          <a:solidFill>
            <a:schemeClr val="bg1"/>
          </a:solidFill>
          <a:ln>
            <a:solidFill>
              <a:schemeClr val="bg1"/>
            </a:solidFill>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bg2">
                    <a:lumMod val="25000"/>
                  </a:schemeClr>
                </a:solidFill>
                <a:effectLst/>
                <a:latin typeface="Calibri" panose="020F0502020204030204" pitchFamily="34" charset="0"/>
              </a:rPr>
              <a:t>               Before Intervention</a:t>
            </a:r>
            <a:endParaRPr kumimoji="0" lang="en-US" altLang="en-US" sz="1800" b="1" i="0" u="none" strike="noStrike" cap="none" normalizeH="0" baseline="0">
              <a:ln>
                <a:noFill/>
              </a:ln>
              <a:solidFill>
                <a:schemeClr val="bg2">
                  <a:lumMod val="25000"/>
                </a:schemeClr>
              </a:solidFill>
              <a:effectLst/>
              <a:latin typeface="Arial" panose="020B0604020202020204" pitchFamily="34" charset="0"/>
            </a:endParaRPr>
          </a:p>
        </p:txBody>
      </p:sp>
      <p:sp>
        <p:nvSpPr>
          <p:cNvPr id="10" name="Rectangle 9"/>
          <p:cNvSpPr>
            <a:spLocks noChangeArrowheads="1"/>
          </p:cNvSpPr>
          <p:nvPr/>
        </p:nvSpPr>
        <p:spPr bwMode="auto">
          <a:xfrm>
            <a:off x="3640498" y="2784027"/>
            <a:ext cx="2779294" cy="276999"/>
          </a:xfrm>
          <a:prstGeom prst="rect">
            <a:avLst/>
          </a:prstGeom>
          <a:solidFill>
            <a:schemeClr val="bg1"/>
          </a:solidFill>
          <a:ln>
            <a:solidFill>
              <a:schemeClr val="bg1"/>
            </a:solidFill>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bg2">
                    <a:lumMod val="25000"/>
                  </a:schemeClr>
                </a:solidFill>
                <a:effectLst/>
                <a:latin typeface="Calibri" panose="020F0502020204030204" pitchFamily="34" charset="0"/>
              </a:rPr>
              <a:t>               During Intervention</a:t>
            </a:r>
            <a:endParaRPr kumimoji="0" lang="en-US" altLang="en-US" sz="1800" b="1" i="0" u="none" strike="noStrike" cap="none" normalizeH="0" baseline="0" dirty="0">
              <a:ln>
                <a:noFill/>
              </a:ln>
              <a:solidFill>
                <a:schemeClr val="bg2">
                  <a:lumMod val="25000"/>
                </a:schemeClr>
              </a:solidFill>
              <a:effectLst/>
              <a:latin typeface="Arial" panose="020B0604020202020204" pitchFamily="34" charset="0"/>
            </a:endParaRPr>
          </a:p>
        </p:txBody>
      </p:sp>
      <p:sp>
        <p:nvSpPr>
          <p:cNvPr id="11" name="Rectangle 10"/>
          <p:cNvSpPr>
            <a:spLocks noChangeArrowheads="1"/>
          </p:cNvSpPr>
          <p:nvPr/>
        </p:nvSpPr>
        <p:spPr bwMode="auto">
          <a:xfrm>
            <a:off x="363769" y="4444911"/>
            <a:ext cx="2779294" cy="276999"/>
          </a:xfrm>
          <a:prstGeom prst="rect">
            <a:avLst/>
          </a:prstGeom>
          <a:solidFill>
            <a:schemeClr val="bg1"/>
          </a:solidFill>
          <a:ln>
            <a:solidFill>
              <a:schemeClr val="bg1"/>
            </a:solidFill>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bg2">
                    <a:lumMod val="25000"/>
                  </a:schemeClr>
                </a:solidFill>
                <a:effectLst/>
                <a:latin typeface="Calibri" panose="020F0502020204030204" pitchFamily="34" charset="0"/>
              </a:rPr>
              <a:t>                      </a:t>
            </a:r>
            <a:r>
              <a:rPr lang="en-US" altLang="en-US" sz="1200" b="1">
                <a:solidFill>
                  <a:schemeClr val="bg2">
                    <a:lumMod val="25000"/>
                  </a:schemeClr>
                </a:solidFill>
                <a:latin typeface="Calibri" panose="020F0502020204030204" pitchFamily="34" charset="0"/>
              </a:rPr>
              <a:t>After </a:t>
            </a:r>
            <a:r>
              <a:rPr kumimoji="0" lang="en-US" altLang="en-US" sz="1200" b="1" i="0" u="none" strike="noStrike" cap="none" normalizeH="0" baseline="0">
                <a:ln>
                  <a:noFill/>
                </a:ln>
                <a:solidFill>
                  <a:schemeClr val="bg2">
                    <a:lumMod val="25000"/>
                  </a:schemeClr>
                </a:solidFill>
                <a:effectLst/>
                <a:latin typeface="Calibri" panose="020F0502020204030204" pitchFamily="34" charset="0"/>
              </a:rPr>
              <a:t>Intervention</a:t>
            </a:r>
            <a:endParaRPr kumimoji="0" lang="en-US" altLang="en-US" sz="1800" b="1" i="0" u="none" strike="noStrike" cap="none" normalizeH="0" baseline="0">
              <a:ln>
                <a:noFill/>
              </a:ln>
              <a:solidFill>
                <a:schemeClr val="bg2">
                  <a:lumMod val="25000"/>
                </a:schemeClr>
              </a:solidFill>
              <a:effectLst/>
              <a:latin typeface="Arial" panose="020B0604020202020204" pitchFamily="34" charset="0"/>
            </a:endParaRPr>
          </a:p>
        </p:txBody>
      </p:sp>
      <p:sp>
        <p:nvSpPr>
          <p:cNvPr id="14" name="TextBox 13"/>
          <p:cNvSpPr txBox="1"/>
          <p:nvPr/>
        </p:nvSpPr>
        <p:spPr>
          <a:xfrm>
            <a:off x="4333075" y="5720145"/>
            <a:ext cx="1394140" cy="8617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solidFill>
                  <a:srgbClr val="FF0000"/>
                </a:solidFill>
              </a:rPr>
              <a:t>+</a:t>
            </a:r>
            <a:r>
              <a:rPr lang="en-US" sz="1400" b="1" dirty="0" smtClean="0">
                <a:solidFill>
                  <a:srgbClr val="0070C0"/>
                </a:solidFill>
              </a:rPr>
              <a:t> </a:t>
            </a:r>
            <a:r>
              <a:rPr lang="en-US" sz="1400" b="1" dirty="0" smtClean="0">
                <a:solidFill>
                  <a:schemeClr val="tx1"/>
                </a:solidFill>
              </a:rPr>
              <a:t>Macro cluster</a:t>
            </a:r>
          </a:p>
          <a:p>
            <a:r>
              <a:rPr lang="en-US" sz="1400" b="1" dirty="0" smtClean="0">
                <a:solidFill>
                  <a:srgbClr val="0070C0"/>
                </a:solidFill>
              </a:rPr>
              <a:t>O </a:t>
            </a:r>
            <a:r>
              <a:rPr lang="en-US" sz="1400" b="1" dirty="0" smtClean="0">
                <a:solidFill>
                  <a:schemeClr val="tx1"/>
                </a:solidFill>
              </a:rPr>
              <a:t>Micro cluster</a:t>
            </a:r>
          </a:p>
          <a:p>
            <a:r>
              <a:rPr lang="en-US" sz="2000" b="1" dirty="0" smtClean="0">
                <a:solidFill>
                  <a:schemeClr val="bg1">
                    <a:lumMod val="50000"/>
                  </a:schemeClr>
                </a:solidFill>
              </a:rPr>
              <a:t>.</a:t>
            </a:r>
            <a:r>
              <a:rPr lang="en-US" sz="1400" b="1" dirty="0" smtClean="0">
                <a:solidFill>
                  <a:srgbClr val="0070C0"/>
                </a:solidFill>
              </a:rPr>
              <a:t>  </a:t>
            </a:r>
            <a:r>
              <a:rPr lang="en-US" sz="1400" b="1" dirty="0" smtClean="0">
                <a:solidFill>
                  <a:schemeClr val="tx1"/>
                </a:solidFill>
              </a:rPr>
              <a:t>Data point</a:t>
            </a:r>
            <a:endParaRPr lang="en-US" sz="1400" b="1" dirty="0">
              <a:solidFill>
                <a:schemeClr val="tx1"/>
              </a:solidFill>
            </a:endParaRPr>
          </a:p>
        </p:txBody>
      </p:sp>
      <p:sp>
        <p:nvSpPr>
          <p:cNvPr id="15" name="Oval 14"/>
          <p:cNvSpPr/>
          <p:nvPr/>
        </p:nvSpPr>
        <p:spPr>
          <a:xfrm>
            <a:off x="7237540" y="3221665"/>
            <a:ext cx="206004" cy="2451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241081" y="4660610"/>
            <a:ext cx="206004" cy="2451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241078" y="5681340"/>
            <a:ext cx="206004" cy="24516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536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randombar(horizontal)">
                                      <p:cBhvr>
                                        <p:cTn id="10" dur="500"/>
                                        <p:tgtEl>
                                          <p:spTgt spid="1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randombar(horizont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982" y="0"/>
            <a:ext cx="5376018" cy="6858000"/>
          </a:xfrm>
          <a:prstGeom prst="rect">
            <a:avLst/>
          </a:prstGeom>
        </p:spPr>
      </p:pic>
      <p:pic>
        <p:nvPicPr>
          <p:cNvPr id="5" name="Content Placeholder 4"/>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t="10573" r="7680"/>
          <a:stretch/>
        </p:blipFill>
        <p:spPr>
          <a:xfrm>
            <a:off x="3356811" y="2900486"/>
            <a:ext cx="3179593" cy="2442412"/>
          </a:xfr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3487" t="10943" r="6006"/>
          <a:stretch/>
        </p:blipFill>
        <p:spPr>
          <a:xfrm>
            <a:off x="-1" y="4393015"/>
            <a:ext cx="3151096" cy="2464985"/>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t="557" r="6348"/>
          <a:stretch/>
        </p:blipFill>
        <p:spPr>
          <a:xfrm>
            <a:off x="-1" y="1503946"/>
            <a:ext cx="3248527" cy="2728493"/>
          </a:xfrm>
          <a:prstGeom prst="rect">
            <a:avLst/>
          </a:prstGeom>
        </p:spPr>
      </p:pic>
      <p:sp>
        <p:nvSpPr>
          <p:cNvPr id="10" name="Title 1"/>
          <p:cNvSpPr txBox="1">
            <a:spLocks noGrp="1"/>
          </p:cNvSpPr>
          <p:nvPr>
            <p:ph type="title"/>
          </p:nvPr>
        </p:nvSpPr>
        <p:spPr>
          <a:xfrm>
            <a:off x="139700" y="189939"/>
            <a:ext cx="71374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C00000"/>
                </a:solidFill>
                <a:latin typeface="Arial Rounded MT Bold" panose="020F0704030504030204" pitchFamily="34" charset="0"/>
              </a:rPr>
              <a:t>Micro and Macro-clusters: </a:t>
            </a:r>
            <a:r>
              <a:rPr lang="en-US" sz="2800">
                <a:solidFill>
                  <a:schemeClr val="accent1">
                    <a:lumMod val="75000"/>
                  </a:schemeClr>
                </a:solidFill>
                <a:latin typeface="Arial Rounded MT Bold" panose="020F0704030504030204" pitchFamily="34" charset="0"/>
              </a:rPr>
              <a:t>Monthly Patterns</a:t>
            </a:r>
          </a:p>
        </p:txBody>
      </p:sp>
      <p:sp>
        <p:nvSpPr>
          <p:cNvPr id="9" name="Rectangle 8"/>
          <p:cNvSpPr>
            <a:spLocks noChangeArrowheads="1"/>
          </p:cNvSpPr>
          <p:nvPr/>
        </p:nvSpPr>
        <p:spPr bwMode="auto">
          <a:xfrm>
            <a:off x="448650" y="1509826"/>
            <a:ext cx="2779294" cy="276999"/>
          </a:xfrm>
          <a:prstGeom prst="rect">
            <a:avLst/>
          </a:prstGeom>
          <a:solidFill>
            <a:schemeClr val="bg1"/>
          </a:solidFill>
          <a:ln>
            <a:solidFill>
              <a:schemeClr val="bg1"/>
            </a:solidFill>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bg2">
                    <a:lumMod val="25000"/>
                  </a:schemeClr>
                </a:solidFill>
                <a:effectLst/>
                <a:latin typeface="Calibri" panose="020F0502020204030204" pitchFamily="34" charset="0"/>
              </a:rPr>
              <a:t>               Before Intervention</a:t>
            </a:r>
            <a:endParaRPr kumimoji="0" lang="en-US" altLang="en-US" sz="1800" b="1" i="0" u="none" strike="noStrike" cap="none" normalizeH="0" baseline="0">
              <a:ln>
                <a:noFill/>
              </a:ln>
              <a:solidFill>
                <a:schemeClr val="bg2">
                  <a:lumMod val="25000"/>
                </a:schemeClr>
              </a:solidFill>
              <a:effectLst/>
              <a:latin typeface="Arial" panose="020B0604020202020204" pitchFamily="34" charset="0"/>
            </a:endParaRPr>
          </a:p>
        </p:txBody>
      </p:sp>
      <p:sp>
        <p:nvSpPr>
          <p:cNvPr id="11" name="Rectangle 10"/>
          <p:cNvSpPr>
            <a:spLocks noChangeArrowheads="1"/>
          </p:cNvSpPr>
          <p:nvPr/>
        </p:nvSpPr>
        <p:spPr bwMode="auto">
          <a:xfrm>
            <a:off x="3700953" y="2632876"/>
            <a:ext cx="2838931" cy="276999"/>
          </a:xfrm>
          <a:prstGeom prst="rect">
            <a:avLst/>
          </a:prstGeom>
          <a:solidFill>
            <a:schemeClr val="bg1"/>
          </a:solidFill>
          <a:ln>
            <a:solidFill>
              <a:schemeClr val="bg1"/>
            </a:solidFill>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bg2">
                    <a:lumMod val="25000"/>
                  </a:schemeClr>
                </a:solidFill>
                <a:effectLst/>
                <a:latin typeface="Calibri" panose="020F0502020204030204" pitchFamily="34" charset="0"/>
              </a:rPr>
              <a:t>               During Intervention</a:t>
            </a:r>
            <a:endParaRPr kumimoji="0" lang="en-US" altLang="en-US" sz="1800" b="1" i="0" u="none" strike="noStrike" cap="none" normalizeH="0" baseline="0">
              <a:ln>
                <a:noFill/>
              </a:ln>
              <a:solidFill>
                <a:schemeClr val="bg2">
                  <a:lumMod val="25000"/>
                </a:schemeClr>
              </a:solidFill>
              <a:effectLst/>
              <a:latin typeface="Arial" panose="020B0604020202020204" pitchFamily="34" charset="0"/>
            </a:endParaRPr>
          </a:p>
        </p:txBody>
      </p:sp>
      <p:sp>
        <p:nvSpPr>
          <p:cNvPr id="12" name="Rectangle 11"/>
          <p:cNvSpPr>
            <a:spLocks noChangeArrowheads="1"/>
          </p:cNvSpPr>
          <p:nvPr/>
        </p:nvSpPr>
        <p:spPr bwMode="auto">
          <a:xfrm>
            <a:off x="297939" y="4121692"/>
            <a:ext cx="2779294" cy="276999"/>
          </a:xfrm>
          <a:prstGeom prst="rect">
            <a:avLst/>
          </a:prstGeom>
          <a:solidFill>
            <a:schemeClr val="bg1"/>
          </a:solidFill>
          <a:ln>
            <a:solidFill>
              <a:schemeClr val="bg1"/>
            </a:solidFill>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bg2">
                    <a:lumMod val="25000"/>
                  </a:schemeClr>
                </a:solidFill>
                <a:effectLst/>
                <a:latin typeface="Calibri" panose="020F0502020204030204" pitchFamily="34" charset="0"/>
              </a:rPr>
              <a:t>                      </a:t>
            </a:r>
            <a:r>
              <a:rPr lang="en-US" altLang="en-US" sz="1200" b="1">
                <a:solidFill>
                  <a:schemeClr val="bg2">
                    <a:lumMod val="25000"/>
                  </a:schemeClr>
                </a:solidFill>
                <a:latin typeface="Calibri" panose="020F0502020204030204" pitchFamily="34" charset="0"/>
              </a:rPr>
              <a:t>After </a:t>
            </a:r>
            <a:r>
              <a:rPr kumimoji="0" lang="en-US" altLang="en-US" sz="1200" b="1" i="0" u="none" strike="noStrike" cap="none" normalizeH="0" baseline="0">
                <a:ln>
                  <a:noFill/>
                </a:ln>
                <a:solidFill>
                  <a:schemeClr val="bg2">
                    <a:lumMod val="25000"/>
                  </a:schemeClr>
                </a:solidFill>
                <a:effectLst/>
                <a:latin typeface="Calibri" panose="020F0502020204030204" pitchFamily="34" charset="0"/>
              </a:rPr>
              <a:t>Intervention</a:t>
            </a:r>
            <a:endParaRPr kumimoji="0" lang="en-US" altLang="en-US" sz="1800" b="1" i="0" u="none" strike="noStrike" cap="none" normalizeH="0" baseline="0">
              <a:ln>
                <a:noFill/>
              </a:ln>
              <a:solidFill>
                <a:schemeClr val="bg2">
                  <a:lumMod val="25000"/>
                </a:schemeClr>
              </a:solidFill>
              <a:effectLst/>
              <a:latin typeface="Arial" panose="020B0604020202020204" pitchFamily="34" charset="0"/>
            </a:endParaRPr>
          </a:p>
        </p:txBody>
      </p:sp>
      <p:sp>
        <p:nvSpPr>
          <p:cNvPr id="4" name="Slide Number Placeholder 3"/>
          <p:cNvSpPr>
            <a:spLocks noGrp="1"/>
          </p:cNvSpPr>
          <p:nvPr>
            <p:ph type="sldNum" sz="quarter" idx="12"/>
          </p:nvPr>
        </p:nvSpPr>
        <p:spPr>
          <a:xfrm>
            <a:off x="9207407" y="6541003"/>
            <a:ext cx="2984593" cy="365125"/>
          </a:xfrm>
        </p:spPr>
        <p:txBody>
          <a:bodyPr vert="horz" lIns="91440" tIns="45720" rIns="91440" bIns="45720" rtlCol="0" anchor="ctr"/>
          <a:lstStyle/>
          <a:p>
            <a:fld id="{0BBC8359-CD59-4D21-B28E-F2F07CC98558}" type="slidenum">
              <a:rPr lang="en-US" sz="1400" b="1"/>
              <a:pPr/>
              <a:t>29</a:t>
            </a:fld>
            <a:endParaRPr lang="en-US" sz="1400" b="1"/>
          </a:p>
        </p:txBody>
      </p:sp>
      <p:sp>
        <p:nvSpPr>
          <p:cNvPr id="13" name="TextBox 12"/>
          <p:cNvSpPr txBox="1"/>
          <p:nvPr/>
        </p:nvSpPr>
        <p:spPr>
          <a:xfrm>
            <a:off x="4423348" y="5679229"/>
            <a:ext cx="1394140" cy="8617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solidFill>
                  <a:srgbClr val="FF0000"/>
                </a:solidFill>
              </a:rPr>
              <a:t>+</a:t>
            </a:r>
            <a:r>
              <a:rPr lang="en-US" sz="1400" b="1" dirty="0" smtClean="0">
                <a:solidFill>
                  <a:srgbClr val="0070C0"/>
                </a:solidFill>
              </a:rPr>
              <a:t> </a:t>
            </a:r>
            <a:r>
              <a:rPr lang="en-US" sz="1400" b="1" dirty="0" smtClean="0">
                <a:solidFill>
                  <a:schemeClr val="tx1"/>
                </a:solidFill>
              </a:rPr>
              <a:t>Macro cluster</a:t>
            </a:r>
          </a:p>
          <a:p>
            <a:r>
              <a:rPr lang="en-US" sz="1400" b="1" dirty="0" smtClean="0">
                <a:solidFill>
                  <a:srgbClr val="0070C0"/>
                </a:solidFill>
              </a:rPr>
              <a:t>O </a:t>
            </a:r>
            <a:r>
              <a:rPr lang="en-US" sz="1400" b="1" dirty="0" smtClean="0">
                <a:solidFill>
                  <a:schemeClr val="tx1"/>
                </a:solidFill>
              </a:rPr>
              <a:t>Micro cluster</a:t>
            </a:r>
          </a:p>
          <a:p>
            <a:r>
              <a:rPr lang="en-US" sz="2000" b="1" dirty="0" smtClean="0">
                <a:solidFill>
                  <a:schemeClr val="bg1">
                    <a:lumMod val="50000"/>
                  </a:schemeClr>
                </a:solidFill>
              </a:rPr>
              <a:t>.</a:t>
            </a:r>
            <a:r>
              <a:rPr lang="en-US" sz="1400" b="1" dirty="0" smtClean="0">
                <a:solidFill>
                  <a:srgbClr val="0070C0"/>
                </a:solidFill>
              </a:rPr>
              <a:t> </a:t>
            </a:r>
            <a:r>
              <a:rPr lang="en-US" sz="1400" b="1" dirty="0" smtClean="0">
                <a:solidFill>
                  <a:schemeClr val="tx1"/>
                </a:solidFill>
              </a:rPr>
              <a:t>Data point</a:t>
            </a:r>
            <a:endParaRPr lang="en-US" sz="1400" b="1" dirty="0">
              <a:solidFill>
                <a:schemeClr val="tx1"/>
              </a:solidFill>
            </a:endParaRPr>
          </a:p>
        </p:txBody>
      </p:sp>
      <p:cxnSp>
        <p:nvCxnSpPr>
          <p:cNvPr id="14" name="Straight Arrow Connector 13"/>
          <p:cNvCxnSpPr>
            <a:stCxn id="12" idx="1"/>
          </p:cNvCxnSpPr>
          <p:nvPr/>
        </p:nvCxnSpPr>
        <p:spPr>
          <a:xfrm flipV="1">
            <a:off x="297939" y="4032754"/>
            <a:ext cx="159092" cy="227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p:nvPr/>
        </p:nvCxnSpPr>
        <p:spPr>
          <a:xfrm flipV="1">
            <a:off x="936476" y="4146473"/>
            <a:ext cx="159092" cy="227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flipV="1">
            <a:off x="1687586" y="3972277"/>
            <a:ext cx="159092" cy="227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flipH="1" flipV="1">
            <a:off x="2999427" y="4151079"/>
            <a:ext cx="151668" cy="2141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Oval 17"/>
          <p:cNvSpPr/>
          <p:nvPr/>
        </p:nvSpPr>
        <p:spPr>
          <a:xfrm>
            <a:off x="1687586" y="2475384"/>
            <a:ext cx="615776" cy="985446"/>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9" name="Oval 18"/>
          <p:cNvSpPr/>
          <p:nvPr/>
        </p:nvSpPr>
        <p:spPr>
          <a:xfrm>
            <a:off x="7241081" y="4479404"/>
            <a:ext cx="444510" cy="32409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0" name="Straight Arrow Connector 19"/>
          <p:cNvCxnSpPr/>
          <p:nvPr/>
        </p:nvCxnSpPr>
        <p:spPr>
          <a:xfrm flipV="1">
            <a:off x="3757047" y="5169906"/>
            <a:ext cx="159092" cy="227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flipV="1">
            <a:off x="4199654" y="5234860"/>
            <a:ext cx="159092" cy="227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flipH="1" flipV="1">
            <a:off x="5364092" y="5260005"/>
            <a:ext cx="3937" cy="3001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flipH="1" flipV="1">
            <a:off x="6310642" y="5266633"/>
            <a:ext cx="151668" cy="2141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flipV="1">
            <a:off x="297939" y="6715135"/>
            <a:ext cx="150711" cy="852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p:cNvCxnSpPr/>
          <p:nvPr/>
        </p:nvCxnSpPr>
        <p:spPr>
          <a:xfrm flipV="1">
            <a:off x="944667" y="6729553"/>
            <a:ext cx="13934" cy="1284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p:nvPr/>
        </p:nvCxnSpPr>
        <p:spPr>
          <a:xfrm flipV="1">
            <a:off x="1550619" y="6555357"/>
            <a:ext cx="159092" cy="227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p:cNvCxnSpPr/>
          <p:nvPr/>
        </p:nvCxnSpPr>
        <p:spPr>
          <a:xfrm flipH="1" flipV="1">
            <a:off x="3021252" y="6586221"/>
            <a:ext cx="151668" cy="2141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flipH="1" flipV="1">
            <a:off x="11624495" y="3246648"/>
            <a:ext cx="413176" cy="52137"/>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p:nvPr/>
        </p:nvCxnSpPr>
        <p:spPr>
          <a:xfrm flipH="1" flipV="1">
            <a:off x="11624495" y="1932972"/>
            <a:ext cx="413176" cy="1365813"/>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36" name="Straight Arrow Connector 35"/>
          <p:cNvCxnSpPr/>
          <p:nvPr/>
        </p:nvCxnSpPr>
        <p:spPr>
          <a:xfrm flipH="1">
            <a:off x="11624495" y="3298785"/>
            <a:ext cx="413176" cy="1655180"/>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79286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
                                          </p:val>
                                        </p:tav>
                                        <p:tav tm="100000">
                                          <p:val>
                                            <p:strVal val="#ppt_x"/>
                                          </p:val>
                                        </p:tav>
                                      </p:tavLst>
                                    </p:anim>
                                    <p:anim calcmode="lin" valueType="num">
                                      <p:cBhvr>
                                        <p:cTn id="34" dur="1000" fill="hold"/>
                                        <p:tgtEl>
                                          <p:spTgt spid="2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anim calcmode="lin" valueType="num">
                                      <p:cBhvr>
                                        <p:cTn id="43" dur="1000" fill="hold"/>
                                        <p:tgtEl>
                                          <p:spTgt spid="23"/>
                                        </p:tgtEl>
                                        <p:attrNameLst>
                                          <p:attrName>ppt_x</p:attrName>
                                        </p:attrNameLst>
                                      </p:cBhvr>
                                      <p:tavLst>
                                        <p:tav tm="0">
                                          <p:val>
                                            <p:strVal val="#ppt_x"/>
                                          </p:val>
                                        </p:tav>
                                        <p:tav tm="100000">
                                          <p:val>
                                            <p:strVal val="#ppt_x"/>
                                          </p:val>
                                        </p:tav>
                                      </p:tavLst>
                                    </p:anim>
                                    <p:anim calcmode="lin" valueType="num">
                                      <p:cBhvr>
                                        <p:cTn id="44" dur="1000" fill="hold"/>
                                        <p:tgtEl>
                                          <p:spTgt spid="23"/>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1000"/>
                                        <p:tgtEl>
                                          <p:spTgt spid="25"/>
                                        </p:tgtEl>
                                      </p:cBhvr>
                                    </p:animEffect>
                                    <p:anim calcmode="lin" valueType="num">
                                      <p:cBhvr>
                                        <p:cTn id="48" dur="1000" fill="hold"/>
                                        <p:tgtEl>
                                          <p:spTgt spid="25"/>
                                        </p:tgtEl>
                                        <p:attrNameLst>
                                          <p:attrName>ppt_x</p:attrName>
                                        </p:attrNameLst>
                                      </p:cBhvr>
                                      <p:tavLst>
                                        <p:tav tm="0">
                                          <p:val>
                                            <p:strVal val="#ppt_x"/>
                                          </p:val>
                                        </p:tav>
                                        <p:tav tm="100000">
                                          <p:val>
                                            <p:strVal val="#ppt_x"/>
                                          </p:val>
                                        </p:tav>
                                      </p:tavLst>
                                    </p:anim>
                                    <p:anim calcmode="lin" valueType="num">
                                      <p:cBhvr>
                                        <p:cTn id="49" dur="1000" fill="hold"/>
                                        <p:tgtEl>
                                          <p:spTgt spid="25"/>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1000"/>
                                        <p:tgtEl>
                                          <p:spTgt spid="27"/>
                                        </p:tgtEl>
                                      </p:cBhvr>
                                    </p:animEffect>
                                    <p:anim calcmode="lin" valueType="num">
                                      <p:cBhvr>
                                        <p:cTn id="58" dur="1000" fill="hold"/>
                                        <p:tgtEl>
                                          <p:spTgt spid="27"/>
                                        </p:tgtEl>
                                        <p:attrNameLst>
                                          <p:attrName>ppt_x</p:attrName>
                                        </p:attrNameLst>
                                      </p:cBhvr>
                                      <p:tavLst>
                                        <p:tav tm="0">
                                          <p:val>
                                            <p:strVal val="#ppt_x"/>
                                          </p:val>
                                        </p:tav>
                                        <p:tav tm="100000">
                                          <p:val>
                                            <p:strVal val="#ppt_x"/>
                                          </p:val>
                                        </p:tav>
                                      </p:tavLst>
                                    </p:anim>
                                    <p:anim calcmode="lin" valueType="num">
                                      <p:cBhvr>
                                        <p:cTn id="59" dur="1000" fill="hold"/>
                                        <p:tgtEl>
                                          <p:spTgt spid="27"/>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1000"/>
                                        <p:tgtEl>
                                          <p:spTgt spid="28"/>
                                        </p:tgtEl>
                                      </p:cBhvr>
                                    </p:animEffect>
                                    <p:anim calcmode="lin" valueType="num">
                                      <p:cBhvr>
                                        <p:cTn id="63" dur="1000" fill="hold"/>
                                        <p:tgtEl>
                                          <p:spTgt spid="28"/>
                                        </p:tgtEl>
                                        <p:attrNameLst>
                                          <p:attrName>ppt_x</p:attrName>
                                        </p:attrNameLst>
                                      </p:cBhvr>
                                      <p:tavLst>
                                        <p:tav tm="0">
                                          <p:val>
                                            <p:strVal val="#ppt_x"/>
                                          </p:val>
                                        </p:tav>
                                        <p:tav tm="100000">
                                          <p:val>
                                            <p:strVal val="#ppt_x"/>
                                          </p:val>
                                        </p:tav>
                                      </p:tavLst>
                                    </p:anim>
                                    <p:anim calcmode="lin" valueType="num">
                                      <p:cBhvr>
                                        <p:cTn id="6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randombar(horizontal)">
                                      <p:cBhvr>
                                        <p:cTn id="69" dur="500"/>
                                        <p:tgtEl>
                                          <p:spTgt spid="18"/>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randombar(horizontal)">
                                      <p:cBhvr>
                                        <p:cTn id="74" dur="50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BBC8359-CD59-4D21-B28E-F2F07CC98558}" type="slidenum">
              <a:rPr lang="en-US" sz="1400" b="1" smtClean="0"/>
              <a:t>3</a:t>
            </a:fld>
            <a:endParaRPr lang="en-US" sz="1400" b="1"/>
          </a:p>
        </p:txBody>
      </p:sp>
      <p:sp>
        <p:nvSpPr>
          <p:cNvPr id="5" name="Title 1"/>
          <p:cNvSpPr txBox="1">
            <a:spLocks/>
          </p:cNvSpPr>
          <p:nvPr/>
        </p:nvSpPr>
        <p:spPr>
          <a:xfrm>
            <a:off x="838200" y="479947"/>
            <a:ext cx="10515600" cy="7143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C00000"/>
                </a:solidFill>
                <a:latin typeface="Arial Rounded MT Bold" panose="020F0704030504030204" pitchFamily="34" charset="0"/>
              </a:rPr>
              <a:t>Introduction</a:t>
            </a:r>
            <a:endParaRPr lang="en-US">
              <a:solidFill>
                <a:srgbClr val="C00000"/>
              </a:solidFill>
            </a:endParaRPr>
          </a:p>
        </p:txBody>
      </p:sp>
      <p:sp>
        <p:nvSpPr>
          <p:cNvPr id="6" name="Content Placeholder 2"/>
          <p:cNvSpPr txBox="1">
            <a:spLocks/>
          </p:cNvSpPr>
          <p:nvPr/>
        </p:nvSpPr>
        <p:spPr>
          <a:xfrm>
            <a:off x="633153" y="1900945"/>
            <a:ext cx="7830456" cy="48599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sz="2400"/>
              <a:t>Data </a:t>
            </a:r>
            <a:r>
              <a:rPr lang="en-CA" sz="2400"/>
              <a:t>streams are </a:t>
            </a:r>
            <a:r>
              <a:rPr lang="en-US" sz="2400"/>
              <a:t>real-time, continuous, ordered series of data points coming at a very high speed.</a:t>
            </a:r>
          </a:p>
          <a:p>
            <a:r>
              <a:rPr lang="en-US" sz="2400"/>
              <a:t>They are generated by indoor localization systems in indoor spaces.</a:t>
            </a:r>
          </a:p>
          <a:p>
            <a:pPr marL="0" indent="0">
              <a:buNone/>
            </a:pPr>
            <a:endParaRPr lang="en-US" sz="2400"/>
          </a:p>
          <a:p>
            <a:endParaRPr lang="en-US" sz="2400"/>
          </a:p>
          <a:p>
            <a:pPr marL="457200" lvl="1" indent="0">
              <a:buNone/>
            </a:pPr>
            <a:endParaRPr lang="en-US" sz="2000"/>
          </a:p>
        </p:txBody>
      </p:sp>
      <p:pic>
        <p:nvPicPr>
          <p:cNvPr id="7" name="Picture 6"/>
          <p:cNvPicPr>
            <a:picLocks noChangeAspect="1"/>
          </p:cNvPicPr>
          <p:nvPr/>
        </p:nvPicPr>
        <p:blipFill>
          <a:blip r:embed="rId3"/>
          <a:stretch>
            <a:fillRect/>
          </a:stretch>
        </p:blipFill>
        <p:spPr>
          <a:xfrm>
            <a:off x="8785496" y="2010726"/>
            <a:ext cx="3021296" cy="1856106"/>
          </a:xfrm>
          <a:prstGeom prst="rect">
            <a:avLst/>
          </a:prstGeom>
        </p:spPr>
      </p:pic>
      <p:sp>
        <p:nvSpPr>
          <p:cNvPr id="8" name="Content Placeholder 2"/>
          <p:cNvSpPr txBox="1">
            <a:spLocks/>
          </p:cNvSpPr>
          <p:nvPr/>
        </p:nvSpPr>
        <p:spPr>
          <a:xfrm>
            <a:off x="810503" y="5001722"/>
            <a:ext cx="10543297" cy="116891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a:t>The stream data points generated by indoor localization systems require stream clustering since they are a sequence of potentially infinite, nonstationary data arriving continuously where random access to the data is not feasible and storing all the arriving data is impractical.</a:t>
            </a:r>
            <a:endParaRPr lang="en-US" sz="3600">
              <a:solidFill>
                <a:schemeClr val="accent1">
                  <a:lumMod val="50000"/>
                </a:schemeClr>
              </a:solidFill>
            </a:endParaRPr>
          </a:p>
          <a:p>
            <a:pPr lvl="1" algn="just"/>
            <a:endParaRPr lang="en-US" sz="2000">
              <a:solidFill>
                <a:schemeClr val="accent1">
                  <a:lumMod val="50000"/>
                </a:schemeClr>
              </a:solidFill>
            </a:endParaRPr>
          </a:p>
          <a:p>
            <a:pPr lvl="1" algn="just"/>
            <a:endParaRPr lang="en-US" sz="2000">
              <a:solidFill>
                <a:schemeClr val="accent1">
                  <a:lumMod val="50000"/>
                </a:schemeClr>
              </a:solidFill>
            </a:endParaRPr>
          </a:p>
          <a:p>
            <a:endParaRPr lang="en-US"/>
          </a:p>
        </p:txBody>
      </p:sp>
      <p:sp>
        <p:nvSpPr>
          <p:cNvPr id="9" name="Rounded Rectangle 8"/>
          <p:cNvSpPr/>
          <p:nvPr/>
        </p:nvSpPr>
        <p:spPr>
          <a:xfrm>
            <a:off x="645436" y="4816012"/>
            <a:ext cx="11085432" cy="1625600"/>
          </a:xfrm>
          <a:prstGeom prst="round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Title 1"/>
          <p:cNvSpPr txBox="1">
            <a:spLocks/>
          </p:cNvSpPr>
          <p:nvPr/>
        </p:nvSpPr>
        <p:spPr>
          <a:xfrm>
            <a:off x="1152798" y="4671057"/>
            <a:ext cx="2299756" cy="404414"/>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C00000"/>
                </a:solidFill>
                <a:latin typeface="Arial Rounded MT Bold" panose="020F0704030504030204" pitchFamily="34" charset="0"/>
              </a:rPr>
              <a:t>Motivation</a:t>
            </a:r>
            <a:endParaRPr lang="en-US" sz="3200">
              <a:solidFill>
                <a:srgbClr val="C00000"/>
              </a:solidFill>
            </a:endParaRPr>
          </a:p>
        </p:txBody>
      </p:sp>
      <p:sp>
        <p:nvSpPr>
          <p:cNvPr id="11" name="TextBox 10"/>
          <p:cNvSpPr txBox="1"/>
          <p:nvPr/>
        </p:nvSpPr>
        <p:spPr>
          <a:xfrm>
            <a:off x="11046868" y="3857621"/>
            <a:ext cx="825867" cy="230832"/>
          </a:xfrm>
          <a:prstGeom prst="rect">
            <a:avLst/>
          </a:prstGeom>
          <a:noFill/>
        </p:spPr>
        <p:txBody>
          <a:bodyPr wrap="none" rtlCol="0">
            <a:spAutoFit/>
          </a:bodyPr>
          <a:lstStyle/>
          <a:p>
            <a:r>
              <a:rPr lang="en-CA" sz="900" err="1"/>
              <a:t>Fizmon</a:t>
            </a:r>
            <a:r>
              <a:rPr lang="en-CA" sz="900"/>
              <a:t>(2016)</a:t>
            </a:r>
          </a:p>
        </p:txBody>
      </p:sp>
    </p:spTree>
    <p:extLst>
      <p:ext uri="{BB962C8B-B14F-4D97-AF65-F5344CB8AC3E}">
        <p14:creationId xmlns:p14="http://schemas.microsoft.com/office/powerpoint/2010/main" val="39234795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Content Placeholder 12"/>
          <p:cNvPicPr>
            <a:picLocks noGrp="1" noChangeAspect="1"/>
          </p:cNvPicPr>
          <p:nvPr>
            <p:ph idx="1"/>
          </p:nvPr>
        </p:nvPicPr>
        <p:blipFill>
          <a:blip r:embed="rId4"/>
          <a:stretch>
            <a:fillRect/>
          </a:stretch>
        </p:blipFill>
        <p:spPr>
          <a:xfrm>
            <a:off x="6611967" y="33588"/>
            <a:ext cx="5037996" cy="6786478"/>
          </a:xfrm>
          <a:prstGeom prst="rect">
            <a:avLst/>
          </a:prstGeom>
        </p:spPr>
      </p:pic>
      <p:sp>
        <p:nvSpPr>
          <p:cNvPr id="6" name="Title 1"/>
          <p:cNvSpPr txBox="1">
            <a:spLocks noGrp="1"/>
          </p:cNvSpPr>
          <p:nvPr>
            <p:ph type="title"/>
          </p:nvPr>
        </p:nvSpPr>
        <p:spPr>
          <a:xfrm>
            <a:off x="424313" y="365125"/>
            <a:ext cx="6396617"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err="1">
                <a:solidFill>
                  <a:srgbClr val="C00000"/>
                </a:solidFill>
                <a:latin typeface="Arial Rounded MT Bold" panose="020F0704030504030204" pitchFamily="34" charset="0"/>
              </a:rPr>
              <a:t>Behavioural</a:t>
            </a:r>
            <a:r>
              <a:rPr lang="en-US" sz="3600">
                <a:solidFill>
                  <a:srgbClr val="C00000"/>
                </a:solidFill>
                <a:latin typeface="Arial Rounded MT Bold" panose="020F0704030504030204" pitchFamily="34" charset="0"/>
              </a:rPr>
              <a:t> </a:t>
            </a:r>
            <a:br>
              <a:rPr lang="en-US" sz="3600">
                <a:solidFill>
                  <a:srgbClr val="C00000"/>
                </a:solidFill>
                <a:latin typeface="Arial Rounded MT Bold" panose="020F0704030504030204" pitchFamily="34" charset="0"/>
              </a:rPr>
            </a:br>
            <a:r>
              <a:rPr lang="en-US" sz="3600">
                <a:solidFill>
                  <a:srgbClr val="C00000"/>
                </a:solidFill>
                <a:latin typeface="Arial Rounded MT Bold" panose="020F0704030504030204" pitchFamily="34" charset="0"/>
              </a:rPr>
              <a:t>Intervention Experiment</a:t>
            </a:r>
            <a:r>
              <a:rPr lang="en-US" sz="4000">
                <a:solidFill>
                  <a:schemeClr val="accent5">
                    <a:lumMod val="75000"/>
                  </a:schemeClr>
                </a:solidFill>
                <a:latin typeface="Arial Rounded MT Bold" panose="020F0704030504030204" pitchFamily="34" charset="0"/>
              </a:rPr>
              <a:t/>
            </a:r>
            <a:br>
              <a:rPr lang="en-US" sz="4000">
                <a:solidFill>
                  <a:schemeClr val="accent5">
                    <a:lumMod val="75000"/>
                  </a:schemeClr>
                </a:solidFill>
                <a:latin typeface="Arial Rounded MT Bold" panose="020F0704030504030204" pitchFamily="34" charset="0"/>
              </a:rPr>
            </a:br>
            <a:r>
              <a:rPr lang="en-US" sz="2700">
                <a:solidFill>
                  <a:schemeClr val="accent1">
                    <a:lumMod val="75000"/>
                  </a:schemeClr>
                </a:solidFill>
                <a:latin typeface="Arial Rounded MT Bold" panose="020F0704030504030204" pitchFamily="34" charset="0"/>
              </a:rPr>
              <a:t>Performance and Validation Metrics</a:t>
            </a:r>
          </a:p>
        </p:txBody>
      </p:sp>
      <p:sp>
        <p:nvSpPr>
          <p:cNvPr id="4" name="Slide Number Placeholder 3"/>
          <p:cNvSpPr>
            <a:spLocks noGrp="1"/>
          </p:cNvSpPr>
          <p:nvPr>
            <p:ph type="sldNum" sz="quarter" idx="12"/>
          </p:nvPr>
        </p:nvSpPr>
        <p:spPr>
          <a:xfrm>
            <a:off x="9207366" y="6454941"/>
            <a:ext cx="2743200" cy="365125"/>
          </a:xfrm>
        </p:spPr>
        <p:txBody>
          <a:bodyPr vert="horz" lIns="91440" tIns="45720" rIns="91440" bIns="45720" rtlCol="0" anchor="ctr"/>
          <a:lstStyle/>
          <a:p>
            <a:fld id="{0BBC8359-CD59-4D21-B28E-F2F07CC98558}" type="slidenum">
              <a:rPr lang="en-US" sz="1400" b="1"/>
              <a:pPr/>
              <a:t>30</a:t>
            </a:fld>
            <a:endParaRPr lang="en-US" sz="1400" b="1"/>
          </a:p>
        </p:txBody>
      </p:sp>
      <p:sp>
        <p:nvSpPr>
          <p:cNvPr id="7" name="Rectangle 6"/>
          <p:cNvSpPr/>
          <p:nvPr/>
        </p:nvSpPr>
        <p:spPr>
          <a:xfrm>
            <a:off x="481100" y="2389142"/>
            <a:ext cx="4850129" cy="2246769"/>
          </a:xfrm>
          <a:prstGeom prst="rect">
            <a:avLst/>
          </a:prstGeom>
        </p:spPr>
        <p:txBody>
          <a:bodyPr wrap="square">
            <a:spAutoFit/>
          </a:bodyPr>
          <a:lstStyle/>
          <a:p>
            <a:pPr marL="285750" indent="-285750" algn="just">
              <a:buFont typeface="Arial" panose="020B0604020202020204" pitchFamily="34" charset="0"/>
              <a:buChar char="•"/>
            </a:pPr>
            <a:r>
              <a:rPr lang="en-US" sz="2000"/>
              <a:t>For the DSAP evaluation, the AP model was used as a baseline </a:t>
            </a:r>
          </a:p>
          <a:p>
            <a:pPr marL="285750" indent="-285750" algn="just">
              <a:buFont typeface="Arial" panose="020B0604020202020204" pitchFamily="34" charset="0"/>
              <a:buChar char="•"/>
            </a:pPr>
            <a:endParaRPr lang="en-US" sz="2000"/>
          </a:p>
          <a:p>
            <a:pPr marL="285750" indent="-285750" algn="just">
              <a:buFont typeface="Arial" panose="020B0604020202020204" pitchFamily="34" charset="0"/>
              <a:buChar char="•"/>
            </a:pPr>
            <a:r>
              <a:rPr lang="en-US" sz="2000"/>
              <a:t>A significant saving in processing time and memory is immediately apparent between the DSAP algorithm and AP</a:t>
            </a:r>
          </a:p>
          <a:p>
            <a:pPr marL="285750" indent="-285750" algn="just">
              <a:buFont typeface="Arial" panose="020B0604020202020204" pitchFamily="34" charset="0"/>
              <a:buChar char="•"/>
            </a:pPr>
            <a:endParaRPr lang="en-US" sz="2000"/>
          </a:p>
        </p:txBody>
      </p:sp>
      <p:sp>
        <p:nvSpPr>
          <p:cNvPr id="8" name="Oval 7"/>
          <p:cNvSpPr/>
          <p:nvPr/>
        </p:nvSpPr>
        <p:spPr>
          <a:xfrm>
            <a:off x="9207366" y="448258"/>
            <a:ext cx="422409" cy="57532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9792157" y="786341"/>
            <a:ext cx="78680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10617065" y="486356"/>
            <a:ext cx="412885" cy="53722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9792156" y="2910416"/>
            <a:ext cx="78680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792156" y="5007024"/>
            <a:ext cx="786809"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9240915" y="2693504"/>
            <a:ext cx="422409" cy="41605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617065" y="2620185"/>
            <a:ext cx="412885" cy="48937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9207366" y="4788364"/>
            <a:ext cx="481223" cy="49601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631699" y="4738283"/>
            <a:ext cx="398252" cy="54609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5026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par>
                                <p:cTn id="22" presetID="22" presetClass="entr" presetSubtype="4"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down)">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heel(1)">
                                      <p:cBhvr>
                                        <p:cTn id="29" dur="2000"/>
                                        <p:tgtEl>
                                          <p:spTgt spid="10"/>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heel(1)">
                                      <p:cBhvr>
                                        <p:cTn id="32" dur="2000"/>
                                        <p:tgtEl>
                                          <p:spTgt spid="15"/>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heel(1)">
                                      <p:cBhvr>
                                        <p:cTn id="35"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9" grpId="0" animBg="1"/>
      <p:bldP spid="15" grpId="0" animBg="1"/>
      <p:bldP spid="16"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638" y="248788"/>
            <a:ext cx="10515600" cy="1325563"/>
          </a:xfrm>
        </p:spPr>
        <p:txBody>
          <a:bodyPr>
            <a:normAutofit/>
          </a:bodyPr>
          <a:lstStyle/>
          <a:p>
            <a:r>
              <a:rPr lang="en-US">
                <a:solidFill>
                  <a:srgbClr val="C00000"/>
                </a:solidFill>
                <a:latin typeface="Arial Rounded MT Bold" panose="020F0704030504030204" pitchFamily="34" charset="0"/>
              </a:rPr>
              <a:t>Occupant </a:t>
            </a:r>
            <a:r>
              <a:rPr lang="en-US" err="1">
                <a:solidFill>
                  <a:srgbClr val="C00000"/>
                </a:solidFill>
                <a:latin typeface="Arial Rounded MT Bold" panose="020F0704030504030204" pitchFamily="34" charset="0"/>
              </a:rPr>
              <a:t>Behaviour</a:t>
            </a:r>
            <a:r>
              <a:rPr lang="en-US">
                <a:solidFill>
                  <a:srgbClr val="C00000"/>
                </a:solidFill>
                <a:latin typeface="Arial Rounded MT Bold" panose="020F0704030504030204" pitchFamily="34" charset="0"/>
              </a:rPr>
              <a:t> Experiment</a:t>
            </a:r>
            <a:r>
              <a:rPr lang="en-US">
                <a:solidFill>
                  <a:schemeClr val="accent5">
                    <a:lumMod val="75000"/>
                  </a:schemeClr>
                </a:solidFill>
                <a:latin typeface="Arial Rounded MT Bold" panose="020F0704030504030204" pitchFamily="34" charset="0"/>
              </a:rPr>
              <a:t/>
            </a:r>
            <a:br>
              <a:rPr lang="en-US">
                <a:solidFill>
                  <a:schemeClr val="accent5">
                    <a:lumMod val="75000"/>
                  </a:schemeClr>
                </a:solidFill>
                <a:latin typeface="Arial Rounded MT Bold" panose="020F0704030504030204" pitchFamily="34" charset="0"/>
              </a:rPr>
            </a:br>
            <a:r>
              <a:rPr lang="en-US" sz="3200" err="1">
                <a:solidFill>
                  <a:schemeClr val="accent1">
                    <a:lumMod val="75000"/>
                  </a:schemeClr>
                </a:solidFill>
                <a:latin typeface="Arial Rounded MT Bold" panose="020F0704030504030204" pitchFamily="34" charset="0"/>
              </a:rPr>
              <a:t>Spatio</a:t>
            </a:r>
            <a:r>
              <a:rPr lang="en-US" sz="3200">
                <a:solidFill>
                  <a:schemeClr val="accent1">
                    <a:lumMod val="75000"/>
                  </a:schemeClr>
                </a:solidFill>
                <a:latin typeface="Arial Rounded MT Bold" panose="020F0704030504030204" pitchFamily="34" charset="0"/>
              </a:rPr>
              <a:t>-temporal Data Patterns</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t="6064" r="8864"/>
          <a:stretch/>
        </p:blipFill>
        <p:spPr>
          <a:xfrm>
            <a:off x="225614" y="2044190"/>
            <a:ext cx="5569870" cy="3744784"/>
          </a:xfrm>
        </p:spPr>
      </p:pic>
      <p:sp>
        <p:nvSpPr>
          <p:cNvPr id="4" name="Slide Number Placeholder 3"/>
          <p:cNvSpPr>
            <a:spLocks noGrp="1"/>
          </p:cNvSpPr>
          <p:nvPr>
            <p:ph type="sldNum" sz="quarter" idx="12"/>
          </p:nvPr>
        </p:nvSpPr>
        <p:spPr/>
        <p:txBody>
          <a:bodyPr/>
          <a:lstStyle/>
          <a:p>
            <a:fld id="{0BBC8359-CD59-4D21-B28E-F2F07CC98558}" type="slidenum">
              <a:rPr lang="en-US" sz="1400" b="1" smtClean="0"/>
              <a:t>31</a:t>
            </a:fld>
            <a:endParaRPr lang="en-US" sz="1400" b="1"/>
          </a:p>
        </p:txBody>
      </p:sp>
      <p:pic>
        <p:nvPicPr>
          <p:cNvPr id="9" name="Content Placeholder 4"/>
          <p:cNvPicPr>
            <a:picLocks noChangeAspect="1"/>
          </p:cNvPicPr>
          <p:nvPr/>
        </p:nvPicPr>
        <p:blipFill rotWithShape="1">
          <a:blip r:embed="rId4" cstate="print">
            <a:extLst>
              <a:ext uri="{28A0092B-C50C-407E-A947-70E740481C1C}">
                <a14:useLocalDpi xmlns:a14="http://schemas.microsoft.com/office/drawing/2010/main" val="0"/>
              </a:ext>
            </a:extLst>
          </a:blip>
          <a:srcRect t="7619"/>
          <a:stretch/>
        </p:blipFill>
        <p:spPr>
          <a:xfrm>
            <a:off x="6229003" y="2355552"/>
            <a:ext cx="5790750" cy="3433422"/>
          </a:xfrm>
          <a:prstGeom prst="rect">
            <a:avLst/>
          </a:prstGeom>
        </p:spPr>
      </p:pic>
    </p:spTree>
    <p:extLst>
      <p:ext uri="{BB962C8B-B14F-4D97-AF65-F5344CB8AC3E}">
        <p14:creationId xmlns:p14="http://schemas.microsoft.com/office/powerpoint/2010/main" val="203506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BBC8359-CD59-4D21-B28E-F2F07CC98558}" type="slidenum">
              <a:rPr lang="en-US" smtClean="0"/>
              <a:t>32</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742066"/>
            <a:ext cx="7087935" cy="389058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6027" t="12429" r="16814" b="17739"/>
          <a:stretch/>
        </p:blipFill>
        <p:spPr>
          <a:xfrm>
            <a:off x="8058913" y="2012633"/>
            <a:ext cx="4133087" cy="4029437"/>
          </a:xfrm>
          <a:prstGeom prst="rect">
            <a:avLst/>
          </a:prstGeom>
        </p:spPr>
      </p:pic>
      <p:pic>
        <p:nvPicPr>
          <p:cNvPr id="3" name="Picture 2"/>
          <p:cNvPicPr>
            <a:picLocks noChangeAspect="1"/>
          </p:cNvPicPr>
          <p:nvPr/>
        </p:nvPicPr>
        <p:blipFill>
          <a:blip r:embed="rId5"/>
          <a:stretch>
            <a:fillRect/>
          </a:stretch>
        </p:blipFill>
        <p:spPr>
          <a:xfrm>
            <a:off x="4105501" y="529975"/>
            <a:ext cx="4387146" cy="1482658"/>
          </a:xfrm>
          <a:prstGeom prst="rect">
            <a:avLst/>
          </a:prstGeom>
        </p:spPr>
      </p:pic>
    </p:spTree>
    <p:extLst>
      <p:ext uri="{BB962C8B-B14F-4D97-AF65-F5344CB8AC3E}">
        <p14:creationId xmlns:p14="http://schemas.microsoft.com/office/powerpoint/2010/main" val="393408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b="3091"/>
          <a:stretch/>
        </p:blipFill>
        <p:spPr>
          <a:xfrm>
            <a:off x="134112" y="1892963"/>
            <a:ext cx="6800383" cy="3568483"/>
          </a:xfrm>
        </p:spPr>
      </p:pic>
      <p:sp>
        <p:nvSpPr>
          <p:cNvPr id="4" name="Slide Number Placeholder 3"/>
          <p:cNvSpPr>
            <a:spLocks noGrp="1"/>
          </p:cNvSpPr>
          <p:nvPr>
            <p:ph type="sldNum" sz="quarter" idx="12"/>
          </p:nvPr>
        </p:nvSpPr>
        <p:spPr>
          <a:xfrm>
            <a:off x="8642684" y="6356349"/>
            <a:ext cx="2743200" cy="365125"/>
          </a:xfrm>
        </p:spPr>
        <p:txBody>
          <a:bodyPr/>
          <a:lstStyle/>
          <a:p>
            <a:fld id="{0BBC8359-CD59-4D21-B28E-F2F07CC98558}" type="slidenum">
              <a:rPr lang="en-US" smtClean="0"/>
              <a:t>33</a:t>
            </a:fld>
            <a:endParaRPr lang="en-US"/>
          </a:p>
        </p:txBody>
      </p:sp>
      <p:sp>
        <p:nvSpPr>
          <p:cNvPr id="6" name="Title 1"/>
          <p:cNvSpPr>
            <a:spLocks noGrp="1"/>
          </p:cNvSpPr>
          <p:nvPr>
            <p:ph type="title"/>
          </p:nvPr>
        </p:nvSpPr>
        <p:spPr/>
        <p:txBody>
          <a:bodyPr/>
          <a:lstStyle/>
          <a:p>
            <a:r>
              <a:rPr lang="en-US" sz="4000">
                <a:solidFill>
                  <a:srgbClr val="C00000"/>
                </a:solidFill>
                <a:latin typeface="Arial Rounded MT Bold" panose="020F0704030504030204" pitchFamily="34" charset="0"/>
              </a:rPr>
              <a:t>Occupant </a:t>
            </a:r>
            <a:r>
              <a:rPr lang="en-US" sz="4000" err="1">
                <a:solidFill>
                  <a:srgbClr val="C00000"/>
                </a:solidFill>
                <a:latin typeface="Arial Rounded MT Bold" panose="020F0704030504030204" pitchFamily="34" charset="0"/>
              </a:rPr>
              <a:t>Behaviour</a:t>
            </a:r>
            <a:r>
              <a:rPr lang="en-US" sz="4000">
                <a:solidFill>
                  <a:srgbClr val="C00000"/>
                </a:solidFill>
                <a:latin typeface="Arial Rounded MT Bold" panose="020F0704030504030204" pitchFamily="34" charset="0"/>
              </a:rPr>
              <a:t> Experiment</a:t>
            </a:r>
            <a:r>
              <a:rPr lang="en-US" sz="4000">
                <a:solidFill>
                  <a:schemeClr val="accent5">
                    <a:lumMod val="75000"/>
                  </a:schemeClr>
                </a:solidFill>
                <a:latin typeface="Arial Rounded MT Bold" panose="020F0704030504030204" pitchFamily="34" charset="0"/>
              </a:rPr>
              <a:t/>
            </a:r>
            <a:br>
              <a:rPr lang="en-US" sz="4000">
                <a:solidFill>
                  <a:schemeClr val="accent5">
                    <a:lumMod val="75000"/>
                  </a:schemeClr>
                </a:solidFill>
                <a:latin typeface="Arial Rounded MT Bold" panose="020F0704030504030204" pitchFamily="34" charset="0"/>
              </a:rPr>
            </a:br>
            <a:r>
              <a:rPr lang="en-US" sz="2800" err="1">
                <a:solidFill>
                  <a:schemeClr val="accent1">
                    <a:lumMod val="75000"/>
                  </a:schemeClr>
                </a:solidFill>
                <a:latin typeface="Arial Rounded MT Bold" panose="020F0704030504030204" pitchFamily="34" charset="0"/>
              </a:rPr>
              <a:t>Spatio</a:t>
            </a:r>
            <a:r>
              <a:rPr lang="en-US" sz="2800">
                <a:solidFill>
                  <a:schemeClr val="accent1">
                    <a:lumMod val="75000"/>
                  </a:schemeClr>
                </a:solidFill>
                <a:latin typeface="Arial Rounded MT Bold" panose="020F0704030504030204" pitchFamily="34" charset="0"/>
              </a:rPr>
              <a:t>-temporal Data Patterns</a:t>
            </a:r>
          </a:p>
        </p:txBody>
      </p:sp>
      <p:cxnSp>
        <p:nvCxnSpPr>
          <p:cNvPr id="8" name="Straight Arrow Connector 7"/>
          <p:cNvCxnSpPr/>
          <p:nvPr/>
        </p:nvCxnSpPr>
        <p:spPr>
          <a:xfrm flipV="1">
            <a:off x="1265584" y="5430803"/>
            <a:ext cx="392731" cy="4451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9" name="Rectangle 8"/>
          <p:cNvSpPr/>
          <p:nvPr/>
        </p:nvSpPr>
        <p:spPr>
          <a:xfrm>
            <a:off x="503713" y="5896255"/>
            <a:ext cx="1265863" cy="369332"/>
          </a:xfrm>
          <a:prstGeom prst="rect">
            <a:avLst/>
          </a:prstGeom>
        </p:spPr>
        <p:txBody>
          <a:bodyPr wrap="square">
            <a:spAutoFit/>
          </a:bodyPr>
          <a:lstStyle/>
          <a:p>
            <a:r>
              <a:rPr lang="en-US" b="1" dirty="0">
                <a:solidFill>
                  <a:schemeClr val="accent6">
                    <a:lumMod val="75000"/>
                  </a:schemeClr>
                </a:solidFill>
              </a:rPr>
              <a:t>0 to 255 </a:t>
            </a:r>
          </a:p>
        </p:txBody>
      </p:sp>
      <p:cxnSp>
        <p:nvCxnSpPr>
          <p:cNvPr id="10" name="Straight Arrow Connector 9"/>
          <p:cNvCxnSpPr/>
          <p:nvPr/>
        </p:nvCxnSpPr>
        <p:spPr>
          <a:xfrm flipV="1">
            <a:off x="3311455" y="5461446"/>
            <a:ext cx="58832" cy="4790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H="1" flipV="1">
            <a:off x="5891107" y="5441912"/>
            <a:ext cx="721520" cy="433991"/>
          </a:xfrm>
          <a:prstGeom prst="straightConnector1">
            <a:avLst/>
          </a:prstGeom>
          <a:ln>
            <a:solidFill>
              <a:srgbClr val="C82C9B"/>
            </a:solidFill>
            <a:tailEnd type="triangle"/>
          </a:ln>
        </p:spPr>
        <p:style>
          <a:lnRef idx="3">
            <a:schemeClr val="accent6"/>
          </a:lnRef>
          <a:fillRef idx="0">
            <a:schemeClr val="accent6"/>
          </a:fillRef>
          <a:effectRef idx="2">
            <a:schemeClr val="accent6"/>
          </a:effectRef>
          <a:fontRef idx="minor">
            <a:schemeClr val="tx1"/>
          </a:fontRef>
        </p:style>
      </p:cxnSp>
      <p:sp>
        <p:nvSpPr>
          <p:cNvPr id="14" name="Rectangle 13"/>
          <p:cNvSpPr/>
          <p:nvPr/>
        </p:nvSpPr>
        <p:spPr>
          <a:xfrm>
            <a:off x="2612827" y="5940453"/>
            <a:ext cx="1365535" cy="369332"/>
          </a:xfrm>
          <a:prstGeom prst="rect">
            <a:avLst/>
          </a:prstGeom>
        </p:spPr>
        <p:txBody>
          <a:bodyPr wrap="square">
            <a:spAutoFit/>
          </a:bodyPr>
          <a:lstStyle/>
          <a:p>
            <a:r>
              <a:rPr lang="en-US" b="1" dirty="0">
                <a:solidFill>
                  <a:srgbClr val="00B0F0"/>
                </a:solidFill>
              </a:rPr>
              <a:t>256 to 416 </a:t>
            </a:r>
          </a:p>
        </p:txBody>
      </p:sp>
      <p:sp>
        <p:nvSpPr>
          <p:cNvPr id="15" name="Rectangle 14"/>
          <p:cNvSpPr/>
          <p:nvPr/>
        </p:nvSpPr>
        <p:spPr>
          <a:xfrm>
            <a:off x="6012154" y="5896255"/>
            <a:ext cx="1445293" cy="369332"/>
          </a:xfrm>
          <a:prstGeom prst="rect">
            <a:avLst/>
          </a:prstGeom>
        </p:spPr>
        <p:txBody>
          <a:bodyPr wrap="square">
            <a:spAutoFit/>
          </a:bodyPr>
          <a:lstStyle/>
          <a:p>
            <a:r>
              <a:rPr lang="en-US" b="1" dirty="0">
                <a:solidFill>
                  <a:srgbClr val="C82C9B"/>
                </a:solidFill>
              </a:rPr>
              <a:t>417-732</a:t>
            </a: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8414" y="2073544"/>
            <a:ext cx="4470792" cy="3387902"/>
          </a:xfrm>
          <a:prstGeom prst="rect">
            <a:avLst/>
          </a:prstGeom>
        </p:spPr>
      </p:pic>
      <p:pic>
        <p:nvPicPr>
          <p:cNvPr id="2" name="Picture 1"/>
          <p:cNvPicPr>
            <a:picLocks noChangeAspect="1"/>
          </p:cNvPicPr>
          <p:nvPr/>
        </p:nvPicPr>
        <p:blipFill>
          <a:blip r:embed="rId5"/>
          <a:stretch>
            <a:fillRect/>
          </a:stretch>
        </p:blipFill>
        <p:spPr>
          <a:xfrm>
            <a:off x="5669417" y="2179173"/>
            <a:ext cx="1065384" cy="564027"/>
          </a:xfrm>
          <a:prstGeom prst="rect">
            <a:avLst/>
          </a:prstGeom>
        </p:spPr>
      </p:pic>
    </p:spTree>
    <p:extLst>
      <p:ext uri="{BB962C8B-B14F-4D97-AF65-F5344CB8AC3E}">
        <p14:creationId xmlns:p14="http://schemas.microsoft.com/office/powerpoint/2010/main" val="207968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0"/>
                            </p:stCondLst>
                            <p:childTnLst>
                              <p:par>
                                <p:cTn id="17" presetID="14" presetClass="entr" presetSubtype="1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randombar(horizontal)">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par>
                          <p:cTn id="24" fill="hold">
                            <p:stCondLst>
                              <p:cond delay="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253539" y="6492875"/>
            <a:ext cx="2743200" cy="365125"/>
          </a:xfrm>
        </p:spPr>
        <p:txBody>
          <a:bodyPr/>
          <a:lstStyle/>
          <a:p>
            <a:fld id="{0BBC8359-CD59-4D21-B28E-F2F07CC98558}" type="slidenum">
              <a:rPr lang="en-US" smtClean="0"/>
              <a:t>34</a:t>
            </a:fld>
            <a:endParaRPr lang="en-US"/>
          </a:p>
        </p:txBody>
      </p:sp>
      <p:sp>
        <p:nvSpPr>
          <p:cNvPr id="24" name="Title 1"/>
          <p:cNvSpPr txBox="1">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C00000"/>
                </a:solidFill>
                <a:latin typeface="Arial Rounded MT Bold" panose="020F0704030504030204" pitchFamily="34" charset="0"/>
              </a:rPr>
              <a:t>Occupant </a:t>
            </a:r>
            <a:r>
              <a:rPr lang="en-US" sz="4000" err="1">
                <a:solidFill>
                  <a:srgbClr val="C00000"/>
                </a:solidFill>
                <a:latin typeface="Arial Rounded MT Bold" panose="020F0704030504030204" pitchFamily="34" charset="0"/>
              </a:rPr>
              <a:t>Behaviour</a:t>
            </a:r>
            <a:r>
              <a:rPr lang="en-US" sz="4000">
                <a:solidFill>
                  <a:srgbClr val="C00000"/>
                </a:solidFill>
                <a:latin typeface="Arial Rounded MT Bold" panose="020F0704030504030204" pitchFamily="34" charset="0"/>
              </a:rPr>
              <a:t> Experiment</a:t>
            </a:r>
            <a:r>
              <a:rPr lang="en-US" sz="4000">
                <a:solidFill>
                  <a:schemeClr val="accent5">
                    <a:lumMod val="75000"/>
                  </a:schemeClr>
                </a:solidFill>
                <a:latin typeface="Arial Rounded MT Bold" panose="020F0704030504030204" pitchFamily="34" charset="0"/>
              </a:rPr>
              <a:t/>
            </a:r>
            <a:br>
              <a:rPr lang="en-US" sz="4000">
                <a:solidFill>
                  <a:schemeClr val="accent5">
                    <a:lumMod val="75000"/>
                  </a:schemeClr>
                </a:solidFill>
                <a:latin typeface="Arial Rounded MT Bold" panose="020F0704030504030204" pitchFamily="34" charset="0"/>
              </a:rPr>
            </a:br>
            <a:r>
              <a:rPr lang="en-US" sz="2800">
                <a:solidFill>
                  <a:schemeClr val="accent1">
                    <a:lumMod val="75000"/>
                  </a:schemeClr>
                </a:solidFill>
                <a:latin typeface="Arial Rounded MT Bold" panose="020F0704030504030204" pitchFamily="34" charset="0"/>
              </a:rPr>
              <a:t>Micro-cluster Evolution</a:t>
            </a:r>
          </a:p>
        </p:txBody>
      </p:sp>
      <p:pic>
        <p:nvPicPr>
          <p:cNvPr id="3" name="Content Placeholder 2"/>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7968"/>
          <a:stretch/>
        </p:blipFill>
        <p:spPr>
          <a:xfrm>
            <a:off x="1" y="1868489"/>
            <a:ext cx="2933699" cy="1912620"/>
          </a:xfr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r="8117"/>
          <a:stretch/>
        </p:blipFill>
        <p:spPr>
          <a:xfrm>
            <a:off x="3065463" y="1868488"/>
            <a:ext cx="2928937" cy="1912620"/>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r="8566"/>
          <a:stretch/>
        </p:blipFill>
        <p:spPr>
          <a:xfrm>
            <a:off x="6126163" y="1868488"/>
            <a:ext cx="2914650" cy="1912620"/>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r="8864"/>
          <a:stretch/>
        </p:blipFill>
        <p:spPr>
          <a:xfrm>
            <a:off x="9172576" y="1868488"/>
            <a:ext cx="2905127" cy="1912620"/>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r="8765"/>
          <a:stretch/>
        </p:blipFill>
        <p:spPr>
          <a:xfrm>
            <a:off x="-42862" y="4440556"/>
            <a:ext cx="2908299" cy="1912620"/>
          </a:xfrm>
          <a:prstGeom prst="rect">
            <a:avLst/>
          </a:prstGeom>
        </p:spPr>
      </p:pic>
      <p:pic>
        <p:nvPicPr>
          <p:cNvPr id="11" name="Picture 10"/>
          <p:cNvPicPr>
            <a:picLocks noChangeAspect="1"/>
          </p:cNvPicPr>
          <p:nvPr/>
        </p:nvPicPr>
        <p:blipFill rotWithShape="1">
          <a:blip r:embed="rId8" cstate="print">
            <a:extLst>
              <a:ext uri="{28A0092B-C50C-407E-A947-70E740481C1C}">
                <a14:useLocalDpi xmlns:a14="http://schemas.microsoft.com/office/drawing/2010/main" val="0"/>
              </a:ext>
            </a:extLst>
          </a:blip>
          <a:srcRect r="8836"/>
          <a:stretch/>
        </p:blipFill>
        <p:spPr>
          <a:xfrm>
            <a:off x="3065463" y="4475795"/>
            <a:ext cx="2882899" cy="1897383"/>
          </a:xfrm>
          <a:prstGeom prst="rect">
            <a:avLst/>
          </a:prstGeom>
        </p:spPr>
      </p:pic>
      <p:pic>
        <p:nvPicPr>
          <p:cNvPr id="12" name="Picture 11"/>
          <p:cNvPicPr>
            <a:picLocks noChangeAspect="1"/>
          </p:cNvPicPr>
          <p:nvPr/>
        </p:nvPicPr>
        <p:blipFill rotWithShape="1">
          <a:blip r:embed="rId9" cstate="print">
            <a:extLst>
              <a:ext uri="{28A0092B-C50C-407E-A947-70E740481C1C}">
                <a14:useLocalDpi xmlns:a14="http://schemas.microsoft.com/office/drawing/2010/main" val="0"/>
              </a:ext>
            </a:extLst>
          </a:blip>
          <a:srcRect r="9068"/>
          <a:stretch/>
        </p:blipFill>
        <p:spPr>
          <a:xfrm>
            <a:off x="6148388" y="4440556"/>
            <a:ext cx="2928937" cy="1932622"/>
          </a:xfrm>
          <a:prstGeom prst="rect">
            <a:avLst/>
          </a:prstGeom>
        </p:spPr>
      </p:pic>
      <p:pic>
        <p:nvPicPr>
          <p:cNvPr id="13" name="Picture 12"/>
          <p:cNvPicPr>
            <a:picLocks noChangeAspect="1"/>
          </p:cNvPicPr>
          <p:nvPr/>
        </p:nvPicPr>
        <p:blipFill rotWithShape="1">
          <a:blip r:embed="rId10" cstate="print">
            <a:extLst>
              <a:ext uri="{28A0092B-C50C-407E-A947-70E740481C1C}">
                <a14:useLocalDpi xmlns:a14="http://schemas.microsoft.com/office/drawing/2010/main" val="0"/>
              </a:ext>
            </a:extLst>
          </a:blip>
          <a:srcRect r="8566"/>
          <a:stretch/>
        </p:blipFill>
        <p:spPr>
          <a:xfrm>
            <a:off x="9277351" y="4440556"/>
            <a:ext cx="2914649" cy="1912620"/>
          </a:xfrm>
          <a:prstGeom prst="rect">
            <a:avLst/>
          </a:prstGeom>
        </p:spPr>
      </p:pic>
      <p:sp>
        <p:nvSpPr>
          <p:cNvPr id="2" name="TextBox 1"/>
          <p:cNvSpPr txBox="1"/>
          <p:nvPr/>
        </p:nvSpPr>
        <p:spPr>
          <a:xfrm>
            <a:off x="10578925" y="1086621"/>
            <a:ext cx="1570872" cy="584775"/>
          </a:xfrm>
          <a:prstGeom prst="rect">
            <a:avLst/>
          </a:prstGeom>
          <a:noFill/>
          <a:ln>
            <a:solidFill>
              <a:schemeClr val="tx1"/>
            </a:solidFill>
          </a:ln>
        </p:spPr>
        <p:txBody>
          <a:bodyPr wrap="square" rtlCol="0">
            <a:spAutoFit/>
          </a:bodyPr>
          <a:lstStyle/>
          <a:p>
            <a:r>
              <a:rPr lang="en-US" sz="1600" b="1" dirty="0" smtClean="0">
                <a:solidFill>
                  <a:srgbClr val="0081E2"/>
                </a:solidFill>
              </a:rPr>
              <a:t>O Micro cluster</a:t>
            </a:r>
          </a:p>
          <a:p>
            <a:r>
              <a:rPr lang="en-US" sz="1600" b="1" dirty="0">
                <a:solidFill>
                  <a:srgbClr val="FF9999"/>
                </a:solidFill>
              </a:rPr>
              <a:t>    Data </a:t>
            </a:r>
            <a:r>
              <a:rPr lang="en-US" sz="1600" b="1" dirty="0" smtClean="0">
                <a:solidFill>
                  <a:srgbClr val="FF9999"/>
                </a:solidFill>
              </a:rPr>
              <a:t>point</a:t>
            </a:r>
            <a:endParaRPr lang="en-US" sz="1600" b="1" dirty="0">
              <a:solidFill>
                <a:srgbClr val="FF9999"/>
              </a:solidFill>
            </a:endParaRPr>
          </a:p>
        </p:txBody>
      </p:sp>
      <p:sp>
        <p:nvSpPr>
          <p:cNvPr id="14" name="Rectangle 13"/>
          <p:cNvSpPr/>
          <p:nvPr/>
        </p:nvSpPr>
        <p:spPr>
          <a:xfrm>
            <a:off x="4170363" y="3939324"/>
            <a:ext cx="1265863" cy="307777"/>
          </a:xfrm>
          <a:prstGeom prst="rect">
            <a:avLst/>
          </a:prstGeom>
        </p:spPr>
        <p:txBody>
          <a:bodyPr wrap="square">
            <a:spAutoFit/>
          </a:bodyPr>
          <a:lstStyle/>
          <a:p>
            <a:r>
              <a:rPr lang="en-US" sz="1400" b="1" dirty="0" smtClean="0"/>
              <a:t>T1: 0 </a:t>
            </a:r>
            <a:r>
              <a:rPr lang="en-US" sz="1400" b="1" dirty="0"/>
              <a:t>to 255 </a:t>
            </a:r>
            <a:r>
              <a:rPr lang="en-US" sz="1400" b="1" dirty="0" smtClean="0"/>
              <a:t>,</a:t>
            </a:r>
            <a:endParaRPr lang="en-US" sz="1400" b="1" dirty="0"/>
          </a:p>
        </p:txBody>
      </p:sp>
      <p:sp>
        <p:nvSpPr>
          <p:cNvPr id="15" name="Rectangle 14"/>
          <p:cNvSpPr/>
          <p:nvPr/>
        </p:nvSpPr>
        <p:spPr>
          <a:xfrm>
            <a:off x="5311632" y="3939324"/>
            <a:ext cx="1365535" cy="307777"/>
          </a:xfrm>
          <a:prstGeom prst="rect">
            <a:avLst/>
          </a:prstGeom>
        </p:spPr>
        <p:txBody>
          <a:bodyPr wrap="square">
            <a:spAutoFit/>
          </a:bodyPr>
          <a:lstStyle/>
          <a:p>
            <a:r>
              <a:rPr lang="en-US" sz="1400" b="1" dirty="0" smtClean="0"/>
              <a:t>TD: 256 </a:t>
            </a:r>
            <a:r>
              <a:rPr lang="en-US" sz="1400" b="1" dirty="0"/>
              <a:t>to 416 </a:t>
            </a:r>
            <a:r>
              <a:rPr lang="en-US" sz="1400" b="1" dirty="0" smtClean="0"/>
              <a:t>,</a:t>
            </a:r>
            <a:endParaRPr lang="en-US" sz="1400" b="1" dirty="0"/>
          </a:p>
        </p:txBody>
      </p:sp>
      <p:sp>
        <p:nvSpPr>
          <p:cNvPr id="16" name="Rectangle 15"/>
          <p:cNvSpPr/>
          <p:nvPr/>
        </p:nvSpPr>
        <p:spPr>
          <a:xfrm>
            <a:off x="6611708" y="3939324"/>
            <a:ext cx="1445293" cy="307777"/>
          </a:xfrm>
          <a:prstGeom prst="rect">
            <a:avLst/>
          </a:prstGeom>
        </p:spPr>
        <p:txBody>
          <a:bodyPr wrap="square">
            <a:spAutoFit/>
          </a:bodyPr>
          <a:lstStyle/>
          <a:p>
            <a:r>
              <a:rPr lang="en-US" sz="1400" b="1" dirty="0" smtClean="0"/>
              <a:t>TC: 417-732</a:t>
            </a:r>
            <a:endParaRPr lang="en-US" sz="1400" b="1" dirty="0"/>
          </a:p>
        </p:txBody>
      </p:sp>
      <p:sp>
        <p:nvSpPr>
          <p:cNvPr id="5" name="TextBox 4"/>
          <p:cNvSpPr txBox="1"/>
          <p:nvPr/>
        </p:nvSpPr>
        <p:spPr>
          <a:xfrm>
            <a:off x="11477625" y="5705475"/>
            <a:ext cx="200025" cy="36933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en-US" dirty="0"/>
          </a:p>
        </p:txBody>
      </p:sp>
      <p:sp>
        <p:nvSpPr>
          <p:cNvPr id="17" name="Oval 16"/>
          <p:cNvSpPr/>
          <p:nvPr/>
        </p:nvSpPr>
        <p:spPr>
          <a:xfrm>
            <a:off x="10692410" y="1456411"/>
            <a:ext cx="74416" cy="80628"/>
          </a:xfrm>
          <a:prstGeom prst="ellipse">
            <a:avLst/>
          </a:prstGeom>
          <a:solidFill>
            <a:srgbClr val="FF9999"/>
          </a:solidFill>
          <a:ln>
            <a:solidFill>
              <a:srgbClr val="FF999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p:cNvSpPr txBox="1"/>
          <p:nvPr/>
        </p:nvSpPr>
        <p:spPr>
          <a:xfrm>
            <a:off x="10865906" y="5785037"/>
            <a:ext cx="194737" cy="210207"/>
          </a:xfrm>
          <a:prstGeom prst="rect">
            <a:avLst/>
          </a:prstGeom>
          <a:solidFill>
            <a:schemeClr val="bg1"/>
          </a:solidFill>
          <a:ln>
            <a:noFill/>
          </a:ln>
        </p:spPr>
        <p:txBody>
          <a:bodyPr wrap="square" rtlCol="0">
            <a:spAutoFit/>
          </a:bodyPr>
          <a:lstStyle/>
          <a:p>
            <a:endParaRPr lang="en-US" sz="1600" b="1" dirty="0">
              <a:solidFill>
                <a:srgbClr val="FF9999"/>
              </a:solidFill>
            </a:endParaRPr>
          </a:p>
        </p:txBody>
      </p:sp>
      <p:sp>
        <p:nvSpPr>
          <p:cNvPr id="19" name="TextBox 18"/>
          <p:cNvSpPr txBox="1"/>
          <p:nvPr/>
        </p:nvSpPr>
        <p:spPr>
          <a:xfrm>
            <a:off x="4771698" y="2280745"/>
            <a:ext cx="226334" cy="209733"/>
          </a:xfrm>
          <a:prstGeom prst="rect">
            <a:avLst/>
          </a:prstGeom>
          <a:solidFill>
            <a:schemeClr val="bg1"/>
          </a:solidFill>
          <a:ln>
            <a:noFill/>
          </a:ln>
        </p:spPr>
        <p:txBody>
          <a:bodyPr wrap="square" rtlCol="0">
            <a:spAutoFit/>
          </a:bodyPr>
          <a:lstStyle/>
          <a:p>
            <a:endParaRPr lang="en-US" sz="1600" b="1" dirty="0">
              <a:solidFill>
                <a:srgbClr val="FF9999"/>
              </a:solidFill>
            </a:endParaRPr>
          </a:p>
        </p:txBody>
      </p:sp>
      <p:sp>
        <p:nvSpPr>
          <p:cNvPr id="20" name="TextBox 19"/>
          <p:cNvSpPr txBox="1"/>
          <p:nvPr/>
        </p:nvSpPr>
        <p:spPr>
          <a:xfrm>
            <a:off x="9995338" y="3143740"/>
            <a:ext cx="250425" cy="261612"/>
          </a:xfrm>
          <a:prstGeom prst="rect">
            <a:avLst/>
          </a:prstGeom>
          <a:solidFill>
            <a:schemeClr val="bg1"/>
          </a:solidFill>
          <a:ln>
            <a:noFill/>
          </a:ln>
        </p:spPr>
        <p:txBody>
          <a:bodyPr wrap="square" rtlCol="0">
            <a:spAutoFit/>
          </a:bodyPr>
          <a:lstStyle/>
          <a:p>
            <a:endParaRPr lang="en-US" sz="1600" b="1" dirty="0">
              <a:solidFill>
                <a:srgbClr val="FF9999"/>
              </a:solidFill>
            </a:endParaRPr>
          </a:p>
        </p:txBody>
      </p:sp>
      <p:sp>
        <p:nvSpPr>
          <p:cNvPr id="21" name="TextBox 20"/>
          <p:cNvSpPr txBox="1"/>
          <p:nvPr/>
        </p:nvSpPr>
        <p:spPr>
          <a:xfrm>
            <a:off x="10766826" y="3195145"/>
            <a:ext cx="293816" cy="294289"/>
          </a:xfrm>
          <a:prstGeom prst="rect">
            <a:avLst/>
          </a:prstGeom>
          <a:solidFill>
            <a:schemeClr val="bg1"/>
          </a:solidFill>
          <a:ln>
            <a:noFill/>
          </a:ln>
        </p:spPr>
        <p:txBody>
          <a:bodyPr wrap="square" rtlCol="0">
            <a:spAutoFit/>
          </a:bodyPr>
          <a:lstStyle/>
          <a:p>
            <a:endParaRPr lang="en-US" sz="1600" b="1" dirty="0">
              <a:solidFill>
                <a:srgbClr val="FF9999"/>
              </a:solidFill>
            </a:endParaRPr>
          </a:p>
        </p:txBody>
      </p:sp>
    </p:spTree>
    <p:extLst>
      <p:ext uri="{BB962C8B-B14F-4D97-AF65-F5344CB8AC3E}">
        <p14:creationId xmlns:p14="http://schemas.microsoft.com/office/powerpoint/2010/main" val="41589544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r="2315"/>
          <a:stretch/>
        </p:blipFill>
        <p:spPr>
          <a:xfrm>
            <a:off x="5935001" y="2154750"/>
            <a:ext cx="6193500" cy="4351338"/>
          </a:xfrm>
        </p:spPr>
      </p:pic>
      <p:sp>
        <p:nvSpPr>
          <p:cNvPr id="4" name="Slide Number Placeholder 3"/>
          <p:cNvSpPr>
            <a:spLocks noGrp="1"/>
          </p:cNvSpPr>
          <p:nvPr>
            <p:ph type="sldNum" sz="quarter" idx="12"/>
          </p:nvPr>
        </p:nvSpPr>
        <p:spPr/>
        <p:txBody>
          <a:bodyPr/>
          <a:lstStyle/>
          <a:p>
            <a:fld id="{0BBC8359-CD59-4D21-B28E-F2F07CC98558}" type="slidenum">
              <a:rPr lang="en-US" smtClean="0"/>
              <a:t>35</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93789"/>
            <a:ext cx="6228080" cy="4312299"/>
          </a:xfrm>
          <a:prstGeom prst="rect">
            <a:avLst/>
          </a:prstGeom>
        </p:spPr>
      </p:pic>
      <p:sp>
        <p:nvSpPr>
          <p:cNvPr id="7"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C00000"/>
                </a:solidFill>
                <a:latin typeface="Arial Rounded MT Bold" panose="020F0704030504030204" pitchFamily="34" charset="0"/>
              </a:rPr>
              <a:t>Occupant </a:t>
            </a:r>
            <a:r>
              <a:rPr lang="en-US" sz="4000" dirty="0" err="1">
                <a:solidFill>
                  <a:srgbClr val="C00000"/>
                </a:solidFill>
                <a:latin typeface="Arial Rounded MT Bold" panose="020F0704030504030204" pitchFamily="34" charset="0"/>
              </a:rPr>
              <a:t>Behaviour</a:t>
            </a:r>
            <a:r>
              <a:rPr lang="en-US" sz="4000" dirty="0">
                <a:solidFill>
                  <a:srgbClr val="C00000"/>
                </a:solidFill>
                <a:latin typeface="Arial Rounded MT Bold" panose="020F0704030504030204" pitchFamily="34" charset="0"/>
              </a:rPr>
              <a:t> Experiment</a:t>
            </a:r>
            <a:r>
              <a:rPr lang="en-US" sz="4000" dirty="0">
                <a:solidFill>
                  <a:schemeClr val="accent5">
                    <a:lumMod val="75000"/>
                  </a:schemeClr>
                </a:solidFill>
                <a:latin typeface="Arial Rounded MT Bold" panose="020F0704030504030204" pitchFamily="34" charset="0"/>
              </a:rPr>
              <a:t/>
            </a:r>
            <a:br>
              <a:rPr lang="en-US" sz="4000" dirty="0">
                <a:solidFill>
                  <a:schemeClr val="accent5">
                    <a:lumMod val="75000"/>
                  </a:schemeClr>
                </a:solidFill>
                <a:latin typeface="Arial Rounded MT Bold" panose="020F0704030504030204" pitchFamily="34" charset="0"/>
              </a:rPr>
            </a:br>
            <a:r>
              <a:rPr lang="en-US" sz="2800" dirty="0">
                <a:solidFill>
                  <a:schemeClr val="accent1">
                    <a:lumMod val="75000"/>
                  </a:schemeClr>
                </a:solidFill>
                <a:latin typeface="Arial Rounded MT Bold" panose="020F0704030504030204" pitchFamily="34" charset="0"/>
              </a:rPr>
              <a:t>Micro and Macro-clusters</a:t>
            </a:r>
          </a:p>
        </p:txBody>
      </p:sp>
      <p:sp>
        <p:nvSpPr>
          <p:cNvPr id="8" name="TextBox 7"/>
          <p:cNvSpPr txBox="1"/>
          <p:nvPr/>
        </p:nvSpPr>
        <p:spPr>
          <a:xfrm>
            <a:off x="4926448" y="4950034"/>
            <a:ext cx="1394140" cy="86177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b="1" dirty="0" smtClean="0">
                <a:solidFill>
                  <a:srgbClr val="FF0000"/>
                </a:solidFill>
              </a:rPr>
              <a:t>+</a:t>
            </a:r>
            <a:r>
              <a:rPr lang="en-US" sz="1400" b="1" dirty="0" smtClean="0">
                <a:solidFill>
                  <a:srgbClr val="0070C0"/>
                </a:solidFill>
              </a:rPr>
              <a:t> </a:t>
            </a:r>
            <a:r>
              <a:rPr lang="en-US" sz="1400" b="1" dirty="0" smtClean="0">
                <a:solidFill>
                  <a:schemeClr val="tx1"/>
                </a:solidFill>
              </a:rPr>
              <a:t>Macro cluster</a:t>
            </a:r>
          </a:p>
          <a:p>
            <a:r>
              <a:rPr lang="en-US" sz="1400" b="1" dirty="0" smtClean="0">
                <a:solidFill>
                  <a:srgbClr val="0070C0"/>
                </a:solidFill>
              </a:rPr>
              <a:t>O </a:t>
            </a:r>
            <a:r>
              <a:rPr lang="en-US" sz="1400" b="1" dirty="0" smtClean="0">
                <a:solidFill>
                  <a:schemeClr val="tx1"/>
                </a:solidFill>
              </a:rPr>
              <a:t>Micro cluster</a:t>
            </a:r>
          </a:p>
          <a:p>
            <a:r>
              <a:rPr lang="en-US" sz="2000" b="1" dirty="0" smtClean="0">
                <a:solidFill>
                  <a:schemeClr val="bg1">
                    <a:lumMod val="50000"/>
                  </a:schemeClr>
                </a:solidFill>
              </a:rPr>
              <a:t>.</a:t>
            </a:r>
            <a:r>
              <a:rPr lang="en-US" sz="1400" b="1" dirty="0" smtClean="0">
                <a:solidFill>
                  <a:srgbClr val="0070C0"/>
                </a:solidFill>
              </a:rPr>
              <a:t>  </a:t>
            </a:r>
            <a:r>
              <a:rPr lang="en-US" sz="1400" b="1" dirty="0" smtClean="0">
                <a:solidFill>
                  <a:schemeClr val="tx1"/>
                </a:solidFill>
              </a:rPr>
              <a:t>Data point</a:t>
            </a:r>
            <a:endParaRPr lang="en-US" sz="1400" b="1" dirty="0">
              <a:solidFill>
                <a:schemeClr val="tx1"/>
              </a:solidFill>
            </a:endParaRPr>
          </a:p>
        </p:txBody>
      </p:sp>
      <p:sp>
        <p:nvSpPr>
          <p:cNvPr id="9" name="TextBox 8"/>
          <p:cNvSpPr txBox="1"/>
          <p:nvPr/>
        </p:nvSpPr>
        <p:spPr>
          <a:xfrm>
            <a:off x="10797860" y="4907858"/>
            <a:ext cx="1394140" cy="89255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smtClean="0">
                <a:solidFill>
                  <a:schemeClr val="tx1"/>
                </a:solidFill>
              </a:rPr>
              <a:t>O</a:t>
            </a:r>
            <a:r>
              <a:rPr lang="en-US" sz="1400" b="1" dirty="0" smtClean="0">
                <a:solidFill>
                  <a:srgbClr val="0070C0"/>
                </a:solidFill>
              </a:rPr>
              <a:t> </a:t>
            </a:r>
            <a:r>
              <a:rPr lang="en-US" sz="1400" b="1" dirty="0" smtClean="0">
                <a:solidFill>
                  <a:schemeClr val="tx1"/>
                </a:solidFill>
              </a:rPr>
              <a:t>Macro cluster</a:t>
            </a:r>
          </a:p>
          <a:p>
            <a:r>
              <a:rPr lang="en-US" sz="1100" b="1" dirty="0" smtClean="0">
                <a:solidFill>
                  <a:schemeClr val="tx1"/>
                </a:solidFill>
              </a:rPr>
              <a:t>O</a:t>
            </a:r>
            <a:r>
              <a:rPr lang="en-US" sz="1400" b="1" dirty="0" smtClean="0">
                <a:solidFill>
                  <a:srgbClr val="0070C0"/>
                </a:solidFill>
              </a:rPr>
              <a:t>  </a:t>
            </a:r>
            <a:r>
              <a:rPr lang="en-US" sz="1400" b="1" dirty="0" smtClean="0">
                <a:solidFill>
                  <a:schemeClr val="tx1"/>
                </a:solidFill>
              </a:rPr>
              <a:t>Micro cluster</a:t>
            </a:r>
          </a:p>
          <a:p>
            <a:r>
              <a:rPr lang="en-US" sz="2000" b="1" dirty="0" smtClean="0">
                <a:solidFill>
                  <a:schemeClr val="bg1">
                    <a:lumMod val="50000"/>
                  </a:schemeClr>
                </a:solidFill>
              </a:rPr>
              <a:t>.</a:t>
            </a:r>
            <a:r>
              <a:rPr lang="en-US" sz="1400" b="1" dirty="0" smtClean="0">
                <a:solidFill>
                  <a:srgbClr val="0070C0"/>
                </a:solidFill>
              </a:rPr>
              <a:t>   </a:t>
            </a:r>
            <a:r>
              <a:rPr lang="en-US" sz="1400" b="1" dirty="0" smtClean="0">
                <a:solidFill>
                  <a:schemeClr val="tx1"/>
                </a:solidFill>
              </a:rPr>
              <a:t>Data point</a:t>
            </a:r>
            <a:endParaRPr lang="en-US" sz="1400" b="1" dirty="0">
              <a:solidFill>
                <a:schemeClr val="tx1"/>
              </a:solidFill>
            </a:endParaRPr>
          </a:p>
        </p:txBody>
      </p:sp>
      <p:sp>
        <p:nvSpPr>
          <p:cNvPr id="2" name="Oval 1"/>
          <p:cNvSpPr/>
          <p:nvPr/>
        </p:nvSpPr>
        <p:spPr>
          <a:xfrm>
            <a:off x="10890368" y="4996731"/>
            <a:ext cx="156410" cy="180629"/>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p:cNvSpPr/>
          <p:nvPr/>
        </p:nvSpPr>
        <p:spPr>
          <a:xfrm>
            <a:off x="10902399" y="5300293"/>
            <a:ext cx="74416" cy="8062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p:cNvSpPr/>
          <p:nvPr/>
        </p:nvSpPr>
        <p:spPr>
          <a:xfrm>
            <a:off x="1996967" y="4372303"/>
            <a:ext cx="945930" cy="1008618"/>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191869" y="4330419"/>
            <a:ext cx="945930" cy="1008618"/>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498428" y="2906110"/>
            <a:ext cx="1037401" cy="1045780"/>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61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heel(1)">
                                      <p:cBhvr>
                                        <p:cTn id="10" dur="2000"/>
                                        <p:tgtEl>
                                          <p:spTgt spid="1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heel(1)">
                                      <p:cBhvr>
                                        <p:cTn id="13"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7167" b="5742"/>
          <a:stretch/>
        </p:blipFill>
        <p:spPr>
          <a:xfrm>
            <a:off x="8438414" y="1766171"/>
            <a:ext cx="3166698" cy="1948724"/>
          </a:xfrm>
        </p:spPr>
      </p:pic>
      <p:sp>
        <p:nvSpPr>
          <p:cNvPr id="4" name="Slide Number Placeholder 3"/>
          <p:cNvSpPr>
            <a:spLocks noGrp="1"/>
          </p:cNvSpPr>
          <p:nvPr>
            <p:ph type="sldNum" sz="quarter" idx="12"/>
          </p:nvPr>
        </p:nvSpPr>
        <p:spPr>
          <a:xfrm>
            <a:off x="9271000" y="6356350"/>
            <a:ext cx="2743200" cy="365125"/>
          </a:xfrm>
        </p:spPr>
        <p:txBody>
          <a:bodyPr/>
          <a:lstStyle/>
          <a:p>
            <a:fld id="{0BBC8359-CD59-4D21-B28E-F2F07CC98558}" type="slidenum">
              <a:rPr lang="en-US" smtClean="0"/>
              <a:t>36</a:t>
            </a:fld>
            <a:endParaRPr lang="en-US"/>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6271"/>
          <a:stretch/>
        </p:blipFill>
        <p:spPr>
          <a:xfrm>
            <a:off x="8438414" y="4094276"/>
            <a:ext cx="3159386" cy="2086414"/>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t="6577"/>
          <a:stretch/>
        </p:blipFill>
        <p:spPr>
          <a:xfrm>
            <a:off x="4585209" y="4094276"/>
            <a:ext cx="3117406" cy="2066324"/>
          </a:xfrm>
          <a:prstGeom prst="rect">
            <a:avLst/>
          </a:prstGeom>
        </p:spPr>
      </p:pic>
      <p:sp>
        <p:nvSpPr>
          <p:cNvPr id="9" name="Title 1"/>
          <p:cNvSpPr txBox="1">
            <a:spLocks/>
          </p:cNvSpPr>
          <p:nvPr/>
        </p:nvSpPr>
        <p:spPr>
          <a:xfrm>
            <a:off x="496038" y="983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C00000"/>
                </a:solidFill>
                <a:latin typeface="Arial Rounded MT Bold" panose="020F0704030504030204" pitchFamily="34" charset="0"/>
              </a:rPr>
              <a:t>Occupant </a:t>
            </a:r>
            <a:r>
              <a:rPr lang="en-US" sz="4000" err="1">
                <a:solidFill>
                  <a:srgbClr val="C00000"/>
                </a:solidFill>
                <a:latin typeface="Arial Rounded MT Bold" panose="020F0704030504030204" pitchFamily="34" charset="0"/>
              </a:rPr>
              <a:t>Behaviour</a:t>
            </a:r>
            <a:r>
              <a:rPr lang="en-US" sz="4000">
                <a:solidFill>
                  <a:srgbClr val="C00000"/>
                </a:solidFill>
                <a:latin typeface="Arial Rounded MT Bold" panose="020F0704030504030204" pitchFamily="34" charset="0"/>
              </a:rPr>
              <a:t> Experiment</a:t>
            </a:r>
            <a:r>
              <a:rPr lang="en-US" sz="4000">
                <a:solidFill>
                  <a:schemeClr val="accent5">
                    <a:lumMod val="75000"/>
                  </a:schemeClr>
                </a:solidFill>
                <a:latin typeface="Arial Rounded MT Bold" panose="020F0704030504030204" pitchFamily="34" charset="0"/>
              </a:rPr>
              <a:t/>
            </a:r>
            <a:br>
              <a:rPr lang="en-US" sz="4000">
                <a:solidFill>
                  <a:schemeClr val="accent5">
                    <a:lumMod val="75000"/>
                  </a:schemeClr>
                </a:solidFill>
                <a:latin typeface="Arial Rounded MT Bold" panose="020F0704030504030204" pitchFamily="34" charset="0"/>
              </a:rPr>
            </a:br>
            <a:r>
              <a:rPr lang="en-US" sz="2800">
                <a:solidFill>
                  <a:schemeClr val="accent1">
                    <a:lumMod val="75000"/>
                  </a:schemeClr>
                </a:solidFill>
                <a:latin typeface="Arial Rounded MT Bold" panose="020F0704030504030204" pitchFamily="34" charset="0"/>
              </a:rPr>
              <a:t>Micro and Macro-clusters</a:t>
            </a:r>
          </a:p>
        </p:txBody>
      </p:sp>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t="5911" b="5527"/>
          <a:stretch/>
        </p:blipFill>
        <p:spPr>
          <a:xfrm>
            <a:off x="4585209" y="1766171"/>
            <a:ext cx="3119354" cy="1977241"/>
          </a:xfrm>
          <a:prstGeom prst="rect">
            <a:avLst/>
          </a:prstGeom>
        </p:spPr>
      </p:pic>
      <p:sp>
        <p:nvSpPr>
          <p:cNvPr id="10" name="Rectangle 9"/>
          <p:cNvSpPr/>
          <p:nvPr/>
        </p:nvSpPr>
        <p:spPr>
          <a:xfrm>
            <a:off x="293748" y="2257105"/>
            <a:ext cx="3923562" cy="2000548"/>
          </a:xfrm>
          <a:prstGeom prst="rect">
            <a:avLst/>
          </a:prstGeom>
        </p:spPr>
        <p:txBody>
          <a:bodyPr wrap="square">
            <a:spAutoFit/>
          </a:bodyPr>
          <a:lstStyle/>
          <a:p>
            <a:pPr marL="342900" indent="-342900" algn="just">
              <a:buFont typeface="Arial" panose="020B0604020202020204" pitchFamily="34" charset="0"/>
              <a:buChar char="•"/>
            </a:pPr>
            <a:r>
              <a:rPr lang="en-US" sz="2000"/>
              <a:t>Clustering results for the entire experiment duration of six days across the three buildings</a:t>
            </a:r>
          </a:p>
          <a:p>
            <a:pPr marL="342900" indent="-342900" algn="just">
              <a:buFont typeface="Arial" panose="020B0604020202020204" pitchFamily="34" charset="0"/>
              <a:buChar char="•"/>
            </a:pPr>
            <a:endParaRPr lang="en-US" sz="2000"/>
          </a:p>
          <a:p>
            <a:pPr marL="342900" indent="-342900" algn="just">
              <a:buFont typeface="Arial" panose="020B0604020202020204" pitchFamily="34" charset="0"/>
              <a:buChar char="•"/>
            </a:pPr>
            <a:r>
              <a:rPr lang="en-US" sz="2000"/>
              <a:t>The DSAP expiration time values of 20,000; 2,000; 1,000 and 200</a:t>
            </a:r>
            <a:r>
              <a:rPr lang="en-US" sz="2400"/>
              <a:t>.</a:t>
            </a:r>
          </a:p>
        </p:txBody>
      </p:sp>
      <p:sp>
        <p:nvSpPr>
          <p:cNvPr id="3" name="Rectangle 2"/>
          <p:cNvSpPr/>
          <p:nvPr/>
        </p:nvSpPr>
        <p:spPr>
          <a:xfrm>
            <a:off x="5121081" y="1495577"/>
            <a:ext cx="2319609" cy="307777"/>
          </a:xfrm>
          <a:prstGeom prst="rect">
            <a:avLst/>
          </a:prstGeom>
        </p:spPr>
        <p:txBody>
          <a:bodyPr wrap="none">
            <a:spAutoFit/>
          </a:bodyPr>
          <a:lstStyle/>
          <a:p>
            <a:r>
              <a:rPr lang="en-US" sz="1400" dirty="0">
                <a:solidFill>
                  <a:schemeClr val="tx1">
                    <a:lumMod val="50000"/>
                    <a:lumOff val="50000"/>
                  </a:schemeClr>
                </a:solidFill>
              </a:rPr>
              <a:t>Expiration time value:20,000</a:t>
            </a:r>
          </a:p>
        </p:txBody>
      </p:sp>
      <p:sp>
        <p:nvSpPr>
          <p:cNvPr id="14" name="Rectangle 13"/>
          <p:cNvSpPr/>
          <p:nvPr/>
        </p:nvSpPr>
        <p:spPr>
          <a:xfrm>
            <a:off x="8981177" y="1510191"/>
            <a:ext cx="2188484" cy="307777"/>
          </a:xfrm>
          <a:prstGeom prst="rect">
            <a:avLst/>
          </a:prstGeom>
        </p:spPr>
        <p:txBody>
          <a:bodyPr wrap="none">
            <a:spAutoFit/>
          </a:bodyPr>
          <a:lstStyle/>
          <a:p>
            <a:r>
              <a:rPr lang="en-US" sz="1400" dirty="0">
                <a:solidFill>
                  <a:schemeClr val="tx1">
                    <a:lumMod val="50000"/>
                    <a:lumOff val="50000"/>
                  </a:schemeClr>
                </a:solidFill>
              </a:rPr>
              <a:t>Expiration time value:2,000</a:t>
            </a:r>
          </a:p>
        </p:txBody>
      </p:sp>
      <p:sp>
        <p:nvSpPr>
          <p:cNvPr id="15" name="Rectangle 14"/>
          <p:cNvSpPr/>
          <p:nvPr/>
        </p:nvSpPr>
        <p:spPr>
          <a:xfrm>
            <a:off x="5121080" y="3865163"/>
            <a:ext cx="2188484" cy="307777"/>
          </a:xfrm>
          <a:prstGeom prst="rect">
            <a:avLst/>
          </a:prstGeom>
        </p:spPr>
        <p:txBody>
          <a:bodyPr wrap="none">
            <a:spAutoFit/>
          </a:bodyPr>
          <a:lstStyle/>
          <a:p>
            <a:r>
              <a:rPr lang="en-US" sz="1400" dirty="0">
                <a:solidFill>
                  <a:schemeClr val="tx1">
                    <a:lumMod val="50000"/>
                    <a:lumOff val="50000"/>
                  </a:schemeClr>
                </a:solidFill>
              </a:rPr>
              <a:t>Expiration time value:1,000</a:t>
            </a:r>
          </a:p>
        </p:txBody>
      </p:sp>
      <p:sp>
        <p:nvSpPr>
          <p:cNvPr id="16" name="Rectangle 15"/>
          <p:cNvSpPr/>
          <p:nvPr/>
        </p:nvSpPr>
        <p:spPr>
          <a:xfrm>
            <a:off x="9049305" y="3847179"/>
            <a:ext cx="2052228" cy="307777"/>
          </a:xfrm>
          <a:prstGeom prst="rect">
            <a:avLst/>
          </a:prstGeom>
        </p:spPr>
        <p:txBody>
          <a:bodyPr wrap="none">
            <a:spAutoFit/>
          </a:bodyPr>
          <a:lstStyle/>
          <a:p>
            <a:r>
              <a:rPr lang="en-US" sz="1400" dirty="0">
                <a:solidFill>
                  <a:schemeClr val="tx1">
                    <a:lumMod val="50000"/>
                    <a:lumOff val="50000"/>
                  </a:schemeClr>
                </a:solidFill>
              </a:rPr>
              <a:t>Expiration time value:200</a:t>
            </a:r>
          </a:p>
        </p:txBody>
      </p:sp>
      <p:sp>
        <p:nvSpPr>
          <p:cNvPr id="13" name="Rectangle 12"/>
          <p:cNvSpPr/>
          <p:nvPr/>
        </p:nvSpPr>
        <p:spPr>
          <a:xfrm>
            <a:off x="6174827" y="6398330"/>
            <a:ext cx="1265863" cy="307777"/>
          </a:xfrm>
          <a:prstGeom prst="rect">
            <a:avLst/>
          </a:prstGeom>
        </p:spPr>
        <p:txBody>
          <a:bodyPr wrap="square">
            <a:spAutoFit/>
          </a:bodyPr>
          <a:lstStyle/>
          <a:p>
            <a:r>
              <a:rPr lang="en-US" sz="1400" b="1" dirty="0" smtClean="0"/>
              <a:t>T1- 0 </a:t>
            </a:r>
            <a:r>
              <a:rPr lang="en-US" sz="1400" b="1" dirty="0"/>
              <a:t>to 255 </a:t>
            </a:r>
            <a:r>
              <a:rPr lang="en-US" sz="1400" b="1" dirty="0" smtClean="0"/>
              <a:t>,</a:t>
            </a:r>
            <a:endParaRPr lang="en-US" sz="1400" b="1" dirty="0"/>
          </a:p>
        </p:txBody>
      </p:sp>
      <p:sp>
        <p:nvSpPr>
          <p:cNvPr id="17" name="Rectangle 16"/>
          <p:cNvSpPr/>
          <p:nvPr/>
        </p:nvSpPr>
        <p:spPr>
          <a:xfrm>
            <a:off x="7250637" y="6398330"/>
            <a:ext cx="1365535" cy="307777"/>
          </a:xfrm>
          <a:prstGeom prst="rect">
            <a:avLst/>
          </a:prstGeom>
        </p:spPr>
        <p:txBody>
          <a:bodyPr wrap="square">
            <a:spAutoFit/>
          </a:bodyPr>
          <a:lstStyle/>
          <a:p>
            <a:r>
              <a:rPr lang="en-US" sz="1400" b="1" dirty="0" smtClean="0"/>
              <a:t>TD- 256 </a:t>
            </a:r>
            <a:r>
              <a:rPr lang="en-US" sz="1400" b="1" dirty="0"/>
              <a:t>to 416 </a:t>
            </a:r>
            <a:r>
              <a:rPr lang="en-US" sz="1400" b="1" dirty="0" smtClean="0"/>
              <a:t>,</a:t>
            </a:r>
            <a:endParaRPr lang="en-US" sz="1400" b="1" dirty="0"/>
          </a:p>
        </p:txBody>
      </p:sp>
      <p:sp>
        <p:nvSpPr>
          <p:cNvPr id="18" name="Rectangle 17"/>
          <p:cNvSpPr/>
          <p:nvPr/>
        </p:nvSpPr>
        <p:spPr>
          <a:xfrm>
            <a:off x="8616172" y="6398330"/>
            <a:ext cx="1445293" cy="307777"/>
          </a:xfrm>
          <a:prstGeom prst="rect">
            <a:avLst/>
          </a:prstGeom>
        </p:spPr>
        <p:txBody>
          <a:bodyPr wrap="square">
            <a:spAutoFit/>
          </a:bodyPr>
          <a:lstStyle/>
          <a:p>
            <a:r>
              <a:rPr lang="en-US" sz="1400" b="1" dirty="0" smtClean="0"/>
              <a:t>TC- 417-732</a:t>
            </a:r>
            <a:endParaRPr lang="en-US" sz="1400" b="1" dirty="0"/>
          </a:p>
        </p:txBody>
      </p:sp>
    </p:spTree>
    <p:extLst>
      <p:ext uri="{BB962C8B-B14F-4D97-AF65-F5344CB8AC3E}">
        <p14:creationId xmlns:p14="http://schemas.microsoft.com/office/powerpoint/2010/main" val="1454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25"/>
                                  </p:iterate>
                                  <p:childTnLst>
                                    <p:set>
                                      <p:cBhvr override="childStyle">
                                        <p:cTn id="6" dur="indefinite"/>
                                        <p:tgtEl>
                                          <p:spTgt spid="3"/>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5" presetClass="emph" presetSubtype="0" grpId="0" nodeType="clickEffect">
                                  <p:stCondLst>
                                    <p:cond delay="0"/>
                                  </p:stCondLst>
                                  <p:iterate type="lt">
                                    <p:tmAbs val="25"/>
                                  </p:iterate>
                                  <p:childTnLst>
                                    <p:set>
                                      <p:cBhvr override="childStyle">
                                        <p:cTn id="10" dur="indefinite"/>
                                        <p:tgtEl>
                                          <p:spTgt spid="14"/>
                                        </p:tgtEl>
                                        <p:attrNameLst>
                                          <p:attrName>style.fontWeight</p:attrName>
                                        </p:attrNameLst>
                                      </p:cBhvr>
                                      <p:to>
                                        <p:strVal val="bold"/>
                                      </p:to>
                                    </p:set>
                                  </p:childTnLst>
                                </p:cTn>
                              </p:par>
                            </p:childTnLst>
                          </p:cTn>
                        </p:par>
                        <p:par>
                          <p:cTn id="11" fill="hold">
                            <p:stCondLst>
                              <p:cond delay="625"/>
                            </p:stCondLst>
                            <p:childTnLst>
                              <p:par>
                                <p:cTn id="12" presetID="15" presetClass="emph" presetSubtype="0" grpId="0" nodeType="afterEffect">
                                  <p:stCondLst>
                                    <p:cond delay="0"/>
                                  </p:stCondLst>
                                  <p:iterate type="lt">
                                    <p:tmAbs val="25"/>
                                  </p:iterate>
                                  <p:childTnLst>
                                    <p:set>
                                      <p:cBhvr override="childStyle">
                                        <p:cTn id="13" dur="indefinite"/>
                                        <p:tgtEl>
                                          <p:spTgt spid="15"/>
                                        </p:tgtEl>
                                        <p:attrNameLst>
                                          <p:attrName>style.fontWeight</p:attrName>
                                        </p:attrNameLst>
                                      </p:cBhvr>
                                      <p:to>
                                        <p:strVal val="bold"/>
                                      </p:to>
                                    </p:set>
                                  </p:childTnLst>
                                </p:cTn>
                              </p:par>
                            </p:childTnLst>
                          </p:cTn>
                        </p:par>
                        <p:par>
                          <p:cTn id="14" fill="hold">
                            <p:stCondLst>
                              <p:cond delay="1250"/>
                            </p:stCondLst>
                            <p:childTnLst>
                              <p:par>
                                <p:cTn id="15" presetID="15" presetClass="emph" presetSubtype="0" grpId="0" nodeType="afterEffect">
                                  <p:stCondLst>
                                    <p:cond delay="0"/>
                                  </p:stCondLst>
                                  <p:iterate type="lt">
                                    <p:tmAbs val="25"/>
                                  </p:iterate>
                                  <p:childTnLst>
                                    <p:set>
                                      <p:cBhvr override="childStyle">
                                        <p:cTn id="16" dur="indefinite"/>
                                        <p:tgtEl>
                                          <p:spTgt spid="16"/>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5"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BBC8359-CD59-4D21-B28E-F2F07CC98558}" type="slidenum">
              <a:rPr lang="en-US" smtClean="0"/>
              <a:t>37</a:t>
            </a:fld>
            <a:endParaRPr lang="en-US"/>
          </a:p>
        </p:txBody>
      </p:sp>
      <p:sp>
        <p:nvSpPr>
          <p:cNvPr id="6" name="Title 1"/>
          <p:cNvSpPr txBox="1">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C00000"/>
                </a:solidFill>
                <a:latin typeface="Arial Rounded MT Bold" panose="020F0704030504030204" pitchFamily="34" charset="0"/>
              </a:rPr>
              <a:t>Occupant </a:t>
            </a:r>
            <a:r>
              <a:rPr lang="en-US" sz="4000" dirty="0" err="1">
                <a:solidFill>
                  <a:srgbClr val="C00000"/>
                </a:solidFill>
                <a:latin typeface="Arial Rounded MT Bold" panose="020F0704030504030204" pitchFamily="34" charset="0"/>
              </a:rPr>
              <a:t>Behaviour</a:t>
            </a:r>
            <a:r>
              <a:rPr lang="en-US" sz="4000" dirty="0">
                <a:solidFill>
                  <a:srgbClr val="C00000"/>
                </a:solidFill>
                <a:latin typeface="Arial Rounded MT Bold" panose="020F0704030504030204" pitchFamily="34" charset="0"/>
              </a:rPr>
              <a:t> Experiment</a:t>
            </a:r>
            <a:r>
              <a:rPr lang="en-US" sz="4000" dirty="0">
                <a:solidFill>
                  <a:schemeClr val="accent5">
                    <a:lumMod val="75000"/>
                  </a:schemeClr>
                </a:solidFill>
                <a:latin typeface="Arial Rounded MT Bold" panose="020F0704030504030204" pitchFamily="34" charset="0"/>
              </a:rPr>
              <a:t/>
            </a:r>
            <a:br>
              <a:rPr lang="en-US" sz="4000" dirty="0">
                <a:solidFill>
                  <a:schemeClr val="accent5">
                    <a:lumMod val="75000"/>
                  </a:schemeClr>
                </a:solidFill>
                <a:latin typeface="Arial Rounded MT Bold" panose="020F0704030504030204" pitchFamily="34" charset="0"/>
              </a:rPr>
            </a:br>
            <a:r>
              <a:rPr lang="en-US" sz="2800" dirty="0">
                <a:solidFill>
                  <a:schemeClr val="accent1">
                    <a:lumMod val="75000"/>
                  </a:schemeClr>
                </a:solidFill>
                <a:latin typeface="Arial Rounded MT Bold" panose="020F0704030504030204" pitchFamily="34" charset="0"/>
              </a:rPr>
              <a:t>Performance and Validation Metrics</a:t>
            </a:r>
          </a:p>
        </p:txBody>
      </p:sp>
      <p:sp>
        <p:nvSpPr>
          <p:cNvPr id="7" name="Rectangle 6"/>
          <p:cNvSpPr/>
          <p:nvPr/>
        </p:nvSpPr>
        <p:spPr>
          <a:xfrm>
            <a:off x="584200" y="2495756"/>
            <a:ext cx="4381500" cy="2554545"/>
          </a:xfrm>
          <a:prstGeom prst="rect">
            <a:avLst/>
          </a:prstGeom>
        </p:spPr>
        <p:txBody>
          <a:bodyPr wrap="square">
            <a:spAutoFit/>
          </a:bodyPr>
          <a:lstStyle/>
          <a:p>
            <a:pPr marL="285750" indent="-285750" algn="just">
              <a:buFont typeface="Arial" panose="020B0604020202020204" pitchFamily="34" charset="0"/>
              <a:buChar char="•"/>
            </a:pPr>
            <a:r>
              <a:rPr lang="en-US" sz="2000" dirty="0" smtClean="0"/>
              <a:t>The AP model was applied as a baseline to compare the performance and validation metrics. </a:t>
            </a:r>
          </a:p>
          <a:p>
            <a:pPr marL="285750" indent="-285750" algn="just">
              <a:buFont typeface="Arial" panose="020B0604020202020204" pitchFamily="34" charset="0"/>
              <a:buChar char="•"/>
            </a:pPr>
            <a:endParaRPr lang="en-US" sz="2000" dirty="0"/>
          </a:p>
          <a:p>
            <a:pPr marL="285750" indent="-285750" algn="just">
              <a:buFont typeface="Arial" panose="020B0604020202020204" pitchFamily="34" charset="0"/>
              <a:buChar char="•"/>
            </a:pPr>
            <a:endParaRPr lang="en-US" sz="2000" dirty="0" smtClean="0"/>
          </a:p>
          <a:p>
            <a:pPr marL="285750" indent="-285750" algn="just">
              <a:buFont typeface="Arial" panose="020B0604020202020204" pitchFamily="34" charset="0"/>
              <a:buChar char="•"/>
            </a:pPr>
            <a:r>
              <a:rPr lang="en-US" sz="2000" dirty="0" smtClean="0"/>
              <a:t>The </a:t>
            </a:r>
            <a:r>
              <a:rPr lang="en-US" sz="2000" dirty="0"/>
              <a:t>DSAP results significantly improve the processing time and memory consumption.</a:t>
            </a:r>
          </a:p>
        </p:txBody>
      </p:sp>
      <p:pic>
        <p:nvPicPr>
          <p:cNvPr id="3" name="Picture 2"/>
          <p:cNvPicPr>
            <a:picLocks noChangeAspect="1"/>
          </p:cNvPicPr>
          <p:nvPr/>
        </p:nvPicPr>
        <p:blipFill>
          <a:blip r:embed="rId3"/>
          <a:stretch>
            <a:fillRect/>
          </a:stretch>
        </p:blipFill>
        <p:spPr>
          <a:xfrm>
            <a:off x="5493250" y="2622175"/>
            <a:ext cx="6234700" cy="2917259"/>
          </a:xfrm>
          <a:prstGeom prst="rect">
            <a:avLst/>
          </a:prstGeom>
        </p:spPr>
      </p:pic>
      <p:sp>
        <p:nvSpPr>
          <p:cNvPr id="8" name="Oval 7"/>
          <p:cNvSpPr/>
          <p:nvPr/>
        </p:nvSpPr>
        <p:spPr>
          <a:xfrm>
            <a:off x="8867935" y="3200400"/>
            <a:ext cx="588886" cy="48667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0516262" y="3200400"/>
            <a:ext cx="516696" cy="48667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100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solidFill>
                  <a:srgbClr val="C00000"/>
                </a:solidFill>
                <a:latin typeface="Arial Rounded MT Bold" panose="020F0704030504030204" pitchFamily="34" charset="0"/>
              </a:rPr>
              <a:t>Summary</a:t>
            </a:r>
          </a:p>
        </p:txBody>
      </p:sp>
      <p:sp>
        <p:nvSpPr>
          <p:cNvPr id="3" name="Content Placeholder 2"/>
          <p:cNvSpPr>
            <a:spLocks noGrp="1"/>
          </p:cNvSpPr>
          <p:nvPr>
            <p:ph idx="1"/>
          </p:nvPr>
        </p:nvSpPr>
        <p:spPr>
          <a:xfrm>
            <a:off x="731196" y="1551449"/>
            <a:ext cx="10515600" cy="4178042"/>
          </a:xfrm>
        </p:spPr>
        <p:txBody>
          <a:bodyPr>
            <a:noAutofit/>
          </a:bodyPr>
          <a:lstStyle/>
          <a:p>
            <a:pPr algn="just">
              <a:spcAft>
                <a:spcPts val="1800"/>
              </a:spcAft>
            </a:pPr>
            <a:r>
              <a:rPr lang="en-US" sz="2400" dirty="0"/>
              <a:t>A new data stream AP clustering (DSAP) algorithm is proposed for uncovering evolutionary patterns using the landmark time window model. </a:t>
            </a:r>
            <a:endParaRPr lang="en-US" sz="2400" dirty="0" smtClean="0"/>
          </a:p>
          <a:p>
            <a:pPr algn="just">
              <a:spcAft>
                <a:spcPts val="1800"/>
              </a:spcAft>
            </a:pPr>
            <a:r>
              <a:rPr lang="en-US" sz="2400" dirty="0" smtClean="0"/>
              <a:t>The DSAP algorithm consumes less memory and takes significantly less processing time as compared with AP.</a:t>
            </a:r>
            <a:r>
              <a:rPr lang="en-US" sz="2400" dirty="0"/>
              <a:t> The </a:t>
            </a:r>
            <a:r>
              <a:rPr lang="en-US" sz="2400" dirty="0" smtClean="0"/>
              <a:t>quality of clusters generated by DSAP were consistently better.</a:t>
            </a:r>
          </a:p>
          <a:p>
            <a:r>
              <a:rPr lang="en-US" sz="2400" dirty="0" smtClean="0"/>
              <a:t>The </a:t>
            </a:r>
            <a:r>
              <a:rPr lang="en-US" sz="2400" dirty="0"/>
              <a:t>impact of a motivational </a:t>
            </a:r>
            <a:r>
              <a:rPr lang="en-US" sz="2400" dirty="0" smtClean="0"/>
              <a:t>intervention </a:t>
            </a:r>
            <a:r>
              <a:rPr lang="en-US" sz="2400" dirty="0"/>
              <a:t>on the physical activity of </a:t>
            </a:r>
            <a:r>
              <a:rPr lang="en-US" sz="2400" dirty="0" smtClean="0"/>
              <a:t>people was analyzed. The impact of intervention was not apparent though a slight increase in stair usage was observed.</a:t>
            </a:r>
          </a:p>
          <a:p>
            <a:r>
              <a:rPr lang="en-US" sz="2400" dirty="0" smtClean="0"/>
              <a:t>The second experiment was used to </a:t>
            </a:r>
            <a:r>
              <a:rPr lang="en-US" sz="2400" dirty="0"/>
              <a:t>find out the occupancy </a:t>
            </a:r>
            <a:r>
              <a:rPr lang="en-US" sz="2400" dirty="0" err="1"/>
              <a:t>behaviour</a:t>
            </a:r>
            <a:r>
              <a:rPr lang="en-US" sz="2400" dirty="0"/>
              <a:t> in three </a:t>
            </a:r>
            <a:r>
              <a:rPr lang="en-US" sz="2400" dirty="0" smtClean="0"/>
              <a:t>buildings. The DSAP results show the ability of this algorithm to capture rapid changes in occupancy </a:t>
            </a:r>
            <a:r>
              <a:rPr lang="en-US" sz="2400" dirty="0" err="1" smtClean="0"/>
              <a:t>behaviour</a:t>
            </a:r>
            <a:r>
              <a:rPr lang="en-US" sz="2400" dirty="0" smtClean="0"/>
              <a:t>. </a:t>
            </a:r>
            <a:endParaRPr lang="en-US" sz="2400" dirty="0"/>
          </a:p>
        </p:txBody>
      </p:sp>
      <p:sp>
        <p:nvSpPr>
          <p:cNvPr id="5" name="Slide Number Placeholder 4"/>
          <p:cNvSpPr>
            <a:spLocks noGrp="1"/>
          </p:cNvSpPr>
          <p:nvPr>
            <p:ph type="sldNum" sz="quarter" idx="12"/>
          </p:nvPr>
        </p:nvSpPr>
        <p:spPr/>
        <p:txBody>
          <a:bodyPr/>
          <a:lstStyle/>
          <a:p>
            <a:fld id="{0BBC8359-CD59-4D21-B28E-F2F07CC98558}" type="slidenum">
              <a:rPr lang="en-US" smtClean="0"/>
              <a:t>38</a:t>
            </a:fld>
            <a:endParaRPr lang="en-US"/>
          </a:p>
        </p:txBody>
      </p:sp>
    </p:spTree>
    <p:extLst>
      <p:ext uri="{BB962C8B-B14F-4D97-AF65-F5344CB8AC3E}">
        <p14:creationId xmlns:p14="http://schemas.microsoft.com/office/powerpoint/2010/main" val="20049578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39755" y="1368425"/>
            <a:ext cx="10515600" cy="4895850"/>
          </a:xfrm>
        </p:spPr>
        <p:txBody>
          <a:bodyPr>
            <a:normAutofit lnSpcReduction="10000"/>
          </a:bodyPr>
          <a:lstStyle/>
          <a:p>
            <a:pPr marL="457200" lvl="1" indent="0">
              <a:buNone/>
            </a:pPr>
            <a:endParaRPr lang="en-US" sz="2600" dirty="0"/>
          </a:p>
          <a:p>
            <a:endParaRPr lang="en-CA" sz="2600" dirty="0"/>
          </a:p>
          <a:p>
            <a:endParaRPr lang="en-CA" dirty="0" smtClean="0">
              <a:solidFill>
                <a:schemeClr val="accent1">
                  <a:lumMod val="75000"/>
                </a:schemeClr>
              </a:solidFill>
            </a:endParaRPr>
          </a:p>
          <a:p>
            <a:r>
              <a:rPr lang="en-CA" sz="2600" dirty="0" smtClean="0">
                <a:solidFill>
                  <a:schemeClr val="accent1">
                    <a:lumMod val="75000"/>
                  </a:schemeClr>
                </a:solidFill>
              </a:rPr>
              <a:t>Benefits</a:t>
            </a:r>
            <a:endParaRPr lang="en-CA" sz="2600" dirty="0">
              <a:solidFill>
                <a:schemeClr val="accent1">
                  <a:lumMod val="75000"/>
                </a:schemeClr>
              </a:solidFill>
            </a:endParaRPr>
          </a:p>
          <a:p>
            <a:pPr lvl="2"/>
            <a:r>
              <a:rPr lang="en-US" sz="2200" dirty="0" smtClean="0"/>
              <a:t>Simple and fast landmark time window  </a:t>
            </a:r>
          </a:p>
          <a:p>
            <a:pPr lvl="2"/>
            <a:r>
              <a:rPr lang="en-CA" sz="2200" dirty="0" smtClean="0"/>
              <a:t>Low processing time</a:t>
            </a:r>
          </a:p>
          <a:p>
            <a:pPr lvl="2"/>
            <a:r>
              <a:rPr lang="en-CA" sz="2200" dirty="0" smtClean="0"/>
              <a:t>High </a:t>
            </a:r>
            <a:r>
              <a:rPr lang="en-CA" sz="2200" dirty="0"/>
              <a:t>cluster accuracy</a:t>
            </a:r>
          </a:p>
          <a:p>
            <a:pPr lvl="2"/>
            <a:r>
              <a:rPr lang="en-CA" sz="2200" dirty="0"/>
              <a:t>Potential to be applied to other indoor localization systems</a:t>
            </a:r>
          </a:p>
          <a:p>
            <a:pPr lvl="1"/>
            <a:endParaRPr lang="en-CA" sz="2200" dirty="0"/>
          </a:p>
          <a:p>
            <a:r>
              <a:rPr lang="en-CA" sz="2600" dirty="0">
                <a:solidFill>
                  <a:schemeClr val="accent1">
                    <a:lumMod val="75000"/>
                  </a:schemeClr>
                </a:solidFill>
              </a:rPr>
              <a:t>Limitations</a:t>
            </a:r>
          </a:p>
          <a:p>
            <a:pPr lvl="2"/>
            <a:r>
              <a:rPr lang="en-CA" sz="2200" dirty="0" smtClean="0"/>
              <a:t>DSAP was not tested using </a:t>
            </a:r>
            <a:r>
              <a:rPr lang="en-CA" sz="2200" dirty="0"/>
              <a:t>live data streams</a:t>
            </a:r>
          </a:p>
          <a:p>
            <a:pPr lvl="2"/>
            <a:r>
              <a:rPr lang="en-US" sz="2200" dirty="0"/>
              <a:t>Not </a:t>
            </a:r>
            <a:r>
              <a:rPr lang="en-US" sz="2200" dirty="0" smtClean="0"/>
              <a:t>tested for latency </a:t>
            </a:r>
            <a:r>
              <a:rPr lang="en-US" sz="2200" dirty="0"/>
              <a:t>and bandwidth problems</a:t>
            </a:r>
            <a:endParaRPr lang="en-CA" sz="2200" dirty="0"/>
          </a:p>
          <a:p>
            <a:endParaRPr lang="en-CA" dirty="0"/>
          </a:p>
          <a:p>
            <a:endParaRPr lang="en-CA" dirty="0"/>
          </a:p>
          <a:p>
            <a:endParaRPr lang="en-CA" dirty="0"/>
          </a:p>
          <a:p>
            <a:endParaRPr lang="en-CA" dirty="0"/>
          </a:p>
          <a:p>
            <a:endParaRPr lang="en-CA" dirty="0"/>
          </a:p>
          <a:p>
            <a:endParaRPr lang="en-CA" dirty="0"/>
          </a:p>
        </p:txBody>
      </p:sp>
      <p:sp>
        <p:nvSpPr>
          <p:cNvPr id="4" name="Slide Number Placeholder 3"/>
          <p:cNvSpPr>
            <a:spLocks noGrp="1"/>
          </p:cNvSpPr>
          <p:nvPr>
            <p:ph type="sldNum" sz="quarter" idx="12"/>
          </p:nvPr>
        </p:nvSpPr>
        <p:spPr/>
        <p:txBody>
          <a:bodyPr/>
          <a:lstStyle/>
          <a:p>
            <a:fld id="{0BBC8359-CD59-4D21-B28E-F2F07CC98558}" type="slidenum">
              <a:rPr lang="en-US" smtClean="0"/>
              <a:t>39</a:t>
            </a:fld>
            <a:endParaRPr lang="en-US"/>
          </a:p>
        </p:txBody>
      </p:sp>
      <p:sp>
        <p:nvSpPr>
          <p:cNvPr id="5" name="Title 1"/>
          <p:cNvSpPr>
            <a:spLocks noGrp="1"/>
          </p:cNvSpPr>
          <p:nvPr>
            <p:ph type="title"/>
          </p:nvPr>
        </p:nvSpPr>
        <p:spPr>
          <a:xfrm>
            <a:off x="838200" y="199755"/>
            <a:ext cx="10515600" cy="1325563"/>
          </a:xfrm>
        </p:spPr>
        <p:txBody>
          <a:bodyPr>
            <a:normAutofit/>
          </a:bodyPr>
          <a:lstStyle/>
          <a:p>
            <a:r>
              <a:rPr lang="en-US" sz="4000" dirty="0">
                <a:solidFill>
                  <a:srgbClr val="C00000"/>
                </a:solidFill>
                <a:latin typeface="Arial Rounded MT Bold" panose="020F0704030504030204" pitchFamily="34" charset="0"/>
              </a:rPr>
              <a:t>Conclusions</a:t>
            </a:r>
          </a:p>
        </p:txBody>
      </p:sp>
      <p:sp>
        <p:nvSpPr>
          <p:cNvPr id="6" name="Rectangle 5"/>
          <p:cNvSpPr/>
          <p:nvPr/>
        </p:nvSpPr>
        <p:spPr>
          <a:xfrm>
            <a:off x="1038428" y="1368425"/>
            <a:ext cx="10115144" cy="1200329"/>
          </a:xfrm>
          <a:prstGeom prst="rect">
            <a:avLst/>
          </a:prstGeom>
        </p:spPr>
        <p:txBody>
          <a:bodyPr wrap="square">
            <a:spAutoFit/>
          </a:bodyPr>
          <a:lstStyle/>
          <a:p>
            <a:pPr algn="just"/>
            <a:r>
              <a:rPr lang="en-US" sz="2400" dirty="0" smtClean="0"/>
              <a:t>The </a:t>
            </a:r>
            <a:r>
              <a:rPr lang="en-US" sz="2400" dirty="0"/>
              <a:t>main advantage of the DSAP model relies on its simple and </a:t>
            </a:r>
            <a:r>
              <a:rPr lang="en-US" sz="2400" dirty="0" smtClean="0"/>
              <a:t>straightforward approach </a:t>
            </a:r>
            <a:r>
              <a:rPr lang="en-US" sz="2400" dirty="0"/>
              <a:t>but still retaining the strengths of other streaming AP-based </a:t>
            </a:r>
            <a:r>
              <a:rPr lang="en-US" sz="2400" dirty="0" smtClean="0"/>
              <a:t>algorithms while </a:t>
            </a:r>
            <a:r>
              <a:rPr lang="en-US" sz="2400" dirty="0"/>
              <a:t>removing some of the </a:t>
            </a:r>
            <a:r>
              <a:rPr lang="en-US" sz="2400" dirty="0" smtClean="0"/>
              <a:t>complexities </a:t>
            </a:r>
            <a:r>
              <a:rPr lang="en-US" sz="2400" dirty="0"/>
              <a:t>introduced by </a:t>
            </a:r>
            <a:r>
              <a:rPr lang="en-US" sz="2400" dirty="0" smtClean="0"/>
              <a:t>them.</a:t>
            </a:r>
            <a:endParaRPr lang="en-US" sz="3200" dirty="0"/>
          </a:p>
        </p:txBody>
      </p:sp>
    </p:spTree>
    <p:extLst>
      <p:ext uri="{BB962C8B-B14F-4D97-AF65-F5344CB8AC3E}">
        <p14:creationId xmlns:p14="http://schemas.microsoft.com/office/powerpoint/2010/main" val="34949266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9947"/>
            <a:ext cx="10515600" cy="714375"/>
          </a:xfrm>
        </p:spPr>
        <p:txBody>
          <a:bodyPr>
            <a:noAutofit/>
          </a:bodyPr>
          <a:lstStyle/>
          <a:p>
            <a:r>
              <a:rPr lang="en-US">
                <a:solidFill>
                  <a:srgbClr val="C00000"/>
                </a:solidFill>
                <a:latin typeface="Arial Rounded MT Bold" panose="020F0704030504030204" pitchFamily="34" charset="0"/>
              </a:rPr>
              <a:t>Introduction</a:t>
            </a:r>
            <a:endParaRPr lang="en-US">
              <a:solidFill>
                <a:srgbClr val="C00000"/>
              </a:solidFill>
            </a:endParaRPr>
          </a:p>
        </p:txBody>
      </p:sp>
      <p:sp>
        <p:nvSpPr>
          <p:cNvPr id="5" name="Slide Number Placeholder 4"/>
          <p:cNvSpPr>
            <a:spLocks noGrp="1"/>
          </p:cNvSpPr>
          <p:nvPr>
            <p:ph type="sldNum" sz="quarter" idx="12"/>
          </p:nvPr>
        </p:nvSpPr>
        <p:spPr>
          <a:xfrm>
            <a:off x="8668656" y="6356350"/>
            <a:ext cx="2743200" cy="365125"/>
          </a:xfrm>
        </p:spPr>
        <p:txBody>
          <a:bodyPr/>
          <a:lstStyle/>
          <a:p>
            <a:fld id="{8A7A6979-0714-4377-B894-6BE4C2D6E202}" type="slidenum">
              <a:rPr lang="en-US" sz="1400" b="1" smtClean="0"/>
              <a:pPr/>
              <a:t>4</a:t>
            </a:fld>
            <a:endParaRPr lang="en-US" sz="1400" b="1"/>
          </a:p>
        </p:txBody>
      </p:sp>
      <p:sp>
        <p:nvSpPr>
          <p:cNvPr id="20" name="Content Placeholder 2"/>
          <p:cNvSpPr txBox="1">
            <a:spLocks/>
          </p:cNvSpPr>
          <p:nvPr/>
        </p:nvSpPr>
        <p:spPr>
          <a:xfrm>
            <a:off x="838200" y="1799651"/>
            <a:ext cx="10072914" cy="20310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sz="2400"/>
              <a:t>Affinity Propagation (2006)</a:t>
            </a:r>
          </a:p>
          <a:p>
            <a:pPr lvl="1" algn="just"/>
            <a:r>
              <a:rPr lang="en-US" sz="2000">
                <a:solidFill>
                  <a:schemeClr val="accent1">
                    <a:lumMod val="50000"/>
                  </a:schemeClr>
                </a:solidFill>
              </a:rPr>
              <a:t>Partitioning message passing clustering algorithm </a:t>
            </a:r>
          </a:p>
          <a:p>
            <a:pPr lvl="1" algn="just"/>
            <a:r>
              <a:rPr lang="en-US" sz="2000">
                <a:solidFill>
                  <a:schemeClr val="accent1">
                    <a:lumMod val="50000"/>
                  </a:schemeClr>
                </a:solidFill>
              </a:rPr>
              <a:t>Determine the optimal number of clusters for the user</a:t>
            </a:r>
          </a:p>
          <a:p>
            <a:pPr lvl="1" algn="just"/>
            <a:r>
              <a:rPr lang="en-US" sz="2000">
                <a:solidFill>
                  <a:schemeClr val="accent1">
                    <a:lumMod val="50000"/>
                  </a:schemeClr>
                </a:solidFill>
              </a:rPr>
              <a:t>Algorithm stops when </a:t>
            </a:r>
            <a:r>
              <a:rPr lang="en-CA" sz="2000">
                <a:solidFill>
                  <a:schemeClr val="accent1">
                    <a:lumMod val="50000"/>
                  </a:schemeClr>
                </a:solidFill>
              </a:rPr>
              <a:t>convergence is</a:t>
            </a:r>
            <a:r>
              <a:rPr lang="en-US" sz="2000">
                <a:solidFill>
                  <a:schemeClr val="accent1">
                    <a:lumMod val="50000"/>
                  </a:schemeClr>
                </a:solidFill>
              </a:rPr>
              <a:t> achieved</a:t>
            </a:r>
            <a:endParaRPr lang="en-US"/>
          </a:p>
          <a:p>
            <a:pPr lvl="1" algn="just"/>
            <a:r>
              <a:rPr lang="en-US" sz="2000">
                <a:solidFill>
                  <a:schemeClr val="accent1">
                    <a:lumMod val="50000"/>
                  </a:schemeClr>
                </a:solidFill>
              </a:rPr>
              <a:t>Suffer from high memory complexity</a:t>
            </a:r>
            <a:endParaRPr lang="en-US" sz="1800">
              <a:solidFill>
                <a:schemeClr val="accent1">
                  <a:lumMod val="50000"/>
                </a:schemeClr>
              </a:solidFill>
            </a:endParaRPr>
          </a:p>
          <a:p>
            <a:pPr lvl="1" algn="just"/>
            <a:endParaRPr lang="en-US" sz="1800">
              <a:solidFill>
                <a:schemeClr val="accent1">
                  <a:lumMod val="50000"/>
                </a:schemeClr>
              </a:solidFill>
            </a:endParaRPr>
          </a:p>
          <a:p>
            <a:endParaRPr lang="en-US" sz="2400"/>
          </a:p>
        </p:txBody>
      </p:sp>
      <p:sp>
        <p:nvSpPr>
          <p:cNvPr id="3" name="Rounded Rectangle 2"/>
          <p:cNvSpPr/>
          <p:nvPr/>
        </p:nvSpPr>
        <p:spPr>
          <a:xfrm>
            <a:off x="721360" y="4796477"/>
            <a:ext cx="10281920" cy="1625600"/>
          </a:xfrm>
          <a:prstGeom prst="round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p:cNvSpPr/>
          <p:nvPr/>
        </p:nvSpPr>
        <p:spPr>
          <a:xfrm>
            <a:off x="1211218" y="4598138"/>
            <a:ext cx="2100942" cy="477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1152797" y="4450567"/>
            <a:ext cx="2434465" cy="7143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C00000"/>
                </a:solidFill>
                <a:latin typeface="Arial Rounded MT Bold" panose="020F0704030504030204" pitchFamily="34" charset="0"/>
              </a:rPr>
              <a:t>Motivation</a:t>
            </a:r>
            <a:endParaRPr lang="en-US" sz="3200">
              <a:solidFill>
                <a:srgbClr val="C00000"/>
              </a:solidFill>
            </a:endParaRPr>
          </a:p>
        </p:txBody>
      </p:sp>
      <p:sp>
        <p:nvSpPr>
          <p:cNvPr id="9" name="Rectangle 8"/>
          <p:cNvSpPr/>
          <p:nvPr/>
        </p:nvSpPr>
        <p:spPr>
          <a:xfrm>
            <a:off x="990600" y="5009112"/>
            <a:ext cx="9920514" cy="1200329"/>
          </a:xfrm>
          <a:prstGeom prst="rect">
            <a:avLst/>
          </a:prstGeom>
        </p:spPr>
        <p:txBody>
          <a:bodyPr wrap="square">
            <a:spAutoFit/>
          </a:bodyPr>
          <a:lstStyle/>
          <a:p>
            <a:pPr algn="just"/>
            <a:r>
              <a:rPr lang="en-CA" sz="2400"/>
              <a:t>The affinity propagation (AP) algorithm has been chosen for analyzing indoor localization data streams since </a:t>
            </a:r>
            <a:r>
              <a:rPr lang="en-US" sz="2400"/>
              <a:t>every data point teats as a potential centroid</a:t>
            </a:r>
            <a:r>
              <a:rPr lang="en-CA" sz="2400"/>
              <a:t>, also, it </a:t>
            </a:r>
            <a:r>
              <a:rPr lang="en-US" sz="2400"/>
              <a:t>does not require the number of clusters as an input. </a:t>
            </a:r>
          </a:p>
        </p:txBody>
      </p:sp>
    </p:spTree>
    <p:extLst>
      <p:ext uri="{BB962C8B-B14F-4D97-AF65-F5344CB8AC3E}">
        <p14:creationId xmlns:p14="http://schemas.microsoft.com/office/powerpoint/2010/main" val="25534279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solidFill>
                  <a:srgbClr val="C00000"/>
                </a:solidFill>
                <a:latin typeface="Arial Rounded MT Bold" panose="020F0704030504030204" pitchFamily="34" charset="0"/>
              </a:rPr>
              <a:t>Future Research Work</a:t>
            </a:r>
          </a:p>
        </p:txBody>
      </p:sp>
      <p:sp>
        <p:nvSpPr>
          <p:cNvPr id="3" name="Content Placeholder 2"/>
          <p:cNvSpPr>
            <a:spLocks noGrp="1"/>
          </p:cNvSpPr>
          <p:nvPr>
            <p:ph idx="1"/>
          </p:nvPr>
        </p:nvSpPr>
        <p:spPr>
          <a:xfrm>
            <a:off x="838200" y="1825624"/>
            <a:ext cx="10515600" cy="4530725"/>
          </a:xfrm>
        </p:spPr>
        <p:txBody>
          <a:bodyPr>
            <a:normAutofit/>
          </a:bodyPr>
          <a:lstStyle/>
          <a:p>
            <a:pPr algn="just">
              <a:spcAft>
                <a:spcPts val="1800"/>
              </a:spcAft>
            </a:pPr>
            <a:r>
              <a:rPr lang="en-US" sz="2400"/>
              <a:t>Adding new parameter to the DSAP algorithm, for example, another distance function depending on the data distribution and shape of the clusters</a:t>
            </a:r>
          </a:p>
          <a:p>
            <a:pPr algn="just">
              <a:spcAft>
                <a:spcPts val="1800"/>
              </a:spcAft>
            </a:pPr>
            <a:r>
              <a:rPr lang="en-US" sz="2400"/>
              <a:t>Different time window models</a:t>
            </a:r>
          </a:p>
          <a:p>
            <a:pPr algn="just">
              <a:spcAft>
                <a:spcPts val="1800"/>
              </a:spcAft>
            </a:pPr>
            <a:r>
              <a:rPr lang="en-US" sz="2400"/>
              <a:t>The performance of the DSAP model needs to be tested using live data streams</a:t>
            </a:r>
          </a:p>
          <a:p>
            <a:pPr algn="just">
              <a:spcAft>
                <a:spcPts val="1800"/>
              </a:spcAft>
            </a:pPr>
            <a:r>
              <a:rPr lang="en-US" sz="2400"/>
              <a:t>Explore the effects of scalability and noise on the performance and robustness of the DSAP algorithm</a:t>
            </a:r>
          </a:p>
          <a:p>
            <a:pPr algn="just">
              <a:spcAft>
                <a:spcPts val="1800"/>
              </a:spcAft>
            </a:pPr>
            <a:r>
              <a:rPr lang="en-US" sz="2400"/>
              <a:t>Benchmark test would be interesting to evaluate the DSAP model against the existing streaming AP models using standardized data sets</a:t>
            </a:r>
          </a:p>
        </p:txBody>
      </p:sp>
      <p:sp>
        <p:nvSpPr>
          <p:cNvPr id="4" name="Slide Number Placeholder 3"/>
          <p:cNvSpPr>
            <a:spLocks noGrp="1"/>
          </p:cNvSpPr>
          <p:nvPr>
            <p:ph type="sldNum" sz="quarter" idx="12"/>
          </p:nvPr>
        </p:nvSpPr>
        <p:spPr/>
        <p:txBody>
          <a:bodyPr/>
          <a:lstStyle/>
          <a:p>
            <a:fld id="{0BBC8359-CD59-4D21-B28E-F2F07CC98558}" type="slidenum">
              <a:rPr lang="en-US" smtClean="0"/>
              <a:t>40</a:t>
            </a:fld>
            <a:endParaRPr lang="en-US"/>
          </a:p>
        </p:txBody>
      </p:sp>
    </p:spTree>
    <p:extLst>
      <p:ext uri="{BB962C8B-B14F-4D97-AF65-F5344CB8AC3E}">
        <p14:creationId xmlns:p14="http://schemas.microsoft.com/office/powerpoint/2010/main" val="27859434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94976" y="2650572"/>
            <a:ext cx="6144650" cy="1325563"/>
          </a:xfrm>
        </p:spPr>
        <p:txBody>
          <a:bodyPr>
            <a:normAutofit/>
          </a:bodyPr>
          <a:lstStyle/>
          <a:p>
            <a:r>
              <a:rPr lang="en-US" sz="4800" b="1" dirty="0">
                <a:latin typeface="Arial Rounded MT Bold" panose="020F0704030504030204" pitchFamily="34" charset="0"/>
              </a:rPr>
              <a:t>Thank you!</a:t>
            </a:r>
          </a:p>
        </p:txBody>
      </p:sp>
      <p:sp>
        <p:nvSpPr>
          <p:cNvPr id="4" name="Slide Number Placeholder 3"/>
          <p:cNvSpPr>
            <a:spLocks noGrp="1"/>
          </p:cNvSpPr>
          <p:nvPr>
            <p:ph type="sldNum" sz="quarter" idx="12"/>
          </p:nvPr>
        </p:nvSpPr>
        <p:spPr/>
        <p:txBody>
          <a:bodyPr/>
          <a:lstStyle/>
          <a:p>
            <a:fld id="{0BBC8359-CD59-4D21-B28E-F2F07CC98558}" type="slidenum">
              <a:rPr lang="en-US" smtClean="0"/>
              <a:t>41</a:t>
            </a:fld>
            <a:endParaRPr lang="en-US"/>
          </a:p>
        </p:txBody>
      </p:sp>
      <p:sp>
        <p:nvSpPr>
          <p:cNvPr id="3" name="Rectangle 2"/>
          <p:cNvSpPr/>
          <p:nvPr/>
        </p:nvSpPr>
        <p:spPr>
          <a:xfrm>
            <a:off x="2317652" y="5710019"/>
            <a:ext cx="8729575" cy="646331"/>
          </a:xfrm>
          <a:prstGeom prst="rect">
            <a:avLst/>
          </a:prstGeom>
        </p:spPr>
        <p:txBody>
          <a:bodyPr wrap="square">
            <a:spAutoFit/>
          </a:bodyPr>
          <a:lstStyle/>
          <a:p>
            <a:pPr>
              <a:spcAft>
                <a:spcPts val="1200"/>
              </a:spcAft>
            </a:pPr>
            <a:r>
              <a:rPr lang="en-US" altLang="en-US" dirty="0" smtClean="0">
                <a:solidFill>
                  <a:srgbClr val="181818"/>
                </a:solidFill>
                <a:latin typeface="Merriweather"/>
              </a:rPr>
              <a:t>“Live </a:t>
            </a:r>
            <a:r>
              <a:rPr lang="en-US" altLang="en-US" dirty="0">
                <a:solidFill>
                  <a:srgbClr val="181818"/>
                </a:solidFill>
                <a:latin typeface="Merriweather"/>
              </a:rPr>
              <a:t>as if you were to die tomorrow. Learn as if you were to live forever</a:t>
            </a:r>
            <a:r>
              <a:rPr lang="en-US" altLang="en-US" dirty="0" smtClean="0">
                <a:solidFill>
                  <a:srgbClr val="181818"/>
                </a:solidFill>
                <a:latin typeface="Merriweather"/>
              </a:rPr>
              <a:t>.”</a:t>
            </a:r>
            <a:r>
              <a:rPr lang="en-US" altLang="en-US" dirty="0">
                <a:solidFill>
                  <a:srgbClr val="181818"/>
                </a:solidFill>
                <a:latin typeface="Merriweather"/>
              </a:rPr>
              <a:t/>
            </a:r>
            <a:br>
              <a:rPr lang="en-US" altLang="en-US" dirty="0">
                <a:solidFill>
                  <a:srgbClr val="181818"/>
                </a:solidFill>
                <a:latin typeface="Merriweather"/>
              </a:rPr>
            </a:br>
            <a:r>
              <a:rPr lang="en-US" altLang="en-US" dirty="0">
                <a:solidFill>
                  <a:srgbClr val="181818"/>
                </a:solidFill>
                <a:latin typeface="Merriweather"/>
              </a:rPr>
              <a:t>― </a:t>
            </a:r>
            <a:r>
              <a:rPr lang="en-US" altLang="en-US" b="1" dirty="0">
                <a:solidFill>
                  <a:srgbClr val="333333"/>
                </a:solidFill>
                <a:latin typeface="Lato"/>
              </a:rPr>
              <a:t>Mahatma Gandhi</a:t>
            </a:r>
            <a:endParaRPr lang="en-US" dirty="0"/>
          </a:p>
        </p:txBody>
      </p:sp>
    </p:spTree>
    <p:extLst>
      <p:ext uri="{BB962C8B-B14F-4D97-AF65-F5344CB8AC3E}">
        <p14:creationId xmlns:p14="http://schemas.microsoft.com/office/powerpoint/2010/main" val="8777670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1544" y="2553520"/>
            <a:ext cx="4649056" cy="1325563"/>
          </a:xfrm>
        </p:spPr>
        <p:txBody>
          <a:bodyPr>
            <a:noAutofit/>
          </a:bodyPr>
          <a:lstStyle/>
          <a:p>
            <a:r>
              <a:rPr lang="en-US" sz="4800" b="1">
                <a:solidFill>
                  <a:schemeClr val="accent1">
                    <a:lumMod val="50000"/>
                  </a:schemeClr>
                </a:solidFill>
                <a:latin typeface="Arial Rounded MT Bold" panose="020F0704030504030204" pitchFamily="34" charset="0"/>
              </a:rPr>
              <a:t>Backup slides</a:t>
            </a:r>
          </a:p>
        </p:txBody>
      </p:sp>
      <p:sp>
        <p:nvSpPr>
          <p:cNvPr id="4" name="Slide Number Placeholder 3"/>
          <p:cNvSpPr>
            <a:spLocks noGrp="1"/>
          </p:cNvSpPr>
          <p:nvPr>
            <p:ph type="sldNum" sz="quarter" idx="12"/>
          </p:nvPr>
        </p:nvSpPr>
        <p:spPr/>
        <p:txBody>
          <a:bodyPr/>
          <a:lstStyle/>
          <a:p>
            <a:fld id="{0BBC8359-CD59-4D21-B28E-F2F07CC98558}" type="slidenum">
              <a:rPr lang="en-US" smtClean="0"/>
              <a:t>42</a:t>
            </a:fld>
            <a:endParaRPr lang="en-US"/>
          </a:p>
        </p:txBody>
      </p:sp>
    </p:spTree>
    <p:extLst>
      <p:ext uri="{BB962C8B-B14F-4D97-AF65-F5344CB8AC3E}">
        <p14:creationId xmlns:p14="http://schemas.microsoft.com/office/powerpoint/2010/main" val="42727567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4000">
                <a:solidFill>
                  <a:srgbClr val="C00000"/>
                </a:solidFill>
                <a:latin typeface="Arial Rounded MT Bold" panose="020F0704030504030204" pitchFamily="34" charset="0"/>
              </a:rPr>
              <a:t>Cluster Analysis</a:t>
            </a:r>
          </a:p>
        </p:txBody>
      </p:sp>
      <p:sp>
        <p:nvSpPr>
          <p:cNvPr id="3" name="Content Placeholder 2"/>
          <p:cNvSpPr>
            <a:spLocks noGrp="1"/>
          </p:cNvSpPr>
          <p:nvPr>
            <p:ph idx="1"/>
          </p:nvPr>
        </p:nvSpPr>
        <p:spPr>
          <a:xfrm>
            <a:off x="428898" y="1690688"/>
            <a:ext cx="4277214" cy="4351338"/>
          </a:xfrm>
        </p:spPr>
        <p:txBody>
          <a:bodyPr>
            <a:noAutofit/>
          </a:bodyPr>
          <a:lstStyle/>
          <a:p>
            <a:pPr marL="0" indent="0" algn="just">
              <a:buNone/>
            </a:pPr>
            <a:r>
              <a:rPr lang="en-US"/>
              <a:t>Distances</a:t>
            </a:r>
          </a:p>
          <a:p>
            <a:pPr marL="0" indent="0" algn="just">
              <a:buNone/>
            </a:pPr>
            <a:r>
              <a:rPr lang="en-US" sz="2400"/>
              <a:t>Distance functions are predominantly used to determine a proximity measure of dissimilarity/similarity between clusters. This proximity measure directly affects the formation of the resulting clusters. </a:t>
            </a:r>
          </a:p>
        </p:txBody>
      </p:sp>
      <p:sp>
        <p:nvSpPr>
          <p:cNvPr id="4" name="Slide Number Placeholder 3"/>
          <p:cNvSpPr>
            <a:spLocks noGrp="1"/>
          </p:cNvSpPr>
          <p:nvPr>
            <p:ph type="sldNum" sz="quarter" idx="12"/>
          </p:nvPr>
        </p:nvSpPr>
        <p:spPr/>
        <p:txBody>
          <a:bodyPr/>
          <a:lstStyle/>
          <a:p>
            <a:fld id="{0BBC8359-CD59-4D21-B28E-F2F07CC98558}" type="slidenum">
              <a:rPr lang="en-US" smtClean="0"/>
              <a:t>43</a:t>
            </a:fld>
            <a:endParaRPr lang="en-US"/>
          </a:p>
        </p:txBody>
      </p:sp>
      <p:pic>
        <p:nvPicPr>
          <p:cNvPr id="5" name="Picture 4"/>
          <p:cNvPicPr>
            <a:picLocks noChangeAspect="1"/>
          </p:cNvPicPr>
          <p:nvPr/>
        </p:nvPicPr>
        <p:blipFill>
          <a:blip r:embed="rId3">
            <a:lum bright="-20000" contrast="40000"/>
          </a:blip>
          <a:stretch>
            <a:fillRect/>
          </a:stretch>
        </p:blipFill>
        <p:spPr>
          <a:xfrm>
            <a:off x="5115414" y="1426686"/>
            <a:ext cx="6488401" cy="4929664"/>
          </a:xfrm>
          <a:prstGeom prst="rect">
            <a:avLst/>
          </a:prstGeom>
        </p:spPr>
      </p:pic>
    </p:spTree>
    <p:extLst>
      <p:ext uri="{BB962C8B-B14F-4D97-AF65-F5344CB8AC3E}">
        <p14:creationId xmlns:p14="http://schemas.microsoft.com/office/powerpoint/2010/main" val="24668895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4000">
                <a:solidFill>
                  <a:srgbClr val="C00000"/>
                </a:solidFill>
                <a:latin typeface="Arial Rounded MT Bold" panose="020F0704030504030204" pitchFamily="34" charset="0"/>
              </a:rPr>
              <a:t>indoor positioning techniques</a:t>
            </a:r>
          </a:p>
        </p:txBody>
      </p:sp>
      <p:sp>
        <p:nvSpPr>
          <p:cNvPr id="3" name="Content Placeholder 2"/>
          <p:cNvSpPr>
            <a:spLocks noGrp="1"/>
          </p:cNvSpPr>
          <p:nvPr>
            <p:ph idx="1"/>
          </p:nvPr>
        </p:nvSpPr>
        <p:spPr/>
        <p:txBody>
          <a:bodyPr/>
          <a:lstStyle/>
          <a:p>
            <a:r>
              <a:rPr lang="en-US" sz="2400"/>
              <a:t>WLAN </a:t>
            </a:r>
          </a:p>
          <a:p>
            <a:r>
              <a:rPr lang="en-US" sz="2400"/>
              <a:t>Wireless Bluetooth techniques</a:t>
            </a:r>
          </a:p>
          <a:p>
            <a:r>
              <a:rPr lang="en-US" sz="2400"/>
              <a:t>Infrared ray (IR) techniques</a:t>
            </a:r>
          </a:p>
          <a:p>
            <a:r>
              <a:rPr lang="en-US" sz="2400"/>
              <a:t>Radio frequency identification (RFID) techniques</a:t>
            </a:r>
          </a:p>
          <a:p>
            <a:r>
              <a:rPr lang="en-US" sz="2400"/>
              <a:t>Ultrasound techniques</a:t>
            </a:r>
          </a:p>
          <a:p>
            <a:r>
              <a:rPr lang="en-US" sz="2400"/>
              <a:t>Ultra-wideband (UWB) Techniques</a:t>
            </a:r>
          </a:p>
          <a:p>
            <a:r>
              <a:rPr lang="en-US" sz="2400"/>
              <a:t>Ultrasonic system</a:t>
            </a:r>
          </a:p>
          <a:p>
            <a:r>
              <a:rPr lang="en-US" sz="2400"/>
              <a:t>Cellular based techniques</a:t>
            </a:r>
          </a:p>
          <a:p>
            <a:endParaRPr lang="en-US"/>
          </a:p>
        </p:txBody>
      </p:sp>
      <p:sp>
        <p:nvSpPr>
          <p:cNvPr id="4" name="Slide Number Placeholder 3"/>
          <p:cNvSpPr>
            <a:spLocks noGrp="1"/>
          </p:cNvSpPr>
          <p:nvPr>
            <p:ph type="sldNum" sz="quarter" idx="12"/>
          </p:nvPr>
        </p:nvSpPr>
        <p:spPr/>
        <p:txBody>
          <a:bodyPr/>
          <a:lstStyle/>
          <a:p>
            <a:fld id="{0BBC8359-CD59-4D21-B28E-F2F07CC98558}" type="slidenum">
              <a:rPr lang="en-US" smtClean="0"/>
              <a:t>44</a:t>
            </a:fld>
            <a:endParaRPr lang="en-US"/>
          </a:p>
        </p:txBody>
      </p:sp>
    </p:spTree>
    <p:extLst>
      <p:ext uri="{BB962C8B-B14F-4D97-AF65-F5344CB8AC3E}">
        <p14:creationId xmlns:p14="http://schemas.microsoft.com/office/powerpoint/2010/main" val="30307593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016" y="320675"/>
            <a:ext cx="11353800" cy="1325563"/>
          </a:xfrm>
        </p:spPr>
        <p:txBody>
          <a:bodyPr>
            <a:normAutofit/>
          </a:bodyPr>
          <a:lstStyle/>
          <a:p>
            <a:r>
              <a:rPr lang="en-US" sz="4000">
                <a:solidFill>
                  <a:srgbClr val="C00000"/>
                </a:solidFill>
                <a:latin typeface="Arial Rounded MT Bold" panose="020F0704030504030204" pitchFamily="34" charset="0"/>
              </a:rPr>
              <a:t>Stream Clustering Methods and Algorithms</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02435" y="1825625"/>
            <a:ext cx="6387130" cy="4351338"/>
          </a:xfrm>
        </p:spPr>
      </p:pic>
      <p:sp>
        <p:nvSpPr>
          <p:cNvPr id="4" name="Slide Number Placeholder 3"/>
          <p:cNvSpPr>
            <a:spLocks noGrp="1"/>
          </p:cNvSpPr>
          <p:nvPr>
            <p:ph type="sldNum" sz="quarter" idx="12"/>
          </p:nvPr>
        </p:nvSpPr>
        <p:spPr/>
        <p:txBody>
          <a:bodyPr/>
          <a:lstStyle/>
          <a:p>
            <a:fld id="{0BBC8359-CD59-4D21-B28E-F2F07CC98558}" type="slidenum">
              <a:rPr lang="en-US" smtClean="0"/>
              <a:t>45</a:t>
            </a:fld>
            <a:endParaRPr lang="en-US"/>
          </a:p>
        </p:txBody>
      </p:sp>
    </p:spTree>
    <p:extLst>
      <p:ext uri="{BB962C8B-B14F-4D97-AF65-F5344CB8AC3E}">
        <p14:creationId xmlns:p14="http://schemas.microsoft.com/office/powerpoint/2010/main" val="279815160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288" y="244796"/>
            <a:ext cx="10515600" cy="1325563"/>
          </a:xfrm>
        </p:spPr>
        <p:txBody>
          <a:bodyPr>
            <a:normAutofit/>
          </a:bodyPr>
          <a:lstStyle/>
          <a:p>
            <a:r>
              <a:rPr lang="en-US" sz="3600">
                <a:solidFill>
                  <a:srgbClr val="C00000"/>
                </a:solidFill>
                <a:latin typeface="Arial Rounded MT Bold" panose="020F0704030504030204" pitchFamily="34" charset="0"/>
              </a:rPr>
              <a:t>Time window models</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809482" y="2039313"/>
            <a:ext cx="3553098" cy="1806596"/>
          </a:xfrm>
        </p:spPr>
      </p:pic>
      <p:sp>
        <p:nvSpPr>
          <p:cNvPr id="4" name="Slide Number Placeholder 3"/>
          <p:cNvSpPr>
            <a:spLocks noGrp="1"/>
          </p:cNvSpPr>
          <p:nvPr>
            <p:ph type="sldNum" sz="quarter" idx="12"/>
          </p:nvPr>
        </p:nvSpPr>
        <p:spPr/>
        <p:txBody>
          <a:bodyPr/>
          <a:lstStyle/>
          <a:p>
            <a:fld id="{0BBC8359-CD59-4D21-B28E-F2F07CC98558}" type="slidenum">
              <a:rPr lang="en-US" smtClean="0"/>
              <a:t>46</a:t>
            </a:fld>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482" y="3877894"/>
            <a:ext cx="3849666" cy="1679646"/>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79023" y="391449"/>
            <a:ext cx="4614016" cy="1647864"/>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22372" y="5704193"/>
            <a:ext cx="4119656" cy="1017282"/>
          </a:xfrm>
          <a:prstGeom prst="rect">
            <a:avLst/>
          </a:prstGeom>
        </p:spPr>
      </p:pic>
      <p:sp>
        <p:nvSpPr>
          <p:cNvPr id="9" name="Rectangle 8"/>
          <p:cNvSpPr/>
          <p:nvPr/>
        </p:nvSpPr>
        <p:spPr>
          <a:xfrm>
            <a:off x="0" y="1690688"/>
            <a:ext cx="7377830" cy="3724096"/>
          </a:xfrm>
          <a:prstGeom prst="rect">
            <a:avLst/>
          </a:prstGeom>
        </p:spPr>
        <p:txBody>
          <a:bodyPr wrap="square">
            <a:spAutoFit/>
          </a:bodyPr>
          <a:lstStyle/>
          <a:p>
            <a:pPr marL="800100" lvl="1" indent="-342900" algn="just">
              <a:spcBef>
                <a:spcPts val="1200"/>
              </a:spcBef>
              <a:spcAft>
                <a:spcPts val="1200"/>
              </a:spcAft>
              <a:buClr>
                <a:srgbClr val="C00000"/>
              </a:buClr>
              <a:buFont typeface="Wingdings" panose="05000000000000000000" pitchFamily="2" charset="2"/>
              <a:buChar char="v"/>
            </a:pPr>
            <a:r>
              <a:rPr lang="en-US" sz="1600" b="1">
                <a:solidFill>
                  <a:srgbClr val="C00000"/>
                </a:solidFill>
              </a:rPr>
              <a:t>Damped Time Window: </a:t>
            </a:r>
            <a:r>
              <a:rPr lang="en-US" sz="1600"/>
              <a:t>It is also referred to as time-fading model. Each data point has a different weight based on its arrival time so new data points have a higher weight than the old ones.</a:t>
            </a:r>
          </a:p>
          <a:p>
            <a:pPr marL="800100" lvl="1" indent="-342900" algn="just">
              <a:spcBef>
                <a:spcPts val="1200"/>
              </a:spcBef>
              <a:spcAft>
                <a:spcPts val="1200"/>
              </a:spcAft>
              <a:buClr>
                <a:srgbClr val="C00000"/>
              </a:buClr>
              <a:buFont typeface="Wingdings" panose="05000000000000000000" pitchFamily="2" charset="2"/>
              <a:buChar char="v"/>
            </a:pPr>
            <a:r>
              <a:rPr lang="en-US" sz="1600" b="1">
                <a:solidFill>
                  <a:srgbClr val="C00000"/>
                </a:solidFill>
              </a:rPr>
              <a:t>Landmark Time Window: </a:t>
            </a:r>
            <a:r>
              <a:rPr lang="en-US" sz="1600"/>
              <a:t>It is also known as the hopping model, and is used when clustering starts from a starting point call landmark to the current time. When a new window comes, all data points from the previous landmark time window are removed. All data points are equally important.</a:t>
            </a:r>
          </a:p>
          <a:p>
            <a:pPr marL="800100" lvl="1" indent="-342900" algn="just">
              <a:spcBef>
                <a:spcPts val="1200"/>
              </a:spcBef>
              <a:spcAft>
                <a:spcPts val="1200"/>
              </a:spcAft>
              <a:buClr>
                <a:srgbClr val="C00000"/>
              </a:buClr>
              <a:buFont typeface="Wingdings" panose="05000000000000000000" pitchFamily="2" charset="2"/>
              <a:buChar char="v"/>
            </a:pPr>
            <a:r>
              <a:rPr lang="en-US" sz="1600" b="1">
                <a:solidFill>
                  <a:srgbClr val="C00000"/>
                </a:solidFill>
              </a:rPr>
              <a:t>Sliding Time Window: </a:t>
            </a:r>
            <a:r>
              <a:rPr lang="en-US" sz="1600"/>
              <a:t>The most important data points are the most recent ones and old data points will be removed. </a:t>
            </a:r>
          </a:p>
          <a:p>
            <a:pPr marL="800100" lvl="1" indent="-342900" algn="just">
              <a:spcBef>
                <a:spcPts val="1200"/>
              </a:spcBef>
              <a:spcAft>
                <a:spcPts val="1200"/>
              </a:spcAft>
              <a:buClr>
                <a:srgbClr val="C00000"/>
              </a:buClr>
              <a:buFont typeface="Wingdings" panose="05000000000000000000" pitchFamily="2" charset="2"/>
              <a:buChar char="v"/>
            </a:pPr>
            <a:r>
              <a:rPr lang="en-US" sz="1600" b="1">
                <a:solidFill>
                  <a:srgbClr val="C00000"/>
                </a:solidFill>
              </a:rPr>
              <a:t>Pyramidal Time Window: </a:t>
            </a:r>
            <a:r>
              <a:rPr lang="en-US" sz="1600"/>
              <a:t>It is also known as tilted time window and focuses on recent data points without discarding old data points. </a:t>
            </a:r>
          </a:p>
        </p:txBody>
      </p:sp>
    </p:spTree>
    <p:extLst>
      <p:ext uri="{BB962C8B-B14F-4D97-AF65-F5344CB8AC3E}">
        <p14:creationId xmlns:p14="http://schemas.microsoft.com/office/powerpoint/2010/main" val="9469905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BBC8359-CD59-4D21-B28E-F2F07CC98558}" type="slidenum">
              <a:rPr lang="en-US" smtClean="0"/>
              <a:t>47</a:t>
            </a:fld>
            <a:endParaRPr lang="en-US"/>
          </a:p>
        </p:txBody>
      </p:sp>
      <p:pic>
        <p:nvPicPr>
          <p:cNvPr id="13314" name="Picture 2" descr="https://flink.apache.org/img/bounded-unbound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966" y="2708939"/>
            <a:ext cx="10908852" cy="2584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4827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solidFill>
                  <a:srgbClr val="C00000"/>
                </a:solidFill>
                <a:latin typeface="Arial Rounded MT Bold" panose="020F0704030504030204" pitchFamily="34" charset="0"/>
              </a:rPr>
              <a:t>Batch processing vs. stream processing</a:t>
            </a:r>
          </a:p>
        </p:txBody>
      </p:sp>
      <p:sp>
        <p:nvSpPr>
          <p:cNvPr id="3" name="Content Placeholder 2"/>
          <p:cNvSpPr>
            <a:spLocks noGrp="1"/>
          </p:cNvSpPr>
          <p:nvPr>
            <p:ph idx="1"/>
          </p:nvPr>
        </p:nvSpPr>
        <p:spPr>
          <a:xfrm>
            <a:off x="838200" y="1825625"/>
            <a:ext cx="7025640" cy="4351338"/>
          </a:xfrm>
        </p:spPr>
        <p:txBody>
          <a:bodyPr>
            <a:normAutofit/>
          </a:bodyPr>
          <a:lstStyle/>
          <a:p>
            <a:r>
              <a:rPr lang="en-US" sz="2000"/>
              <a:t>Under the batch processing model, a set of data is collected over time, then fed into an analytics system. In other words, you collect a batch of information, then send it in for processing.</a:t>
            </a:r>
          </a:p>
          <a:p>
            <a:r>
              <a:rPr lang="en-US" sz="2000"/>
              <a:t>Under the streaming model, data is fed into analytics tools piece-by-piece. The processing is usually done in real time.</a:t>
            </a:r>
          </a:p>
          <a:p>
            <a:endParaRPr lang="en-US" sz="2000"/>
          </a:p>
        </p:txBody>
      </p:sp>
      <p:sp>
        <p:nvSpPr>
          <p:cNvPr id="4" name="Slide Number Placeholder 3"/>
          <p:cNvSpPr>
            <a:spLocks noGrp="1"/>
          </p:cNvSpPr>
          <p:nvPr>
            <p:ph type="sldNum" sz="quarter" idx="12"/>
          </p:nvPr>
        </p:nvSpPr>
        <p:spPr/>
        <p:txBody>
          <a:bodyPr/>
          <a:lstStyle/>
          <a:p>
            <a:fld id="{0BBC8359-CD59-4D21-B28E-F2F07CC98558}" type="slidenum">
              <a:rPr lang="en-US" smtClean="0"/>
              <a:t>48</a:t>
            </a:fld>
            <a:endParaRPr lang="en-US"/>
          </a:p>
        </p:txBody>
      </p:sp>
      <p:pic>
        <p:nvPicPr>
          <p:cNvPr id="1026" name="Picture 2" descr="https://www.upsolver.com/wp-content/uploads/2019/09/Slid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200" y="4227512"/>
            <a:ext cx="3903594" cy="24939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upsolver.com/wp-content/uploads/2019/09/Screen-Shot-2020-05-25-at-17.05.2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18012" y="4359863"/>
            <a:ext cx="3111864" cy="22292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wefwef"/>
          <p:cNvPicPr>
            <a:picLocks noChangeAspect="1" noChangeArrowheads="1"/>
          </p:cNvPicPr>
          <p:nvPr/>
        </p:nvPicPr>
        <p:blipFill rotWithShape="1">
          <a:blip r:embed="rId5">
            <a:extLst>
              <a:ext uri="{28A0092B-C50C-407E-A947-70E740481C1C}">
                <a14:useLocalDpi xmlns:a14="http://schemas.microsoft.com/office/drawing/2010/main" val="0"/>
              </a:ext>
            </a:extLst>
          </a:blip>
          <a:srcRect l="11160" t="7747" r="10021" b="23931"/>
          <a:stretch/>
        </p:blipFill>
        <p:spPr bwMode="auto">
          <a:xfrm>
            <a:off x="8061960" y="1796116"/>
            <a:ext cx="3840480" cy="2499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8602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solidFill>
                  <a:srgbClr val="C00000"/>
                </a:solidFill>
                <a:latin typeface="Arial Rounded MT Bold" panose="020F0704030504030204" pitchFamily="34" charset="0"/>
              </a:rPr>
              <a:t>Divide and Conquer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7154" y="2567581"/>
            <a:ext cx="5677692" cy="2867425"/>
          </a:xfrm>
        </p:spPr>
      </p:pic>
      <p:sp>
        <p:nvSpPr>
          <p:cNvPr id="4" name="Slide Number Placeholder 3"/>
          <p:cNvSpPr>
            <a:spLocks noGrp="1"/>
          </p:cNvSpPr>
          <p:nvPr>
            <p:ph type="sldNum" sz="quarter" idx="12"/>
          </p:nvPr>
        </p:nvSpPr>
        <p:spPr/>
        <p:txBody>
          <a:bodyPr/>
          <a:lstStyle/>
          <a:p>
            <a:fld id="{0BBC8359-CD59-4D21-B28E-F2F07CC98558}" type="slidenum">
              <a:rPr lang="en-US" smtClean="0"/>
              <a:t>49</a:t>
            </a:fld>
            <a:endParaRPr lang="en-US"/>
          </a:p>
        </p:txBody>
      </p:sp>
    </p:spTree>
    <p:extLst>
      <p:ext uri="{BB962C8B-B14F-4D97-AF65-F5344CB8AC3E}">
        <p14:creationId xmlns:p14="http://schemas.microsoft.com/office/powerpoint/2010/main" val="27472047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9947"/>
            <a:ext cx="10515600" cy="714375"/>
          </a:xfrm>
        </p:spPr>
        <p:txBody>
          <a:bodyPr>
            <a:noAutofit/>
          </a:bodyPr>
          <a:lstStyle/>
          <a:p>
            <a:r>
              <a:rPr lang="en-US">
                <a:solidFill>
                  <a:srgbClr val="C00000"/>
                </a:solidFill>
                <a:latin typeface="Arial Rounded MT Bold" panose="020F0704030504030204" pitchFamily="34" charset="0"/>
              </a:rPr>
              <a:t>Introduction</a:t>
            </a:r>
            <a:endParaRPr lang="en-US">
              <a:solidFill>
                <a:srgbClr val="C00000"/>
              </a:solidFill>
            </a:endParaRPr>
          </a:p>
        </p:txBody>
      </p:sp>
      <p:sp>
        <p:nvSpPr>
          <p:cNvPr id="5" name="Slide Number Placeholder 4"/>
          <p:cNvSpPr>
            <a:spLocks noGrp="1"/>
          </p:cNvSpPr>
          <p:nvPr>
            <p:ph type="sldNum" sz="quarter" idx="12"/>
          </p:nvPr>
        </p:nvSpPr>
        <p:spPr>
          <a:xfrm>
            <a:off x="8668656" y="6356350"/>
            <a:ext cx="2743200" cy="365125"/>
          </a:xfrm>
        </p:spPr>
        <p:txBody>
          <a:bodyPr/>
          <a:lstStyle/>
          <a:p>
            <a:fld id="{8A7A6979-0714-4377-B894-6BE4C2D6E202}" type="slidenum">
              <a:rPr lang="en-US" sz="1400" b="1" smtClean="0"/>
              <a:pPr/>
              <a:t>5</a:t>
            </a:fld>
            <a:endParaRPr lang="en-US" sz="1400" b="1"/>
          </a:p>
        </p:txBody>
      </p:sp>
      <p:sp>
        <p:nvSpPr>
          <p:cNvPr id="20" name="Content Placeholder 2"/>
          <p:cNvSpPr txBox="1">
            <a:spLocks/>
          </p:cNvSpPr>
          <p:nvPr/>
        </p:nvSpPr>
        <p:spPr>
          <a:xfrm>
            <a:off x="838200" y="1496392"/>
            <a:ext cx="10072914" cy="30323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sz="2400" dirty="0"/>
              <a:t>Streaming clustering is important for:</a:t>
            </a:r>
          </a:p>
          <a:p>
            <a:pPr lvl="2">
              <a:spcAft>
                <a:spcPts val="1200"/>
              </a:spcAft>
              <a:buFont typeface="Wingdings" panose="05000000000000000000" pitchFamily="2" charset="2"/>
              <a:buChar char="Ø"/>
            </a:pPr>
            <a:r>
              <a:rPr lang="en-US" dirty="0"/>
              <a:t>Occupant Behavior</a:t>
            </a:r>
          </a:p>
          <a:p>
            <a:pPr lvl="2">
              <a:spcAft>
                <a:spcPts val="1200"/>
              </a:spcAft>
              <a:buFont typeface="Wingdings" panose="05000000000000000000" pitchFamily="2" charset="2"/>
              <a:buChar char="Ø"/>
            </a:pPr>
            <a:r>
              <a:rPr lang="en-US" dirty="0"/>
              <a:t>Building Management Information Systems</a:t>
            </a:r>
          </a:p>
          <a:p>
            <a:pPr lvl="2">
              <a:spcAft>
                <a:spcPts val="1200"/>
              </a:spcAft>
              <a:buFont typeface="Wingdings" panose="05000000000000000000" pitchFamily="2" charset="2"/>
              <a:buChar char="Ø"/>
            </a:pPr>
            <a:r>
              <a:rPr lang="en-US" dirty="0" smtClean="0"/>
              <a:t>Emergency </a:t>
            </a:r>
          </a:p>
          <a:p>
            <a:pPr lvl="2">
              <a:spcAft>
                <a:spcPts val="1200"/>
              </a:spcAft>
              <a:buFont typeface="Wingdings" panose="05000000000000000000" pitchFamily="2" charset="2"/>
              <a:buChar char="Ø"/>
            </a:pPr>
            <a:r>
              <a:rPr lang="en-US" dirty="0" smtClean="0"/>
              <a:t>Building Accessibility Studies</a:t>
            </a:r>
          </a:p>
          <a:p>
            <a:pPr lvl="2">
              <a:spcAft>
                <a:spcPts val="1200"/>
              </a:spcAft>
              <a:buFont typeface="Wingdings" panose="05000000000000000000" pitchFamily="2" charset="2"/>
              <a:buChar char="Ø"/>
            </a:pPr>
            <a:r>
              <a:rPr lang="en-US" dirty="0" smtClean="0"/>
              <a:t>Advertisements </a:t>
            </a:r>
            <a:endParaRPr lang="en-US" dirty="0"/>
          </a:p>
          <a:p>
            <a:pPr lvl="1" algn="just"/>
            <a:endParaRPr lang="en-US" sz="1100" dirty="0">
              <a:solidFill>
                <a:schemeClr val="accent1">
                  <a:lumMod val="50000"/>
                </a:schemeClr>
              </a:solidFill>
            </a:endParaRPr>
          </a:p>
          <a:p>
            <a:pPr lvl="1" algn="just"/>
            <a:endParaRPr lang="en-US" sz="1100" dirty="0">
              <a:solidFill>
                <a:schemeClr val="accent1">
                  <a:lumMod val="50000"/>
                </a:schemeClr>
              </a:solidFill>
            </a:endParaRPr>
          </a:p>
          <a:p>
            <a:pPr lvl="1" algn="just"/>
            <a:endParaRPr lang="en-US" sz="1100" dirty="0">
              <a:solidFill>
                <a:schemeClr val="accent1">
                  <a:lumMod val="50000"/>
                </a:schemeClr>
              </a:solidFill>
            </a:endParaRPr>
          </a:p>
          <a:p>
            <a:pPr lvl="1" algn="just"/>
            <a:endParaRPr lang="en-US" sz="1800" dirty="0">
              <a:solidFill>
                <a:schemeClr val="accent1">
                  <a:lumMod val="50000"/>
                </a:schemeClr>
              </a:solidFill>
            </a:endParaRPr>
          </a:p>
          <a:p>
            <a:pPr lvl="1" algn="just"/>
            <a:endParaRPr lang="en-US" sz="1800" dirty="0">
              <a:solidFill>
                <a:schemeClr val="accent1">
                  <a:lumMod val="50000"/>
                </a:schemeClr>
              </a:solidFill>
            </a:endParaRPr>
          </a:p>
          <a:p>
            <a:pPr lvl="1" algn="just"/>
            <a:endParaRPr lang="en-US" sz="1800" dirty="0">
              <a:solidFill>
                <a:schemeClr val="accent1">
                  <a:lumMod val="50000"/>
                </a:schemeClr>
              </a:solidFill>
            </a:endParaRPr>
          </a:p>
          <a:p>
            <a:endParaRPr lang="en-US" sz="2400" dirty="0"/>
          </a:p>
        </p:txBody>
      </p:sp>
      <p:sp>
        <p:nvSpPr>
          <p:cNvPr id="3" name="Rounded Rectangle 2"/>
          <p:cNvSpPr/>
          <p:nvPr/>
        </p:nvSpPr>
        <p:spPr>
          <a:xfrm>
            <a:off x="721360" y="4883466"/>
            <a:ext cx="10281920" cy="1625600"/>
          </a:xfrm>
          <a:prstGeom prst="roundRect">
            <a:avLst/>
          </a:prstGeom>
          <a:noFill/>
          <a:ln w="571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p:cNvSpPr/>
          <p:nvPr/>
        </p:nvSpPr>
        <p:spPr>
          <a:xfrm>
            <a:off x="1211218" y="4579617"/>
            <a:ext cx="2100942" cy="477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1152797" y="4528764"/>
            <a:ext cx="10515600" cy="7143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solidFill>
                  <a:srgbClr val="C00000"/>
                </a:solidFill>
                <a:latin typeface="Arial Rounded MT Bold" panose="020F0704030504030204" pitchFamily="34" charset="0"/>
              </a:rPr>
              <a:t>Motivation</a:t>
            </a:r>
            <a:endParaRPr lang="en-US" sz="3200">
              <a:solidFill>
                <a:srgbClr val="C00000"/>
              </a:solidFill>
            </a:endParaRPr>
          </a:p>
        </p:txBody>
      </p:sp>
      <p:sp>
        <p:nvSpPr>
          <p:cNvPr id="7" name="Rectangle 6"/>
          <p:cNvSpPr/>
          <p:nvPr/>
        </p:nvSpPr>
        <p:spPr>
          <a:xfrm>
            <a:off x="425116" y="5117297"/>
            <a:ext cx="10485998" cy="1569660"/>
          </a:xfrm>
          <a:prstGeom prst="rect">
            <a:avLst/>
          </a:prstGeom>
        </p:spPr>
        <p:txBody>
          <a:bodyPr wrap="square">
            <a:spAutoFit/>
          </a:bodyPr>
          <a:lstStyle/>
          <a:p>
            <a:pPr lvl="1" algn="just"/>
            <a:r>
              <a:rPr lang="en-US" sz="2400"/>
              <a:t>The streaming cluster analysis was aimed at finding any evolutionary patterns and requires a process capable of partitioning the data streams continuously while taking into account restrictions of memory and time.</a:t>
            </a:r>
          </a:p>
          <a:p>
            <a:pPr lvl="1" algn="just"/>
            <a:endParaRPr lang="en-US" sz="2400"/>
          </a:p>
        </p:txBody>
      </p:sp>
    </p:spTree>
    <p:extLst>
      <p:ext uri="{BB962C8B-B14F-4D97-AF65-F5344CB8AC3E}">
        <p14:creationId xmlns:p14="http://schemas.microsoft.com/office/powerpoint/2010/main" val="5105015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BBC8359-CD59-4D21-B28E-F2F07CC98558}" type="slidenum">
              <a:rPr lang="en-US" smtClean="0"/>
              <a:t>50</a:t>
            </a:fld>
            <a:endParaRPr lang="en-US"/>
          </a:p>
        </p:txBody>
      </p:sp>
      <p:pic>
        <p:nvPicPr>
          <p:cNvPr id="5122" name="Picture 2" descr="../_images/sphx_glr_plot_cluster_comparison_00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4862" y="466129"/>
            <a:ext cx="10202275" cy="6072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4469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281" y="4851400"/>
            <a:ext cx="10515600" cy="1325563"/>
          </a:xfrm>
        </p:spPr>
        <p:txBody>
          <a:bodyPr>
            <a:noAutofit/>
          </a:bodyPr>
          <a:lstStyle/>
          <a:p>
            <a:r>
              <a:rPr lang="en-US" sz="16600" b="1">
                <a:solidFill>
                  <a:srgbClr val="C82C9B"/>
                </a:solidFill>
              </a:rPr>
              <a:t>LR</a:t>
            </a:r>
          </a:p>
        </p:txBody>
      </p:sp>
      <p:sp>
        <p:nvSpPr>
          <p:cNvPr id="4" name="Slide Number Placeholder 3"/>
          <p:cNvSpPr>
            <a:spLocks noGrp="1"/>
          </p:cNvSpPr>
          <p:nvPr>
            <p:ph type="sldNum" sz="quarter" idx="12"/>
          </p:nvPr>
        </p:nvSpPr>
        <p:spPr/>
        <p:txBody>
          <a:bodyPr/>
          <a:lstStyle/>
          <a:p>
            <a:fld id="{0BBC8359-CD59-4D21-B28E-F2F07CC98558}" type="slidenum">
              <a:rPr lang="en-US" smtClean="0"/>
              <a:t>51</a:t>
            </a:fld>
            <a:endParaRPr lang="en-US"/>
          </a:p>
        </p:txBody>
      </p:sp>
    </p:spTree>
    <p:extLst>
      <p:ext uri="{BB962C8B-B14F-4D97-AF65-F5344CB8AC3E}">
        <p14:creationId xmlns:p14="http://schemas.microsoft.com/office/powerpoint/2010/main" val="15374639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825" y="2854730"/>
            <a:ext cx="7500125" cy="2930120"/>
          </a:xfrm>
        </p:spPr>
        <p:txBody>
          <a:bodyPr>
            <a:noAutofit/>
          </a:bodyPr>
          <a:lstStyle/>
          <a:p>
            <a:pPr marL="457200" lvl="1" indent="0" algn="just">
              <a:buNone/>
            </a:pPr>
            <a:r>
              <a:rPr lang="en-US" dirty="0">
                <a:solidFill>
                  <a:srgbClr val="C00000"/>
                </a:solidFill>
                <a:latin typeface="Arial Rounded MT Bold" panose="020F0704030504030204" pitchFamily="34" charset="0"/>
                <a:ea typeface="+mj-ea"/>
                <a:cs typeface="+mj-cs"/>
              </a:rPr>
              <a:t>AP matrices </a:t>
            </a:r>
          </a:p>
          <a:p>
            <a:pPr lvl="1" algn="just">
              <a:buFont typeface="Wingdings" panose="05000000000000000000" pitchFamily="2" charset="2"/>
              <a:buChar char="v"/>
            </a:pPr>
            <a:r>
              <a:rPr lang="en-US" sz="1800" dirty="0" smtClean="0">
                <a:solidFill>
                  <a:schemeClr val="accent6"/>
                </a:solidFill>
              </a:rPr>
              <a:t>Similarity </a:t>
            </a:r>
            <a:r>
              <a:rPr lang="en-US" sz="1800" dirty="0">
                <a:solidFill>
                  <a:schemeClr val="accent6"/>
                </a:solidFill>
              </a:rPr>
              <a:t>Matrix: </a:t>
            </a:r>
            <a:r>
              <a:rPr lang="en-US" sz="1800" dirty="0"/>
              <a:t>Similarity between any data points</a:t>
            </a:r>
          </a:p>
          <a:p>
            <a:pPr lvl="2" algn="just"/>
            <a:endParaRPr lang="en-US" sz="1800" dirty="0"/>
          </a:p>
          <a:p>
            <a:pPr lvl="1" algn="just">
              <a:buFont typeface="Wingdings" panose="05000000000000000000" pitchFamily="2" charset="2"/>
              <a:buChar char="v"/>
            </a:pPr>
            <a:r>
              <a:rPr lang="en-US" sz="1800" dirty="0">
                <a:solidFill>
                  <a:schemeClr val="accent6"/>
                </a:solidFill>
              </a:rPr>
              <a:t>Responsibility Matrix: </a:t>
            </a:r>
            <a:r>
              <a:rPr lang="en-US" sz="1800" dirty="0"/>
              <a:t>How well-suited point k is to be an exemplar for point </a:t>
            </a:r>
            <a:r>
              <a:rPr lang="en-US" sz="1800" dirty="0" err="1" smtClean="0"/>
              <a:t>i</a:t>
            </a:r>
            <a:endParaRPr lang="en-US" sz="1800" dirty="0"/>
          </a:p>
          <a:p>
            <a:pPr lvl="2" algn="just"/>
            <a:endParaRPr lang="en-US" sz="1800" dirty="0"/>
          </a:p>
          <a:p>
            <a:pPr lvl="1" algn="just">
              <a:buFont typeface="Wingdings" panose="05000000000000000000" pitchFamily="2" charset="2"/>
              <a:buChar char="v"/>
            </a:pPr>
            <a:r>
              <a:rPr lang="en-US" sz="1800" dirty="0">
                <a:solidFill>
                  <a:schemeClr val="accent6"/>
                </a:solidFill>
              </a:rPr>
              <a:t>Availability Matrix: </a:t>
            </a:r>
            <a:r>
              <a:rPr lang="en-US" sz="1800" dirty="0"/>
              <a:t>Contains values that correspond to how available one object is to be an exemplar for another object</a:t>
            </a:r>
          </a:p>
          <a:p>
            <a:pPr lvl="2" algn="just"/>
            <a:endParaRPr lang="en-US" sz="1800" dirty="0"/>
          </a:p>
          <a:p>
            <a:pPr lvl="1" algn="just">
              <a:buFont typeface="Wingdings" panose="05000000000000000000" pitchFamily="2" charset="2"/>
              <a:buChar char="v"/>
            </a:pPr>
            <a:r>
              <a:rPr lang="en-US" sz="1800" dirty="0">
                <a:solidFill>
                  <a:schemeClr val="accent6"/>
                </a:solidFill>
              </a:rPr>
              <a:t>Criterion Matrix: </a:t>
            </a:r>
            <a:r>
              <a:rPr lang="en-US" sz="1800" dirty="0"/>
              <a:t>Sum of the availability matrix and responsibility matrix, the highest criterion value is designated as the exemplar</a:t>
            </a:r>
          </a:p>
          <a:p>
            <a:pPr lvl="2" algn="just"/>
            <a:endParaRPr lang="en-US" sz="1600" dirty="0"/>
          </a:p>
          <a:p>
            <a:pPr lvl="1" algn="just"/>
            <a:endParaRPr lang="en-US" sz="1600" dirty="0"/>
          </a:p>
        </p:txBody>
      </p:sp>
      <p:sp>
        <p:nvSpPr>
          <p:cNvPr id="5" name="Slide Number Placeholder 4"/>
          <p:cNvSpPr>
            <a:spLocks noGrp="1"/>
          </p:cNvSpPr>
          <p:nvPr>
            <p:ph type="sldNum" sz="quarter" idx="12"/>
          </p:nvPr>
        </p:nvSpPr>
        <p:spPr/>
        <p:txBody>
          <a:bodyPr/>
          <a:lstStyle/>
          <a:p>
            <a:fld id="{8A7A6979-0714-4377-B894-6BE4C2D6E202}" type="slidenum">
              <a:rPr lang="en-US" smtClean="0"/>
              <a:pPr/>
              <a:t>52</a:t>
            </a:fld>
            <a:endParaRPr lang="en-US"/>
          </a:p>
        </p:txBody>
      </p:sp>
      <p:sp>
        <p:nvSpPr>
          <p:cNvPr id="9" name="Title 1"/>
          <p:cNvSpPr>
            <a:spLocks noGrp="1"/>
          </p:cNvSpPr>
          <p:nvPr>
            <p:ph type="title"/>
          </p:nvPr>
        </p:nvSpPr>
        <p:spPr>
          <a:xfrm>
            <a:off x="838200" y="365125"/>
            <a:ext cx="10515600" cy="1477963"/>
          </a:xfrm>
        </p:spPr>
        <p:txBody>
          <a:bodyPr>
            <a:normAutofit/>
          </a:bodyPr>
          <a:lstStyle/>
          <a:p>
            <a:r>
              <a:rPr lang="en-US" sz="4000" dirty="0">
                <a:solidFill>
                  <a:srgbClr val="C00000"/>
                </a:solidFill>
                <a:latin typeface="Arial Rounded MT Bold" panose="020F0704030504030204" pitchFamily="34" charset="0"/>
              </a:rPr>
              <a:t>Affinity Propagation 2006</a:t>
            </a:r>
            <a:r>
              <a:rPr lang="en-US" sz="3600" dirty="0">
                <a:solidFill>
                  <a:schemeClr val="accent6"/>
                </a:solidFill>
                <a:latin typeface="Arial Rounded MT Bold" panose="020F0704030504030204" pitchFamily="34" charset="0"/>
              </a:rPr>
              <a:t/>
            </a:r>
            <a:br>
              <a:rPr lang="en-US" sz="3600" dirty="0">
                <a:solidFill>
                  <a:schemeClr val="accent6"/>
                </a:solidFill>
                <a:latin typeface="Arial Rounded MT Bold" panose="020F0704030504030204" pitchFamily="34" charset="0"/>
              </a:rPr>
            </a:br>
            <a:endParaRPr lang="en-US" sz="3600" dirty="0">
              <a:solidFill>
                <a:srgbClr val="FF0000"/>
              </a:solidFill>
              <a:latin typeface="Arial Rounded MT Bold" panose="020F0704030504030204" pitchFamily="34" charset="0"/>
            </a:endParaRPr>
          </a:p>
        </p:txBody>
      </p:sp>
      <p:pic>
        <p:nvPicPr>
          <p:cNvPr id="10" name="Picture 9"/>
          <p:cNvPicPr>
            <a:picLocks noChangeAspect="1"/>
          </p:cNvPicPr>
          <p:nvPr/>
        </p:nvPicPr>
        <p:blipFill rotWithShape="1">
          <a:blip r:embed="rId3"/>
          <a:srcRect l="9535" r="1362" b="1328"/>
          <a:stretch/>
        </p:blipFill>
        <p:spPr>
          <a:xfrm>
            <a:off x="8410183" y="394850"/>
            <a:ext cx="3620022" cy="5276470"/>
          </a:xfrm>
          <a:prstGeom prst="rect">
            <a:avLst/>
          </a:prstGeom>
        </p:spPr>
      </p:pic>
      <p:pic>
        <p:nvPicPr>
          <p:cNvPr id="11" name="Picture 10"/>
          <p:cNvPicPr>
            <a:picLocks noChangeAspect="1"/>
          </p:cNvPicPr>
          <p:nvPr/>
        </p:nvPicPr>
        <p:blipFill rotWithShape="1">
          <a:blip r:embed="rId4"/>
          <a:srcRect l="6094"/>
          <a:stretch/>
        </p:blipFill>
        <p:spPr>
          <a:xfrm>
            <a:off x="8229600" y="5671320"/>
            <a:ext cx="3962400" cy="1123950"/>
          </a:xfrm>
          <a:prstGeom prst="rect">
            <a:avLst/>
          </a:prstGeom>
        </p:spPr>
      </p:pic>
      <p:sp>
        <p:nvSpPr>
          <p:cNvPr id="2" name="Rectangle 1"/>
          <p:cNvSpPr/>
          <p:nvPr/>
        </p:nvSpPr>
        <p:spPr>
          <a:xfrm>
            <a:off x="1038225" y="1555757"/>
            <a:ext cx="6096000" cy="923330"/>
          </a:xfrm>
          <a:prstGeom prst="rect">
            <a:avLst/>
          </a:prstGeom>
        </p:spPr>
        <p:txBody>
          <a:bodyPr>
            <a:spAutoFit/>
          </a:bodyPr>
          <a:lstStyle/>
          <a:p>
            <a:pPr algn="just">
              <a:buFont typeface="Wingdings" panose="05000000000000000000" pitchFamily="2" charset="2"/>
              <a:buChar char="v"/>
            </a:pPr>
            <a:r>
              <a:rPr lang="en-US" dirty="0" smtClean="0"/>
              <a:t>Partitioning </a:t>
            </a:r>
            <a:r>
              <a:rPr lang="en-US" dirty="0"/>
              <a:t>message passing algorithm </a:t>
            </a:r>
          </a:p>
          <a:p>
            <a:pPr algn="just">
              <a:buFont typeface="Wingdings" panose="05000000000000000000" pitchFamily="2" charset="2"/>
              <a:buChar char="v"/>
            </a:pPr>
            <a:r>
              <a:rPr lang="en-US" dirty="0" smtClean="0"/>
              <a:t>Determine </a:t>
            </a:r>
            <a:r>
              <a:rPr lang="en-US" dirty="0"/>
              <a:t>the optimal number of clusters for the user</a:t>
            </a:r>
          </a:p>
          <a:p>
            <a:pPr algn="just">
              <a:buFont typeface="Wingdings" panose="05000000000000000000" pitchFamily="2" charset="2"/>
              <a:buChar char="v"/>
            </a:pPr>
            <a:r>
              <a:rPr lang="en-US" dirty="0"/>
              <a:t> Algorithm stops when </a:t>
            </a:r>
            <a:r>
              <a:rPr lang="en-CA" dirty="0"/>
              <a:t>convergence is</a:t>
            </a:r>
            <a:r>
              <a:rPr lang="en-US" dirty="0"/>
              <a:t> achieved.</a:t>
            </a:r>
          </a:p>
        </p:txBody>
      </p:sp>
    </p:spTree>
    <p:extLst>
      <p:ext uri="{BB962C8B-B14F-4D97-AF65-F5344CB8AC3E}">
        <p14:creationId xmlns:p14="http://schemas.microsoft.com/office/powerpoint/2010/main" val="37255875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solidFill>
                  <a:schemeClr val="accent6"/>
                </a:solidFill>
                <a:latin typeface="Arial Rounded MT Bold" panose="020F0704030504030204" pitchFamily="34" charset="0"/>
              </a:rPr>
              <a:t>Hyper Parameters</a:t>
            </a:r>
            <a:endParaRPr lang="en-US" sz="3600">
              <a:solidFill>
                <a:srgbClr val="FF0000"/>
              </a:solidFill>
            </a:endParaRPr>
          </a:p>
        </p:txBody>
      </p:sp>
      <p:sp>
        <p:nvSpPr>
          <p:cNvPr id="5" name="Slide Number Placeholder 4"/>
          <p:cNvSpPr>
            <a:spLocks noGrp="1"/>
          </p:cNvSpPr>
          <p:nvPr>
            <p:ph type="sldNum" sz="quarter" idx="12"/>
          </p:nvPr>
        </p:nvSpPr>
        <p:spPr/>
        <p:txBody>
          <a:bodyPr/>
          <a:lstStyle/>
          <a:p>
            <a:fld id="{8A7A6979-0714-4377-B894-6BE4C2D6E202}" type="slidenum">
              <a:rPr lang="en-US" smtClean="0"/>
              <a:pPr/>
              <a:t>53</a:t>
            </a:fld>
            <a:endParaRPr lang="en-US"/>
          </a:p>
        </p:txBody>
      </p:sp>
      <p:sp>
        <p:nvSpPr>
          <p:cNvPr id="20" name="Rectangle 19"/>
          <p:cNvSpPr/>
          <p:nvPr/>
        </p:nvSpPr>
        <p:spPr>
          <a:xfrm>
            <a:off x="563551" y="2187693"/>
            <a:ext cx="10306723" cy="2246769"/>
          </a:xfrm>
          <a:prstGeom prst="rect">
            <a:avLst/>
          </a:prstGeom>
        </p:spPr>
        <p:txBody>
          <a:bodyPr wrap="square">
            <a:spAutoFit/>
          </a:bodyPr>
          <a:lstStyle/>
          <a:p>
            <a:pPr marL="800100" lvl="1" indent="-342900" algn="just">
              <a:spcBef>
                <a:spcPts val="1200"/>
              </a:spcBef>
              <a:buClr>
                <a:schemeClr val="accent6"/>
              </a:buClr>
              <a:buFont typeface="Wingdings" panose="05000000000000000000" pitchFamily="2" charset="2"/>
              <a:buChar char="v"/>
            </a:pPr>
            <a:r>
              <a:rPr lang="en-US" sz="2400">
                <a:solidFill>
                  <a:schemeClr val="accent6"/>
                </a:solidFill>
              </a:rPr>
              <a:t>Damping Factor:</a:t>
            </a:r>
            <a:r>
              <a:rPr lang="en-US" sz="2400"/>
              <a:t> It is the extent to which the current data point is maintained relative to incoming data points.</a:t>
            </a:r>
          </a:p>
          <a:p>
            <a:pPr marL="800100" lvl="1" indent="-342900" algn="just">
              <a:spcBef>
                <a:spcPts val="1200"/>
              </a:spcBef>
              <a:buClr>
                <a:schemeClr val="accent6"/>
              </a:buClr>
              <a:buFont typeface="Wingdings" panose="05000000000000000000" pitchFamily="2" charset="2"/>
              <a:buChar char="v"/>
            </a:pPr>
            <a:r>
              <a:rPr lang="en-US" sz="2400">
                <a:solidFill>
                  <a:schemeClr val="accent6"/>
                </a:solidFill>
              </a:rPr>
              <a:t>Preference:</a:t>
            </a:r>
            <a:r>
              <a:rPr lang="en-US" sz="2400"/>
              <a:t> For each data point that is more likely to be chosen as an exemplar</a:t>
            </a:r>
          </a:p>
          <a:p>
            <a:pPr marL="800100" lvl="1" indent="-342900" algn="just">
              <a:spcBef>
                <a:spcPts val="1200"/>
              </a:spcBef>
              <a:buClr>
                <a:schemeClr val="accent6"/>
              </a:buClr>
              <a:buFont typeface="Wingdings" panose="05000000000000000000" pitchFamily="2" charset="2"/>
              <a:buChar char="v"/>
            </a:pPr>
            <a:r>
              <a:rPr lang="en-US" sz="2400" err="1">
                <a:solidFill>
                  <a:schemeClr val="accent6"/>
                </a:solidFill>
              </a:rPr>
              <a:t>Max_iter</a:t>
            </a:r>
            <a:r>
              <a:rPr lang="en-US" sz="2400">
                <a:solidFill>
                  <a:schemeClr val="accent6"/>
                </a:solidFill>
              </a:rPr>
              <a:t>:</a:t>
            </a:r>
            <a:r>
              <a:rPr lang="en-US" sz="2400"/>
              <a:t> Maximum number of iterations.</a:t>
            </a:r>
          </a:p>
        </p:txBody>
      </p:sp>
    </p:spTree>
    <p:extLst>
      <p:ext uri="{BB962C8B-B14F-4D97-AF65-F5344CB8AC3E}">
        <p14:creationId xmlns:p14="http://schemas.microsoft.com/office/powerpoint/2010/main" val="36488327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BBC8359-CD59-4D21-B28E-F2F07CC98558}" type="slidenum">
              <a:rPr lang="en-US" smtClean="0"/>
              <a:t>54</a:t>
            </a:fld>
            <a:endParaRPr lang="en-US"/>
          </a:p>
        </p:txBody>
      </p:sp>
      <p:pic>
        <p:nvPicPr>
          <p:cNvPr id="6146" name="Picture 2" descr="https://miro.medium.com/max/742/1*DuCgM3HE8IEnTSNN0u2bz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067550" cy="30194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3199884"/>
            <a:ext cx="2339102" cy="369332"/>
          </a:xfrm>
          <a:prstGeom prst="rect">
            <a:avLst/>
          </a:prstGeom>
        </p:spPr>
        <p:txBody>
          <a:bodyPr wrap="none">
            <a:spAutoFit/>
          </a:bodyPr>
          <a:lstStyle/>
          <a:p>
            <a:r>
              <a:rPr lang="en-US" b="1" dirty="0">
                <a:solidFill>
                  <a:srgbClr val="C00000"/>
                </a:solidFill>
                <a:latin typeface="sohne"/>
              </a:rPr>
              <a:t>Similarity Matrix (S)</a:t>
            </a:r>
            <a:endParaRPr lang="en-US" b="1" dirty="0">
              <a:solidFill>
                <a:srgbClr val="C00000"/>
              </a:solidFill>
            </a:endParaRPr>
          </a:p>
        </p:txBody>
      </p:sp>
      <p:sp>
        <p:nvSpPr>
          <p:cNvPr id="9" name="Rectangle 8"/>
          <p:cNvSpPr/>
          <p:nvPr/>
        </p:nvSpPr>
        <p:spPr>
          <a:xfrm>
            <a:off x="383314" y="5710019"/>
            <a:ext cx="5024579" cy="646331"/>
          </a:xfrm>
          <a:prstGeom prst="rect">
            <a:avLst/>
          </a:prstGeom>
        </p:spPr>
        <p:txBody>
          <a:bodyPr wrap="square">
            <a:spAutoFit/>
          </a:bodyPr>
          <a:lstStyle/>
          <a:p>
            <a:r>
              <a:rPr lang="en-US" dirty="0">
                <a:solidFill>
                  <a:srgbClr val="292929"/>
                </a:solidFill>
                <a:latin typeface="charter"/>
              </a:rPr>
              <a:t>s(</a:t>
            </a:r>
            <a:r>
              <a:rPr lang="en-US" sz="1600" dirty="0">
                <a:solidFill>
                  <a:srgbClr val="292929"/>
                </a:solidFill>
                <a:latin typeface="charter"/>
              </a:rPr>
              <a:t>Alice, Bob</a:t>
            </a:r>
            <a:r>
              <a:rPr lang="en-US" dirty="0">
                <a:solidFill>
                  <a:srgbClr val="292929"/>
                </a:solidFill>
                <a:latin typeface="charter"/>
              </a:rPr>
              <a:t>) = </a:t>
            </a:r>
            <a:r>
              <a:rPr lang="en-US" dirty="0" smtClean="0">
                <a:solidFill>
                  <a:srgbClr val="292929"/>
                </a:solidFill>
                <a:latin typeface="charter"/>
              </a:rPr>
              <a:t>-[ (</a:t>
            </a:r>
            <a:r>
              <a:rPr lang="en-US" dirty="0">
                <a:solidFill>
                  <a:srgbClr val="292929"/>
                </a:solidFill>
                <a:latin typeface="charter"/>
              </a:rPr>
              <a:t>3–4)² + (4–3)² + (3–5)² + (2–1)² + (</a:t>
            </a:r>
            <a:r>
              <a:rPr lang="en-US" dirty="0" smtClean="0">
                <a:solidFill>
                  <a:srgbClr val="292929"/>
                </a:solidFill>
                <a:latin typeface="charter"/>
              </a:rPr>
              <a:t>1–1)² ]  </a:t>
            </a:r>
            <a:r>
              <a:rPr lang="en-US" dirty="0">
                <a:solidFill>
                  <a:srgbClr val="292929"/>
                </a:solidFill>
                <a:latin typeface="charter"/>
              </a:rPr>
              <a:t>= </a:t>
            </a:r>
            <a:r>
              <a:rPr lang="en-US" dirty="0" smtClean="0">
                <a:solidFill>
                  <a:srgbClr val="292929"/>
                </a:solidFill>
                <a:latin typeface="charter"/>
              </a:rPr>
              <a:t>-7</a:t>
            </a:r>
            <a:endParaRPr lang="en-US" dirty="0"/>
          </a:p>
        </p:txBody>
      </p:sp>
      <p:pic>
        <p:nvPicPr>
          <p:cNvPr id="6150" name="Picture 6" descr="https://miro.medium.com/max/674/1*FALU6-KZNq0E-JTyJq6-H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2150" y="3592465"/>
            <a:ext cx="6419850" cy="3248026"/>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p:cNvSpPr/>
          <p:nvPr/>
        </p:nvSpPr>
        <p:spPr>
          <a:xfrm>
            <a:off x="3635476" y="1322435"/>
            <a:ext cx="334296" cy="605733"/>
          </a:xfrm>
          <a:prstGeom prst="ellipse">
            <a:avLst/>
          </a:prstGeom>
          <a:noFill/>
          <a:ln w="19050" cap="flat" cmpd="sng" algn="ctr">
            <a:solidFill>
              <a:srgbClr val="FF0000"/>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p:cNvSpPr/>
          <p:nvPr/>
        </p:nvSpPr>
        <p:spPr>
          <a:xfrm>
            <a:off x="2728456" y="1322436"/>
            <a:ext cx="334296" cy="605733"/>
          </a:xfrm>
          <a:prstGeom prst="ellipse">
            <a:avLst/>
          </a:prstGeom>
          <a:noFill/>
          <a:ln w="19050" cap="flat" cmpd="sng" algn="ctr">
            <a:solidFill>
              <a:srgbClr val="FF0000"/>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p:cNvSpPr/>
          <p:nvPr/>
        </p:nvSpPr>
        <p:spPr>
          <a:xfrm>
            <a:off x="4896779" y="1304997"/>
            <a:ext cx="334296" cy="605733"/>
          </a:xfrm>
          <a:prstGeom prst="ellipse">
            <a:avLst/>
          </a:prstGeom>
          <a:noFill/>
          <a:ln w="19050" cap="flat" cmpd="sng" algn="ctr">
            <a:solidFill>
              <a:srgbClr val="FF0000"/>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p:cNvSpPr/>
          <p:nvPr/>
        </p:nvSpPr>
        <p:spPr>
          <a:xfrm>
            <a:off x="1917290" y="1337187"/>
            <a:ext cx="334296" cy="605733"/>
          </a:xfrm>
          <a:prstGeom prst="ellipse">
            <a:avLst/>
          </a:prstGeom>
          <a:noFill/>
          <a:ln w="19050" cap="flat" cmpd="sng" algn="ctr">
            <a:solidFill>
              <a:srgbClr val="FF0000"/>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p:cNvSpPr/>
          <p:nvPr/>
        </p:nvSpPr>
        <p:spPr>
          <a:xfrm>
            <a:off x="6032102" y="1332273"/>
            <a:ext cx="334296" cy="605733"/>
          </a:xfrm>
          <a:prstGeom prst="ellipse">
            <a:avLst/>
          </a:prstGeom>
          <a:noFill/>
          <a:ln w="19050" cap="flat" cmpd="sng" algn="ctr">
            <a:solidFill>
              <a:srgbClr val="FF0000"/>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11"/>
          <p:cNvSpPr/>
          <p:nvPr/>
        </p:nvSpPr>
        <p:spPr>
          <a:xfrm>
            <a:off x="344650" y="3592465"/>
            <a:ext cx="6606756" cy="923330"/>
          </a:xfrm>
          <a:prstGeom prst="rect">
            <a:avLst/>
          </a:prstGeom>
        </p:spPr>
        <p:txBody>
          <a:bodyPr wrap="square">
            <a:spAutoFit/>
          </a:bodyPr>
          <a:lstStyle/>
          <a:p>
            <a:r>
              <a:rPr lang="en-US" b="1">
                <a:solidFill>
                  <a:srgbClr val="292929"/>
                </a:solidFill>
                <a:latin typeface="charter"/>
              </a:rPr>
              <a:t>Diagonal Values: </a:t>
            </a:r>
            <a:r>
              <a:rPr lang="en-US">
                <a:solidFill>
                  <a:srgbClr val="292929"/>
                </a:solidFill>
                <a:latin typeface="charter"/>
              </a:rPr>
              <a:t>Lowest number among all cells</a:t>
            </a:r>
            <a:r>
              <a:rPr lang="en-US">
                <a:solidFill>
                  <a:srgbClr val="292929"/>
                </a:solidFill>
                <a:latin typeface="charter"/>
                <a:sym typeface="Wingdings" panose="05000000000000000000" pitchFamily="2" charset="2"/>
              </a:rPr>
              <a:t> preference</a:t>
            </a:r>
            <a:endParaRPr lang="en-US">
              <a:solidFill>
                <a:srgbClr val="292929"/>
              </a:solidFill>
              <a:latin typeface="charter"/>
            </a:endParaRPr>
          </a:p>
          <a:p>
            <a:r>
              <a:rPr lang="en-US" b="1">
                <a:solidFill>
                  <a:srgbClr val="292929"/>
                </a:solidFill>
                <a:latin typeface="charter"/>
              </a:rPr>
              <a:t>Non-Diagonal Values:</a:t>
            </a:r>
            <a:r>
              <a:rPr lang="en-US">
                <a:solidFill>
                  <a:srgbClr val="292929"/>
                </a:solidFill>
                <a:latin typeface="charter"/>
              </a:rPr>
              <a:t> Negative Sum of Squares of Differences</a:t>
            </a:r>
            <a:endParaRPr lang="en-US"/>
          </a:p>
        </p:txBody>
      </p:sp>
      <p:pic>
        <p:nvPicPr>
          <p:cNvPr id="3" name="Picture 2"/>
          <p:cNvPicPr>
            <a:picLocks noChangeAspect="1"/>
          </p:cNvPicPr>
          <p:nvPr/>
        </p:nvPicPr>
        <p:blipFill>
          <a:blip r:embed="rId5"/>
          <a:stretch>
            <a:fillRect/>
          </a:stretch>
        </p:blipFill>
        <p:spPr>
          <a:xfrm>
            <a:off x="604880" y="4719503"/>
            <a:ext cx="3468444" cy="575699"/>
          </a:xfrm>
          <a:prstGeom prst="rect">
            <a:avLst/>
          </a:prstGeom>
        </p:spPr>
      </p:pic>
      <p:sp>
        <p:nvSpPr>
          <p:cNvPr id="17" name="Oval 16"/>
          <p:cNvSpPr/>
          <p:nvPr/>
        </p:nvSpPr>
        <p:spPr>
          <a:xfrm>
            <a:off x="11242307" y="5170856"/>
            <a:ext cx="375385" cy="450297"/>
          </a:xfrm>
          <a:prstGeom prst="ellipse">
            <a:avLst/>
          </a:prstGeom>
          <a:noFill/>
          <a:ln w="19050" cap="flat" cmpd="sng" algn="ctr">
            <a:solidFill>
              <a:srgbClr val="FF0000"/>
            </a:solidFill>
            <a:prstDash val="sysDot"/>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05669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randombar(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3" grpId="0" animBg="1"/>
      <p:bldP spid="14" grpId="0" animBg="1"/>
      <p:bldP spid="15" grpId="0" animBg="1"/>
      <p:bldP spid="16" grpId="0" animBg="1"/>
      <p:bldP spid="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BBC8359-CD59-4D21-B28E-F2F07CC98558}" type="slidenum">
              <a:rPr lang="en-US" smtClean="0"/>
              <a:t>55</a:t>
            </a:fld>
            <a:endParaRPr lang="en-US"/>
          </a:p>
        </p:txBody>
      </p:sp>
      <p:sp>
        <p:nvSpPr>
          <p:cNvPr id="8" name="Rectangle 7"/>
          <p:cNvSpPr/>
          <p:nvPr/>
        </p:nvSpPr>
        <p:spPr>
          <a:xfrm>
            <a:off x="185071" y="3027310"/>
            <a:ext cx="2813591" cy="369332"/>
          </a:xfrm>
          <a:prstGeom prst="rect">
            <a:avLst/>
          </a:prstGeom>
        </p:spPr>
        <p:txBody>
          <a:bodyPr wrap="none">
            <a:spAutoFit/>
          </a:bodyPr>
          <a:lstStyle/>
          <a:p>
            <a:r>
              <a:rPr lang="en-US" b="1" dirty="0">
                <a:solidFill>
                  <a:srgbClr val="C00000"/>
                </a:solidFill>
                <a:latin typeface="sohne"/>
              </a:rPr>
              <a:t>Responsibility Matrix (r)</a:t>
            </a:r>
          </a:p>
        </p:txBody>
      </p:sp>
      <p:pic>
        <p:nvPicPr>
          <p:cNvPr id="6150" name="Picture 6" descr="https://miro.medium.com/max/674/1*FALU6-KZNq0E-JTyJq6-Hg.png"/>
          <p:cNvPicPr>
            <a:picLocks noChangeAspect="1" noChangeArrowheads="1"/>
          </p:cNvPicPr>
          <p:nvPr/>
        </p:nvPicPr>
        <p:blipFill rotWithShape="1">
          <a:blip r:embed="rId3">
            <a:extLst>
              <a:ext uri="{28A0092B-C50C-407E-A947-70E740481C1C}">
                <a14:useLocalDpi xmlns:a14="http://schemas.microsoft.com/office/drawing/2010/main" val="0"/>
              </a:ext>
            </a:extLst>
          </a:blip>
          <a:srcRect t="12108"/>
          <a:stretch/>
        </p:blipFill>
        <p:spPr bwMode="auto">
          <a:xfrm>
            <a:off x="0" y="0"/>
            <a:ext cx="6419850" cy="285473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https://miro.medium.com/max/676/1*UDwCnRgvOBzTrQAFfRbGrw.png"/>
          <p:cNvPicPr>
            <a:picLocks noChangeAspect="1" noChangeArrowheads="1"/>
          </p:cNvPicPr>
          <p:nvPr/>
        </p:nvPicPr>
        <p:blipFill rotWithShape="1">
          <a:blip r:embed="rId4">
            <a:extLst>
              <a:ext uri="{28A0092B-C50C-407E-A947-70E740481C1C}">
                <a14:useLocalDpi xmlns:a14="http://schemas.microsoft.com/office/drawing/2010/main" val="0"/>
              </a:ext>
            </a:extLst>
          </a:blip>
          <a:srcRect r="20568"/>
          <a:stretch/>
        </p:blipFill>
        <p:spPr bwMode="auto">
          <a:xfrm>
            <a:off x="185071" y="3569216"/>
            <a:ext cx="5114516" cy="8763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85071" y="4348976"/>
            <a:ext cx="6096000" cy="646331"/>
          </a:xfrm>
          <a:prstGeom prst="rect">
            <a:avLst/>
          </a:prstGeom>
        </p:spPr>
        <p:txBody>
          <a:bodyPr>
            <a:spAutoFit/>
          </a:bodyPr>
          <a:lstStyle/>
          <a:p>
            <a:r>
              <a:rPr lang="en-US" dirty="0" smtClean="0">
                <a:solidFill>
                  <a:srgbClr val="292929"/>
                </a:solidFill>
                <a:latin typeface="charter"/>
              </a:rPr>
              <a:t>Where </a:t>
            </a:r>
            <a:r>
              <a:rPr lang="en-US" dirty="0" err="1">
                <a:solidFill>
                  <a:srgbClr val="292929"/>
                </a:solidFill>
                <a:latin typeface="charter"/>
              </a:rPr>
              <a:t>i</a:t>
            </a:r>
            <a:r>
              <a:rPr lang="en-US" dirty="0">
                <a:solidFill>
                  <a:srgbClr val="292929"/>
                </a:solidFill>
                <a:latin typeface="charter"/>
              </a:rPr>
              <a:t> refers to the row and k the column of the associated matrix.</a:t>
            </a:r>
          </a:p>
        </p:txBody>
      </p:sp>
      <p:pic>
        <p:nvPicPr>
          <p:cNvPr id="7172" name="Picture 4" descr="https://miro.medium.com/max/655/1*6NMGinddnbm8YBr0MsWGr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3125" y="3752850"/>
            <a:ext cx="6238875" cy="31051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89010" y="5305425"/>
            <a:ext cx="3042821" cy="369332"/>
          </a:xfrm>
          <a:prstGeom prst="rect">
            <a:avLst/>
          </a:prstGeom>
        </p:spPr>
        <p:txBody>
          <a:bodyPr wrap="none">
            <a:spAutoFit/>
          </a:bodyPr>
          <a:lstStyle/>
          <a:p>
            <a:r>
              <a:rPr lang="en-US" dirty="0" smtClean="0">
                <a:solidFill>
                  <a:srgbClr val="292929"/>
                </a:solidFill>
                <a:latin typeface="charter"/>
              </a:rPr>
              <a:t>r(</a:t>
            </a:r>
            <a:r>
              <a:rPr lang="en-US" sz="1600" dirty="0" smtClean="0">
                <a:solidFill>
                  <a:srgbClr val="292929"/>
                </a:solidFill>
                <a:latin typeface="charter"/>
              </a:rPr>
              <a:t>Alice, Bob</a:t>
            </a:r>
            <a:r>
              <a:rPr lang="en-US" dirty="0" smtClean="0">
                <a:solidFill>
                  <a:srgbClr val="292929"/>
                </a:solidFill>
                <a:latin typeface="charter"/>
              </a:rPr>
              <a:t>) </a:t>
            </a:r>
            <a:r>
              <a:rPr lang="en-US" dirty="0">
                <a:solidFill>
                  <a:srgbClr val="292929"/>
                </a:solidFill>
                <a:latin typeface="charter"/>
              </a:rPr>
              <a:t>= (-7) – (-6) = -1</a:t>
            </a:r>
            <a:endParaRPr lang="en-US" dirty="0"/>
          </a:p>
        </p:txBody>
      </p:sp>
      <p:sp>
        <p:nvSpPr>
          <p:cNvPr id="5" name="Oval 4"/>
          <p:cNvSpPr/>
          <p:nvPr/>
        </p:nvSpPr>
        <p:spPr>
          <a:xfrm>
            <a:off x="2998661" y="987972"/>
            <a:ext cx="312097" cy="314297"/>
          </a:xfrm>
          <a:prstGeom prst="ellipse">
            <a:avLst/>
          </a:prstGeom>
          <a:noFill/>
          <a:ln w="19050">
            <a:solidFill>
              <a:srgbClr val="FF0000"/>
            </a:solidFill>
            <a:prstDash val="sysDot"/>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p:cNvSpPr/>
          <p:nvPr/>
        </p:nvSpPr>
        <p:spPr>
          <a:xfrm>
            <a:off x="3878313" y="963785"/>
            <a:ext cx="325821" cy="324807"/>
          </a:xfrm>
          <a:prstGeom prst="ellipse">
            <a:avLst/>
          </a:prstGeom>
          <a:noFill/>
          <a:ln w="19050">
            <a:solidFill>
              <a:srgbClr val="FF0000"/>
            </a:solidFill>
            <a:prstDash val="sysDot"/>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p:cNvSpPr/>
          <p:nvPr/>
        </p:nvSpPr>
        <p:spPr>
          <a:xfrm>
            <a:off x="8920162" y="4983107"/>
            <a:ext cx="304800" cy="275304"/>
          </a:xfrm>
          <a:prstGeom prst="ellipse">
            <a:avLst/>
          </a:prstGeom>
          <a:noFill/>
          <a:ln w="19050">
            <a:solidFill>
              <a:srgbClr val="FF0000"/>
            </a:solidFill>
            <a:prstDash val="sysDot"/>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p:cNvCxnSpPr/>
          <p:nvPr/>
        </p:nvCxnSpPr>
        <p:spPr>
          <a:xfrm>
            <a:off x="185071" y="1145120"/>
            <a:ext cx="21432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a:off x="2998661" y="420414"/>
            <a:ext cx="0" cy="1939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p:nvPr/>
        </p:nvCxnSpPr>
        <p:spPr>
          <a:xfrm flipH="1">
            <a:off x="5953125" y="1120425"/>
            <a:ext cx="220785" cy="57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6331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randombar(horizontal)">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circle(in)">
                                      <p:cBhvr>
                                        <p:cTn id="21" dur="20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randombar(horizontal)">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randombar(horizontal)">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randombar(horizontal)">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animBg="1"/>
      <p:bldP spid="14" grpId="0" animBg="1"/>
      <p:bldP spid="1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BBC8359-CD59-4D21-B28E-F2F07CC98558}" type="slidenum">
              <a:rPr lang="en-US" smtClean="0"/>
              <a:t>56</a:t>
            </a:fld>
            <a:endParaRPr lang="en-US"/>
          </a:p>
        </p:txBody>
      </p:sp>
      <p:pic>
        <p:nvPicPr>
          <p:cNvPr id="5" name="Picture 4"/>
          <p:cNvPicPr>
            <a:picLocks noChangeAspect="1"/>
          </p:cNvPicPr>
          <p:nvPr/>
        </p:nvPicPr>
        <p:blipFill>
          <a:blip r:embed="rId3"/>
          <a:stretch>
            <a:fillRect/>
          </a:stretch>
        </p:blipFill>
        <p:spPr>
          <a:xfrm>
            <a:off x="0" y="0"/>
            <a:ext cx="6238875" cy="3105150"/>
          </a:xfrm>
          <a:prstGeom prst="rect">
            <a:avLst/>
          </a:prstGeom>
        </p:spPr>
      </p:pic>
      <p:sp>
        <p:nvSpPr>
          <p:cNvPr id="6" name="Rectangle 5"/>
          <p:cNvSpPr/>
          <p:nvPr/>
        </p:nvSpPr>
        <p:spPr>
          <a:xfrm>
            <a:off x="248265" y="2920484"/>
            <a:ext cx="2484398" cy="369332"/>
          </a:xfrm>
          <a:prstGeom prst="rect">
            <a:avLst/>
          </a:prstGeom>
        </p:spPr>
        <p:txBody>
          <a:bodyPr wrap="none">
            <a:spAutoFit/>
          </a:bodyPr>
          <a:lstStyle/>
          <a:p>
            <a:r>
              <a:rPr lang="en-US" b="1" dirty="0" smtClean="0">
                <a:solidFill>
                  <a:srgbClr val="C00000"/>
                </a:solidFill>
                <a:latin typeface="sohne"/>
              </a:rPr>
              <a:t>Availability Matrix (a)</a:t>
            </a:r>
            <a:endParaRPr lang="en-US" b="1" dirty="0">
              <a:solidFill>
                <a:srgbClr val="C00000"/>
              </a:solidFill>
              <a:latin typeface="sohne"/>
            </a:endParaRPr>
          </a:p>
        </p:txBody>
      </p:sp>
      <p:pic>
        <p:nvPicPr>
          <p:cNvPr id="8194" name="Picture 2" descr="https://miro.medium.com/max/667/1*jx9Y8zl73xy1H58aAGx0p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7160" y="3619499"/>
            <a:ext cx="6353175" cy="32385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01335" y="3264050"/>
            <a:ext cx="5436204" cy="2585323"/>
          </a:xfrm>
          <a:prstGeom prst="rect">
            <a:avLst/>
          </a:prstGeom>
        </p:spPr>
        <p:txBody>
          <a:bodyPr wrap="square">
            <a:spAutoFit/>
          </a:bodyPr>
          <a:lstStyle/>
          <a:p>
            <a:r>
              <a:rPr lang="en-US" b="1" dirty="0">
                <a:solidFill>
                  <a:srgbClr val="292929"/>
                </a:solidFill>
                <a:latin typeface="charter"/>
              </a:rPr>
              <a:t>Diagonal Values:</a:t>
            </a:r>
            <a:endParaRPr lang="en-US" dirty="0">
              <a:solidFill>
                <a:srgbClr val="292929"/>
              </a:solidFill>
              <a:latin typeface="charter"/>
            </a:endParaRPr>
          </a:p>
          <a:p>
            <a:endParaRPr lang="en-US" dirty="0">
              <a:solidFill>
                <a:srgbClr val="292929"/>
              </a:solidFill>
              <a:latin typeface="charter"/>
            </a:endParaRPr>
          </a:p>
          <a:p>
            <a:endParaRPr lang="en-US" dirty="0">
              <a:solidFill>
                <a:srgbClr val="292929"/>
              </a:solidFill>
              <a:latin typeface="charter"/>
            </a:endParaRPr>
          </a:p>
          <a:p>
            <a:endParaRPr lang="en-US" dirty="0">
              <a:solidFill>
                <a:srgbClr val="292929"/>
              </a:solidFill>
              <a:latin typeface="charter"/>
            </a:endParaRPr>
          </a:p>
          <a:p>
            <a:endParaRPr lang="en-US" dirty="0">
              <a:solidFill>
                <a:srgbClr val="292929"/>
              </a:solidFill>
              <a:latin typeface="charter"/>
            </a:endParaRPr>
          </a:p>
          <a:p>
            <a:r>
              <a:rPr lang="en-US" dirty="0">
                <a:solidFill>
                  <a:srgbClr val="292929"/>
                </a:solidFill>
                <a:latin typeface="charter"/>
              </a:rPr>
              <a:t>where </a:t>
            </a:r>
            <a:r>
              <a:rPr lang="en-US" dirty="0" err="1">
                <a:solidFill>
                  <a:srgbClr val="292929"/>
                </a:solidFill>
                <a:latin typeface="charter"/>
              </a:rPr>
              <a:t>i</a:t>
            </a:r>
            <a:r>
              <a:rPr lang="en-US" dirty="0">
                <a:solidFill>
                  <a:srgbClr val="292929"/>
                </a:solidFill>
                <a:latin typeface="charter"/>
              </a:rPr>
              <a:t> refers to the row and k the column of the associated matrix.</a:t>
            </a:r>
            <a:endParaRPr lang="en-US" dirty="0"/>
          </a:p>
          <a:p>
            <a:endParaRPr lang="en-US" dirty="0">
              <a:solidFill>
                <a:srgbClr val="292929"/>
              </a:solidFill>
              <a:latin typeface="charter"/>
            </a:endParaRPr>
          </a:p>
          <a:p>
            <a:r>
              <a:rPr lang="en-US" b="1" dirty="0">
                <a:solidFill>
                  <a:srgbClr val="292929"/>
                </a:solidFill>
                <a:latin typeface="charter"/>
              </a:rPr>
              <a:t>Non-Diagonal Values:</a:t>
            </a:r>
            <a:endParaRPr lang="en-US" dirty="0"/>
          </a:p>
        </p:txBody>
      </p:sp>
      <p:pic>
        <p:nvPicPr>
          <p:cNvPr id="7" name="Content Placeholder 6"/>
          <p:cNvPicPr>
            <a:picLocks noGrp="1" noChangeAspect="1"/>
          </p:cNvPicPr>
          <p:nvPr>
            <p:ph idx="1"/>
          </p:nvPr>
        </p:nvPicPr>
        <p:blipFill rotWithShape="1">
          <a:blip r:embed="rId5"/>
          <a:srcRect t="24365" r="39972" b="20462"/>
          <a:stretch/>
        </p:blipFill>
        <p:spPr>
          <a:xfrm>
            <a:off x="1118265" y="3919358"/>
            <a:ext cx="4002344" cy="609600"/>
          </a:xfrm>
          <a:prstGeom prst="rect">
            <a:avLst/>
          </a:prstGeom>
        </p:spPr>
      </p:pic>
      <p:pic>
        <p:nvPicPr>
          <p:cNvPr id="8196" name="Picture 4" descr="https://miro.medium.com/max/708/1*qVdsaCHeTQvdeDjbXrasEA.png"/>
          <p:cNvPicPr>
            <a:picLocks noChangeAspect="1" noChangeArrowheads="1"/>
          </p:cNvPicPr>
          <p:nvPr/>
        </p:nvPicPr>
        <p:blipFill rotWithShape="1">
          <a:blip r:embed="rId6">
            <a:extLst>
              <a:ext uri="{28A0092B-C50C-407E-A947-70E740481C1C}">
                <a14:useLocalDpi xmlns:a14="http://schemas.microsoft.com/office/drawing/2010/main" val="0"/>
              </a:ext>
            </a:extLst>
          </a:blip>
          <a:srcRect l="3822" t="19930" r="19050" b="20184"/>
          <a:stretch/>
        </p:blipFill>
        <p:spPr bwMode="auto">
          <a:xfrm>
            <a:off x="436625" y="5869662"/>
            <a:ext cx="5201264" cy="74725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814212" y="1944369"/>
            <a:ext cx="4470006" cy="369332"/>
          </a:xfrm>
          <a:prstGeom prst="rect">
            <a:avLst/>
          </a:prstGeom>
        </p:spPr>
        <p:txBody>
          <a:bodyPr wrap="none">
            <a:spAutoFit/>
          </a:bodyPr>
          <a:lstStyle/>
          <a:p>
            <a:r>
              <a:rPr lang="en-US" b="1">
                <a:solidFill>
                  <a:srgbClr val="292929"/>
                </a:solidFill>
                <a:latin typeface="charter"/>
              </a:rPr>
              <a:t>Diagonal : </a:t>
            </a:r>
            <a:r>
              <a:rPr lang="en-US">
                <a:solidFill>
                  <a:srgbClr val="292929"/>
                </a:solidFill>
                <a:latin typeface="charter"/>
              </a:rPr>
              <a:t>a(Alice) = 10 + 11 + 0 + 0 = 21</a:t>
            </a:r>
            <a:endParaRPr lang="en-US"/>
          </a:p>
        </p:txBody>
      </p:sp>
      <p:sp>
        <p:nvSpPr>
          <p:cNvPr id="12" name="Rectangle 11"/>
          <p:cNvSpPr/>
          <p:nvPr/>
        </p:nvSpPr>
        <p:spPr>
          <a:xfrm>
            <a:off x="6463399" y="2436430"/>
            <a:ext cx="5666936" cy="646331"/>
          </a:xfrm>
          <a:prstGeom prst="rect">
            <a:avLst/>
          </a:prstGeom>
        </p:spPr>
        <p:txBody>
          <a:bodyPr wrap="none">
            <a:spAutoFit/>
          </a:bodyPr>
          <a:lstStyle/>
          <a:p>
            <a:r>
              <a:rPr lang="en-US" b="1" dirty="0">
                <a:solidFill>
                  <a:srgbClr val="292929"/>
                </a:solidFill>
                <a:latin typeface="charter"/>
              </a:rPr>
              <a:t>Non-Diagonal: </a:t>
            </a:r>
            <a:r>
              <a:rPr lang="en-US" dirty="0">
                <a:solidFill>
                  <a:srgbClr val="292929"/>
                </a:solidFill>
                <a:latin typeface="charter"/>
              </a:rPr>
              <a:t>a(Alice, Bob) = (-15 + 0 + 0 + 0 = -15)</a:t>
            </a:r>
            <a:endParaRPr lang="en-US" dirty="0"/>
          </a:p>
          <a:p>
            <a:endParaRPr lang="en-US" dirty="0"/>
          </a:p>
        </p:txBody>
      </p:sp>
      <p:sp>
        <p:nvSpPr>
          <p:cNvPr id="15" name="Oval 14"/>
          <p:cNvSpPr/>
          <p:nvPr/>
        </p:nvSpPr>
        <p:spPr>
          <a:xfrm>
            <a:off x="1838633" y="1504336"/>
            <a:ext cx="766916" cy="650286"/>
          </a:xfrm>
          <a:prstGeom prst="ellipse">
            <a:avLst/>
          </a:prstGeom>
          <a:noFill/>
          <a:ln w="19050">
            <a:solidFill>
              <a:srgbClr val="FF0000"/>
            </a:solidFill>
            <a:prstDash val="sysDot"/>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p:cNvSpPr/>
          <p:nvPr/>
        </p:nvSpPr>
        <p:spPr>
          <a:xfrm>
            <a:off x="2848303" y="1434314"/>
            <a:ext cx="473797" cy="395165"/>
          </a:xfrm>
          <a:prstGeom prst="ellipse">
            <a:avLst/>
          </a:prstGeom>
          <a:noFill/>
          <a:ln w="28575">
            <a:solidFill>
              <a:srgbClr val="00B0F0"/>
            </a:solidFill>
            <a:prstDash val="sysDot"/>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Right Brace 2"/>
          <p:cNvSpPr/>
          <p:nvPr/>
        </p:nvSpPr>
        <p:spPr>
          <a:xfrm>
            <a:off x="3322100" y="1940345"/>
            <a:ext cx="188355" cy="714748"/>
          </a:xfrm>
          <a:prstGeom prst="rightBrace">
            <a:avLst/>
          </a:prstGeom>
          <a:noFill/>
          <a:ln w="28575">
            <a:solidFill>
              <a:srgbClr val="00B0F0"/>
            </a:solidFill>
            <a:prstDash val="sysDot"/>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332221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animBg="1"/>
      <p:bldP spid="13" grpId="0" animBg="1"/>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BBC8359-CD59-4D21-B28E-F2F07CC98558}" type="slidenum">
              <a:rPr lang="en-US" smtClean="0"/>
              <a:t>57</a:t>
            </a:fld>
            <a:endParaRPr lang="en-US"/>
          </a:p>
        </p:txBody>
      </p:sp>
      <p:pic>
        <p:nvPicPr>
          <p:cNvPr id="9218" name="Picture 2" descr="https://miro.medium.com/max/667/1*jx9Y8zl73xy1H58aAGx0p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4207"/>
            <a:ext cx="6353175" cy="32385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99174" y="3234294"/>
            <a:ext cx="2236510" cy="369332"/>
          </a:xfrm>
          <a:prstGeom prst="rect">
            <a:avLst/>
          </a:prstGeom>
        </p:spPr>
        <p:txBody>
          <a:bodyPr wrap="none">
            <a:spAutoFit/>
          </a:bodyPr>
          <a:lstStyle/>
          <a:p>
            <a:r>
              <a:rPr lang="en-US" b="1" dirty="0">
                <a:solidFill>
                  <a:srgbClr val="C00000"/>
                </a:solidFill>
                <a:latin typeface="sohne"/>
              </a:rPr>
              <a:t>Criterion Matrix (c)</a:t>
            </a:r>
          </a:p>
        </p:txBody>
      </p:sp>
      <p:pic>
        <p:nvPicPr>
          <p:cNvPr id="9220" name="Picture 4" descr="https://miro.medium.com/max/726/1*3TWh_-_ZGQnRuB8iTAUITg.png"/>
          <p:cNvPicPr>
            <a:picLocks noChangeAspect="1" noChangeArrowheads="1"/>
          </p:cNvPicPr>
          <p:nvPr/>
        </p:nvPicPr>
        <p:blipFill rotWithShape="1">
          <a:blip r:embed="rId4">
            <a:extLst>
              <a:ext uri="{28A0092B-C50C-407E-A947-70E740481C1C}">
                <a14:useLocalDpi xmlns:a14="http://schemas.microsoft.com/office/drawing/2010/main" val="0"/>
              </a:ext>
            </a:extLst>
          </a:blip>
          <a:srcRect r="53471"/>
          <a:stretch/>
        </p:blipFill>
        <p:spPr bwMode="auto">
          <a:xfrm>
            <a:off x="501015" y="3603626"/>
            <a:ext cx="3217545" cy="91440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miro.medium.com/max/687/1*q6OatGPSjRjYA3upRRrva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7276" y="3838575"/>
            <a:ext cx="6543675" cy="30194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stretch>
            <a:fillRect/>
          </a:stretch>
        </p:blipFill>
        <p:spPr>
          <a:xfrm>
            <a:off x="6096000" y="129144"/>
            <a:ext cx="6238875" cy="3105150"/>
          </a:xfrm>
          <a:prstGeom prst="rect">
            <a:avLst/>
          </a:prstGeom>
        </p:spPr>
      </p:pic>
      <p:sp>
        <p:nvSpPr>
          <p:cNvPr id="6" name="Rounded Rectangle 5"/>
          <p:cNvSpPr/>
          <p:nvPr/>
        </p:nvSpPr>
        <p:spPr>
          <a:xfrm>
            <a:off x="5506065" y="4965290"/>
            <a:ext cx="5673212" cy="884904"/>
          </a:xfrm>
          <a:prstGeom prst="round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Rounded Rectangle 10"/>
          <p:cNvSpPr/>
          <p:nvPr/>
        </p:nvSpPr>
        <p:spPr>
          <a:xfrm>
            <a:off x="5506065" y="5913898"/>
            <a:ext cx="5673212" cy="607253"/>
          </a:xfrm>
          <a:prstGeom prst="round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75595745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BBC8359-CD59-4D21-B28E-F2F07CC98558}" type="slidenum">
              <a:rPr lang="en-US" smtClean="0"/>
              <a:t>58</a:t>
            </a:fld>
            <a:endParaRPr lang="en-US"/>
          </a:p>
        </p:txBody>
      </p:sp>
      <p:sp>
        <p:nvSpPr>
          <p:cNvPr id="11" name="Title 1"/>
          <p:cNvSpPr txBox="1">
            <a:spLocks/>
          </p:cNvSpPr>
          <p:nvPr/>
        </p:nvSpPr>
        <p:spPr>
          <a:xfrm>
            <a:off x="838200" y="30757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accent1">
                    <a:lumMod val="50000"/>
                  </a:schemeClr>
                </a:solidFill>
                <a:latin typeface="Arial Rounded MT Bold" panose="020F0704030504030204" pitchFamily="34" charset="0"/>
              </a:rPr>
              <a:t>ISTRAP</a:t>
            </a:r>
          </a:p>
        </p:txBody>
      </p:sp>
      <p:sp>
        <p:nvSpPr>
          <p:cNvPr id="14" name="Rectangle 13"/>
          <p:cNvSpPr/>
          <p:nvPr/>
        </p:nvSpPr>
        <p:spPr>
          <a:xfrm>
            <a:off x="838200" y="4193431"/>
            <a:ext cx="7073766" cy="2031325"/>
          </a:xfrm>
          <a:prstGeom prst="rect">
            <a:avLst/>
          </a:prstGeom>
        </p:spPr>
        <p:txBody>
          <a:bodyPr wrap="square">
            <a:spAutoFit/>
          </a:bodyPr>
          <a:lstStyle/>
          <a:p>
            <a:pPr marL="285750" indent="-285750" algn="just">
              <a:buFont typeface="Arial" panose="020B0604020202020204" pitchFamily="34" charset="0"/>
              <a:buChar char="•"/>
            </a:pPr>
            <a:r>
              <a:rPr lang="en-US"/>
              <a:t>using a dynamic clustering scheme, which ensures that not only new emerging clusters can be detected, but disappeared and recurrent clusters are also timely detected</a:t>
            </a:r>
          </a:p>
          <a:p>
            <a:pPr marL="285750" indent="-285750" algn="just">
              <a:buFont typeface="Arial" panose="020B0604020202020204" pitchFamily="34" charset="0"/>
              <a:buChar char="•"/>
            </a:pPr>
            <a:endParaRPr lang="en-US"/>
          </a:p>
          <a:p>
            <a:pPr marL="285750" indent="-285750" algn="just">
              <a:buFont typeface="Arial" panose="020B0604020202020204" pitchFamily="34" charset="0"/>
              <a:buChar char="•"/>
            </a:pPr>
            <a:r>
              <a:rPr lang="en-US"/>
              <a:t>Four parameters δ,α,β,λ, are needed to monitor the clustering process</a:t>
            </a:r>
          </a:p>
          <a:p>
            <a:pPr marL="285750" indent="-285750" algn="just">
              <a:buFont typeface="Arial" panose="020B0604020202020204" pitchFamily="34" charset="0"/>
              <a:buChar char="•"/>
            </a:pPr>
            <a:r>
              <a:rPr lang="en-US"/>
              <a:t>Tested on AS synthetic and the MNIST real-world data </a:t>
            </a:r>
          </a:p>
          <a:p>
            <a:pPr marL="285750" indent="-285750" algn="just">
              <a:buFont typeface="Arial" panose="020B0604020202020204" pitchFamily="34" charset="0"/>
              <a:buChar char="•"/>
            </a:pPr>
            <a:r>
              <a:rPr lang="en-US"/>
              <a:t>time complexity have increased compared to the </a:t>
            </a:r>
            <a:r>
              <a:rPr lang="en-US" err="1"/>
              <a:t>StrAP</a:t>
            </a:r>
            <a:endParaRPr lang="en-US"/>
          </a:p>
        </p:txBody>
      </p:sp>
      <p:sp>
        <p:nvSpPr>
          <p:cNvPr id="18" name="Title 1"/>
          <p:cNvSpPr txBox="1">
            <a:spLocks/>
          </p:cNvSpPr>
          <p:nvPr/>
        </p:nvSpPr>
        <p:spPr>
          <a:xfrm>
            <a:off x="5812143" y="365125"/>
            <a:ext cx="62760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err="1">
                <a:solidFill>
                  <a:schemeClr val="accent1">
                    <a:lumMod val="50000"/>
                  </a:schemeClr>
                </a:solidFill>
                <a:latin typeface="Arial Rounded MT Bold" panose="020F0704030504030204" pitchFamily="34" charset="0"/>
              </a:rPr>
              <a:t>APDenStream</a:t>
            </a:r>
            <a:endParaRPr lang="en-US" sz="3600">
              <a:solidFill>
                <a:schemeClr val="accent1">
                  <a:lumMod val="50000"/>
                </a:schemeClr>
              </a:solidFill>
              <a:latin typeface="Arial Rounded MT Bold" panose="020F0704030504030204" pitchFamily="34" charset="0"/>
            </a:endParaRPr>
          </a:p>
        </p:txBody>
      </p:sp>
      <p:sp>
        <p:nvSpPr>
          <p:cNvPr id="19" name="Content Placeholder 2"/>
          <p:cNvSpPr>
            <a:spLocks noGrp="1"/>
          </p:cNvSpPr>
          <p:nvPr>
            <p:ph sz="half" idx="1"/>
          </p:nvPr>
        </p:nvSpPr>
        <p:spPr>
          <a:xfrm>
            <a:off x="3633912" y="1370765"/>
            <a:ext cx="8004819" cy="2367806"/>
          </a:xfrm>
        </p:spPr>
        <p:txBody>
          <a:bodyPr>
            <a:noAutofit/>
          </a:bodyPr>
          <a:lstStyle/>
          <a:p>
            <a:pPr algn="just"/>
            <a:r>
              <a:rPr lang="en-US" sz="1800"/>
              <a:t>AP and density based methods to improve the </a:t>
            </a:r>
            <a:r>
              <a:rPr lang="en-US" sz="1800" err="1"/>
              <a:t>StrAP</a:t>
            </a:r>
            <a:r>
              <a:rPr lang="en-US" sz="1800"/>
              <a:t> model’s accuracy and timeliness in a noisy environment</a:t>
            </a:r>
          </a:p>
          <a:p>
            <a:pPr algn="just"/>
            <a:r>
              <a:rPr lang="en-US" sz="1800"/>
              <a:t>two-phase clustering approach, the online and offline phases. </a:t>
            </a:r>
          </a:p>
          <a:p>
            <a:r>
              <a:rPr lang="en-US" sz="1800"/>
              <a:t>The online phase detects data distribution changes due to the new data points, updates the micro-cluster decay density, and generates real-time results. The offline phase, which is invoked by a user who has to choose a specific time frame by applying a pyramidal time window model, gives final query results.</a:t>
            </a:r>
          </a:p>
          <a:p>
            <a:pPr marL="0" indent="0" algn="just">
              <a:buNone/>
            </a:pPr>
            <a:r>
              <a:rPr lang="en-US" sz="1800"/>
              <a:t>Tested on Intrusion Detection benchmark data (KDD99) and a synthetic Gaussian data</a:t>
            </a:r>
          </a:p>
          <a:p>
            <a:pPr algn="just"/>
            <a:endParaRPr lang="en-US" sz="1800">
              <a:latin typeface="Arial" panose="020B0604020202020204" pitchFamily="34" charset="0"/>
            </a:endParaRPr>
          </a:p>
          <a:p>
            <a:pPr algn="just"/>
            <a:endParaRPr lang="en-US" sz="1800">
              <a:latin typeface="Arial" panose="020B0604020202020204" pitchFamily="34" charset="0"/>
            </a:endParaRPr>
          </a:p>
          <a:p>
            <a:pPr algn="just"/>
            <a:endParaRPr lang="en-US" sz="1800">
              <a:latin typeface="Arial" panose="020B0604020202020204" pitchFamily="34" charset="0"/>
            </a:endParaRPr>
          </a:p>
          <a:p>
            <a:pPr algn="just"/>
            <a:endParaRPr lang="en-US" sz="1800">
              <a:latin typeface="Arial" panose="020B0604020202020204" pitchFamily="34" charset="0"/>
            </a:endParaRPr>
          </a:p>
          <a:p>
            <a:pPr algn="just"/>
            <a:endParaRPr lang="en-US" sz="1800">
              <a:latin typeface="Arial" panose="020B0604020202020204" pitchFamily="34" charset="0"/>
            </a:endParaRPr>
          </a:p>
          <a:p>
            <a:pPr algn="just"/>
            <a:endParaRPr lang="en-US" sz="1800">
              <a:latin typeface="Arial" panose="020B0604020202020204" pitchFamily="34" charset="0"/>
            </a:endParaRPr>
          </a:p>
          <a:p>
            <a:pPr algn="just"/>
            <a:endParaRPr lang="en-US" sz="1800"/>
          </a:p>
        </p:txBody>
      </p:sp>
    </p:spTree>
    <p:extLst>
      <p:ext uri="{BB962C8B-B14F-4D97-AF65-F5344CB8AC3E}">
        <p14:creationId xmlns:p14="http://schemas.microsoft.com/office/powerpoint/2010/main" val="70730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280" y="4851400"/>
            <a:ext cx="11481487" cy="1325563"/>
          </a:xfrm>
        </p:spPr>
        <p:txBody>
          <a:bodyPr>
            <a:noAutofit/>
          </a:bodyPr>
          <a:lstStyle/>
          <a:p>
            <a:r>
              <a:rPr lang="en-US" sz="16600" b="1">
                <a:solidFill>
                  <a:srgbClr val="C82C9B"/>
                </a:solidFill>
              </a:rPr>
              <a:t>Methodology </a:t>
            </a:r>
          </a:p>
        </p:txBody>
      </p:sp>
      <p:sp>
        <p:nvSpPr>
          <p:cNvPr id="4" name="Slide Number Placeholder 3"/>
          <p:cNvSpPr>
            <a:spLocks noGrp="1"/>
          </p:cNvSpPr>
          <p:nvPr>
            <p:ph type="sldNum" sz="quarter" idx="12"/>
          </p:nvPr>
        </p:nvSpPr>
        <p:spPr/>
        <p:txBody>
          <a:bodyPr/>
          <a:lstStyle/>
          <a:p>
            <a:fld id="{0BBC8359-CD59-4D21-B28E-F2F07CC98558}" type="slidenum">
              <a:rPr lang="en-US" smtClean="0"/>
              <a:t>59</a:t>
            </a:fld>
            <a:endParaRPr lang="en-US"/>
          </a:p>
        </p:txBody>
      </p:sp>
    </p:spTree>
    <p:extLst>
      <p:ext uri="{BB962C8B-B14F-4D97-AF65-F5344CB8AC3E}">
        <p14:creationId xmlns:p14="http://schemas.microsoft.com/office/powerpoint/2010/main" val="10860569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C00000"/>
                </a:solidFill>
                <a:latin typeface="Arial Rounded MT Bold" panose="020F0704030504030204" pitchFamily="34" charset="0"/>
              </a:rPr>
              <a:t>Research Problem</a:t>
            </a:r>
            <a:endParaRPr lang="en-US" sz="4800">
              <a:solidFill>
                <a:srgbClr val="C00000"/>
              </a:solidFill>
            </a:endParaRPr>
          </a:p>
        </p:txBody>
      </p:sp>
      <p:sp>
        <p:nvSpPr>
          <p:cNvPr id="4" name="Slide Number Placeholder 3"/>
          <p:cNvSpPr>
            <a:spLocks noGrp="1"/>
          </p:cNvSpPr>
          <p:nvPr>
            <p:ph type="sldNum" sz="quarter" idx="12"/>
          </p:nvPr>
        </p:nvSpPr>
        <p:spPr/>
        <p:txBody>
          <a:bodyPr/>
          <a:lstStyle/>
          <a:p>
            <a:fld id="{0BBC8359-CD59-4D21-B28E-F2F07CC98558}" type="slidenum">
              <a:rPr lang="en-US" sz="1400" b="1" smtClean="0"/>
              <a:t>6</a:t>
            </a:fld>
            <a:endParaRPr lang="en-US" sz="1400" b="1"/>
          </a:p>
        </p:txBody>
      </p:sp>
      <p:pic>
        <p:nvPicPr>
          <p:cNvPr id="8" name="Picture 4" descr="Data Streaming in OSGi R7 applications With OSGi R7 Push Stream and Server  Sent Events - DZone Web Dev"/>
          <p:cNvPicPr>
            <a:picLocks noChangeAspect="1" noChangeArrowheads="1"/>
          </p:cNvPicPr>
          <p:nvPr/>
        </p:nvPicPr>
        <p:blipFill>
          <a:blip r:embed="rId3">
            <a:extLst>
              <a:ext uri="{BEBA8EAE-BF5A-486C-A8C5-ECC9F3942E4B}">
                <a14:imgProps xmlns:a14="http://schemas.microsoft.com/office/drawing/2010/main">
                  <a14:imgLayer r:embed="rId4">
                    <a14:imgEffect>
                      <a14:artisticPhotocopy/>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31140" y="4079080"/>
            <a:ext cx="12654280" cy="285464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838200" y="1821512"/>
            <a:ext cx="10072914" cy="48599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a:p>
        </p:txBody>
      </p:sp>
      <p:sp>
        <p:nvSpPr>
          <p:cNvPr id="7" name="Content Placeholder 6"/>
          <p:cNvSpPr>
            <a:spLocks noGrp="1"/>
          </p:cNvSpPr>
          <p:nvPr>
            <p:ph idx="1"/>
          </p:nvPr>
        </p:nvSpPr>
        <p:spPr>
          <a:xfrm>
            <a:off x="838200" y="2114549"/>
            <a:ext cx="10515600" cy="4062413"/>
          </a:xfrm>
        </p:spPr>
        <p:txBody>
          <a:bodyPr/>
          <a:lstStyle/>
          <a:p>
            <a:pPr lvl="1"/>
            <a:r>
              <a:rPr lang="en-US"/>
              <a:t>Processing the fast incoming data streams with traditional clustering techniques is not feasible. </a:t>
            </a:r>
          </a:p>
          <a:p>
            <a:pPr lvl="1"/>
            <a:endParaRPr lang="en-US"/>
          </a:p>
          <a:p>
            <a:pPr lvl="1"/>
            <a:r>
              <a:rPr lang="en-US"/>
              <a:t>Variations in the underlying data distribution due to the evolution of the clusters over time is difficult to capture.</a:t>
            </a:r>
          </a:p>
          <a:p>
            <a:pPr lvl="1"/>
            <a:endParaRPr lang="en-US"/>
          </a:p>
          <a:p>
            <a:endParaRPr lang="en-US"/>
          </a:p>
        </p:txBody>
      </p:sp>
    </p:spTree>
    <p:extLst>
      <p:ext uri="{BB962C8B-B14F-4D97-AF65-F5344CB8AC3E}">
        <p14:creationId xmlns:p14="http://schemas.microsoft.com/office/powerpoint/2010/main" val="2477883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buFont typeface="Wingdings" panose="05000000000000000000" pitchFamily="2" charset="2"/>
              <a:buChar char="v"/>
            </a:pPr>
            <a:r>
              <a:rPr lang="en-US" sz="2400"/>
              <a:t>How similar a data point is to its own cluster  compared to other clusters.</a:t>
            </a:r>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endParaRPr lang="en-US" sz="2000"/>
          </a:p>
          <a:p>
            <a:r>
              <a:rPr lang="en-US" sz="2000">
                <a:solidFill>
                  <a:srgbClr val="00B050"/>
                </a:solidFill>
              </a:rPr>
              <a:t> Value bounded between [-1,1]</a:t>
            </a:r>
          </a:p>
          <a:p>
            <a:r>
              <a:rPr lang="en-US" sz="2000">
                <a:solidFill>
                  <a:srgbClr val="00B050"/>
                </a:solidFill>
              </a:rPr>
              <a:t>High scores when clusters are well separated</a:t>
            </a:r>
          </a:p>
          <a:p>
            <a:r>
              <a:rPr lang="en-US" sz="2000">
                <a:solidFill>
                  <a:srgbClr val="FF0000"/>
                </a:solidFill>
              </a:rPr>
              <a:t>High computational complexity</a:t>
            </a:r>
          </a:p>
          <a:p>
            <a:r>
              <a:rPr lang="en-US" sz="2000">
                <a:solidFill>
                  <a:srgbClr val="FF0000"/>
                </a:solidFill>
              </a:rPr>
              <a:t>Higher value for convex clusters</a:t>
            </a:r>
          </a:p>
        </p:txBody>
      </p:sp>
      <p:sp>
        <p:nvSpPr>
          <p:cNvPr id="4" name="Slide Number Placeholder 3"/>
          <p:cNvSpPr>
            <a:spLocks noGrp="1"/>
          </p:cNvSpPr>
          <p:nvPr>
            <p:ph type="sldNum" sz="quarter" idx="12"/>
          </p:nvPr>
        </p:nvSpPr>
        <p:spPr/>
        <p:txBody>
          <a:bodyPr/>
          <a:lstStyle/>
          <a:p>
            <a:fld id="{0BBC8359-CD59-4D21-B28E-F2F07CC98558}" type="slidenum">
              <a:rPr lang="en-US" smtClean="0"/>
              <a:t>60</a:t>
            </a:fld>
            <a:endParaRPr lang="en-US"/>
          </a:p>
        </p:txBody>
      </p:sp>
      <p:pic>
        <p:nvPicPr>
          <p:cNvPr id="10" name="Picture 9"/>
          <p:cNvPicPr>
            <a:picLocks noChangeAspect="1"/>
          </p:cNvPicPr>
          <p:nvPr/>
        </p:nvPicPr>
        <p:blipFill>
          <a:blip r:embed="rId3">
            <a:lum bright="-20000" contrast="40000"/>
          </a:blip>
          <a:stretch>
            <a:fillRect/>
          </a:stretch>
        </p:blipFill>
        <p:spPr>
          <a:xfrm>
            <a:off x="2457812" y="2826701"/>
            <a:ext cx="2382549" cy="92367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66609" y="3315978"/>
            <a:ext cx="3178629" cy="1967119"/>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86880" y="3288536"/>
            <a:ext cx="3533217" cy="1967120"/>
          </a:xfrm>
          <a:prstGeom prst="rect">
            <a:avLst/>
          </a:prstGeom>
        </p:spPr>
      </p:pic>
      <p:pic>
        <p:nvPicPr>
          <p:cNvPr id="11266" name="Picture 2" descr="Advantage Icons - Download Free Vector Icons | Noun Projec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7830" y="4704381"/>
            <a:ext cx="578716" cy="57871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isadvantage Icons - Download Free Vector Icons | Noun Projec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7830" y="5698444"/>
            <a:ext cx="429780" cy="42978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txBox="1">
            <a:spLocks/>
          </p:cNvSpPr>
          <p:nvPr/>
        </p:nvSpPr>
        <p:spPr>
          <a:xfrm>
            <a:off x="862098" y="606951"/>
            <a:ext cx="10515600" cy="1325563"/>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rgbClr val="C00000"/>
                </a:solidFill>
                <a:latin typeface="Arial Rounded MT Bold" panose="020F0704030504030204" pitchFamily="34" charset="0"/>
              </a:rPr>
              <a:t>Intrinsic Clustering Validation Phase</a:t>
            </a:r>
            <a:br>
              <a:rPr lang="en-US" sz="4000">
                <a:solidFill>
                  <a:srgbClr val="C00000"/>
                </a:solidFill>
                <a:latin typeface="Arial Rounded MT Bold" panose="020F0704030504030204" pitchFamily="34" charset="0"/>
              </a:rPr>
            </a:br>
            <a:r>
              <a:rPr lang="en-US" sz="4000">
                <a:solidFill>
                  <a:schemeClr val="accent1">
                    <a:lumMod val="75000"/>
                  </a:schemeClr>
                </a:solidFill>
                <a:latin typeface="Arial Rounded MT Bold" panose="020F0704030504030204" pitchFamily="34" charset="0"/>
              </a:rPr>
              <a:t>Silhouette Index</a:t>
            </a:r>
            <a:br>
              <a:rPr lang="en-US" sz="4000">
                <a:solidFill>
                  <a:schemeClr val="accent1">
                    <a:lumMod val="75000"/>
                  </a:schemeClr>
                </a:solidFill>
                <a:latin typeface="Arial Rounded MT Bold" panose="020F0704030504030204" pitchFamily="34" charset="0"/>
              </a:rPr>
            </a:br>
            <a:endParaRPr lang="en-US" sz="4000">
              <a:solidFill>
                <a:srgbClr val="C00000"/>
              </a:solidFill>
              <a:latin typeface="Arial Rounded MT Bold" panose="020F0704030504030204" pitchFamily="34" charset="0"/>
            </a:endParaRPr>
          </a:p>
        </p:txBody>
      </p:sp>
    </p:spTree>
    <p:extLst>
      <p:ext uri="{BB962C8B-B14F-4D97-AF65-F5344CB8AC3E}">
        <p14:creationId xmlns:p14="http://schemas.microsoft.com/office/powerpoint/2010/main" val="221249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125361"/>
            <a:ext cx="10515600" cy="4051601"/>
          </a:xfrm>
        </p:spPr>
        <p:txBody>
          <a:bodyPr>
            <a:noAutofit/>
          </a:bodyPr>
          <a:lstStyle/>
          <a:p>
            <a:pPr>
              <a:buFont typeface="Wingdings" panose="05000000000000000000" pitchFamily="2" charset="2"/>
              <a:buChar char="v"/>
            </a:pPr>
            <a:r>
              <a:rPr lang="en-US" sz="2400"/>
              <a:t> Score dense and well-separated clusters</a:t>
            </a:r>
          </a:p>
          <a:p>
            <a:pPr>
              <a:buFont typeface="Wingdings" panose="05000000000000000000" pitchFamily="2" charset="2"/>
              <a:buChar char="v"/>
            </a:pPr>
            <a:r>
              <a:rPr lang="en-US" sz="2400"/>
              <a:t>A higher </a:t>
            </a:r>
            <a:r>
              <a:rPr lang="en-US" sz="2400" err="1"/>
              <a:t>Calinski-Harabasz</a:t>
            </a:r>
            <a:r>
              <a:rPr lang="en-US" sz="2400"/>
              <a:t> score relates to a model with better defined clusters.</a:t>
            </a:r>
          </a:p>
          <a:p>
            <a:pPr marL="0" indent="0">
              <a:buNone/>
            </a:pPr>
            <a:endParaRPr lang="en-US" sz="2000"/>
          </a:p>
          <a:p>
            <a:pPr marL="0" indent="0">
              <a:buNone/>
            </a:pPr>
            <a:endParaRPr lang="en-US" sz="2000"/>
          </a:p>
          <a:p>
            <a:pPr marL="0" indent="0">
              <a:buNone/>
            </a:pPr>
            <a:endParaRPr lang="en-US" sz="2000"/>
          </a:p>
          <a:p>
            <a:pPr marL="0" indent="0">
              <a:buNone/>
            </a:pPr>
            <a:endParaRPr lang="en-US" sz="2000"/>
          </a:p>
          <a:p>
            <a:r>
              <a:rPr lang="en-US" sz="2000">
                <a:solidFill>
                  <a:srgbClr val="00B050"/>
                </a:solidFill>
              </a:rPr>
              <a:t>The score is higher when clusters are dense and well separated</a:t>
            </a:r>
          </a:p>
          <a:p>
            <a:r>
              <a:rPr lang="en-US" sz="2000">
                <a:solidFill>
                  <a:srgbClr val="00B050"/>
                </a:solidFill>
              </a:rPr>
              <a:t>Fast to compute</a:t>
            </a:r>
            <a:endParaRPr lang="en-US" sz="2000">
              <a:solidFill>
                <a:srgbClr val="FF0000"/>
              </a:solidFill>
            </a:endParaRPr>
          </a:p>
          <a:p>
            <a:pPr>
              <a:lnSpc>
                <a:spcPct val="150000"/>
              </a:lnSpc>
            </a:pPr>
            <a:r>
              <a:rPr lang="en-US" sz="2000">
                <a:solidFill>
                  <a:srgbClr val="FF0000"/>
                </a:solidFill>
              </a:rPr>
              <a:t>Higher value for convex clusters</a:t>
            </a:r>
            <a:r>
              <a:rPr lang="en-US" sz="2000"/>
              <a:t> </a:t>
            </a:r>
          </a:p>
          <a:p>
            <a:pPr marL="0" indent="0">
              <a:buNone/>
            </a:pPr>
            <a:endParaRPr lang="en-US" sz="2000">
              <a:solidFill>
                <a:schemeClr val="bg1">
                  <a:lumMod val="85000"/>
                </a:schemeClr>
              </a:solidFill>
            </a:endParaRPr>
          </a:p>
        </p:txBody>
      </p:sp>
      <p:sp>
        <p:nvSpPr>
          <p:cNvPr id="4" name="Slide Number Placeholder 3"/>
          <p:cNvSpPr>
            <a:spLocks noGrp="1"/>
          </p:cNvSpPr>
          <p:nvPr>
            <p:ph type="sldNum" sz="quarter" idx="12"/>
          </p:nvPr>
        </p:nvSpPr>
        <p:spPr/>
        <p:txBody>
          <a:bodyPr/>
          <a:lstStyle/>
          <a:p>
            <a:fld id="{0BBC8359-CD59-4D21-B28E-F2F07CC98558}" type="slidenum">
              <a:rPr lang="en-US" smtClean="0"/>
              <a:t>61</a:t>
            </a:fld>
            <a:endParaRPr lang="en-US"/>
          </a:p>
        </p:txBody>
      </p:sp>
      <p:pic>
        <p:nvPicPr>
          <p:cNvPr id="10" name="Picture 9"/>
          <p:cNvPicPr>
            <a:picLocks noChangeAspect="1"/>
          </p:cNvPicPr>
          <p:nvPr/>
        </p:nvPicPr>
        <p:blipFill>
          <a:blip r:embed="rId3"/>
          <a:stretch>
            <a:fillRect/>
          </a:stretch>
        </p:blipFill>
        <p:spPr>
          <a:xfrm>
            <a:off x="8767133" y="3742680"/>
            <a:ext cx="2207713" cy="843396"/>
          </a:xfrm>
          <a:prstGeom prst="rect">
            <a:avLst/>
          </a:prstGeom>
        </p:spPr>
      </p:pic>
      <p:pic>
        <p:nvPicPr>
          <p:cNvPr id="11" name="Picture 2" descr="Advantage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7830" y="4586076"/>
            <a:ext cx="578716" cy="57871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isadvantage Icons - Download Free Vector Icons | Noun Projec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7830" y="5601459"/>
            <a:ext cx="429780" cy="42978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862098" y="532809"/>
            <a:ext cx="10515600" cy="1325563"/>
          </a:xfrm>
        </p:spPr>
        <p:txBody>
          <a:bodyPr>
            <a:normAutofit fontScale="90000"/>
          </a:bodyPr>
          <a:lstStyle/>
          <a:p>
            <a:r>
              <a:rPr lang="en-US" sz="4000">
                <a:solidFill>
                  <a:srgbClr val="C00000"/>
                </a:solidFill>
                <a:latin typeface="Arial Rounded MT Bold" panose="020F0704030504030204" pitchFamily="34" charset="0"/>
              </a:rPr>
              <a:t>Intrinsic Clustering Validation Phase</a:t>
            </a:r>
            <a:br>
              <a:rPr lang="en-US" sz="4000">
                <a:solidFill>
                  <a:srgbClr val="C00000"/>
                </a:solidFill>
                <a:latin typeface="Arial Rounded MT Bold" panose="020F0704030504030204" pitchFamily="34" charset="0"/>
              </a:rPr>
            </a:br>
            <a:r>
              <a:rPr lang="en-US" sz="4000" err="1">
                <a:solidFill>
                  <a:schemeClr val="accent1">
                    <a:lumMod val="75000"/>
                  </a:schemeClr>
                </a:solidFill>
                <a:latin typeface="Arial Rounded MT Bold" panose="020F0704030504030204" pitchFamily="34" charset="0"/>
              </a:rPr>
              <a:t>Cali</a:t>
            </a:r>
            <a:r>
              <a:rPr lang="en-US" sz="4000" b="1" err="1">
                <a:solidFill>
                  <a:schemeClr val="accent1">
                    <a:lumMod val="75000"/>
                  </a:schemeClr>
                </a:solidFill>
                <a:latin typeface="Arial Rounded MT Bold" panose="020F0704030504030204" pitchFamily="34" charset="0"/>
              </a:rPr>
              <a:t>ń</a:t>
            </a:r>
            <a:r>
              <a:rPr lang="en-US" sz="4000" err="1">
                <a:solidFill>
                  <a:schemeClr val="accent1">
                    <a:lumMod val="75000"/>
                  </a:schemeClr>
                </a:solidFill>
                <a:latin typeface="Arial Rounded MT Bold" panose="020F0704030504030204" pitchFamily="34" charset="0"/>
              </a:rPr>
              <a:t>ski-Harabasz</a:t>
            </a:r>
            <a:r>
              <a:rPr lang="en-US" sz="4000">
                <a:solidFill>
                  <a:schemeClr val="accent1">
                    <a:lumMod val="75000"/>
                  </a:schemeClr>
                </a:solidFill>
                <a:latin typeface="Arial Rounded MT Bold" panose="020F0704030504030204" pitchFamily="34" charset="0"/>
              </a:rPr>
              <a:t> Index</a:t>
            </a:r>
            <a:br>
              <a:rPr lang="en-US" sz="4000">
                <a:solidFill>
                  <a:schemeClr val="accent1">
                    <a:lumMod val="75000"/>
                  </a:schemeClr>
                </a:solidFill>
                <a:latin typeface="Arial Rounded MT Bold" panose="020F0704030504030204" pitchFamily="34" charset="0"/>
              </a:rPr>
            </a:br>
            <a:endParaRPr lang="en-US" sz="4000">
              <a:solidFill>
                <a:srgbClr val="C00000"/>
              </a:solidFill>
              <a:latin typeface="Arial Rounded MT Bold" panose="020F0704030504030204" pitchFamily="34" charset="0"/>
            </a:endParaRPr>
          </a:p>
        </p:txBody>
      </p:sp>
    </p:spTree>
    <p:extLst>
      <p:ext uri="{BB962C8B-B14F-4D97-AF65-F5344CB8AC3E}">
        <p14:creationId xmlns:p14="http://schemas.microsoft.com/office/powerpoint/2010/main" val="22834849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endParaRPr lang="en-US" sz="2000" dirty="0"/>
          </a:p>
          <a:p>
            <a:pPr>
              <a:buFont typeface="Wingdings" panose="05000000000000000000" pitchFamily="2" charset="2"/>
              <a:buChar char="v"/>
            </a:pPr>
            <a:r>
              <a:rPr lang="en-US" sz="2400" dirty="0"/>
              <a:t>Computes the average similarity between each cluster</a:t>
            </a:r>
          </a:p>
          <a:p>
            <a:pPr>
              <a:buFont typeface="Wingdings" panose="05000000000000000000" pitchFamily="2" charset="2"/>
              <a:buChar char="v"/>
            </a:pPr>
            <a:endParaRPr lang="en-US" sz="2000" dirty="0"/>
          </a:p>
          <a:p>
            <a:pPr>
              <a:buFont typeface="Wingdings" panose="05000000000000000000" pitchFamily="2" charset="2"/>
              <a:buChar char="v"/>
            </a:pPr>
            <a:endParaRPr lang="en-US" sz="2000" dirty="0"/>
          </a:p>
          <a:p>
            <a:pPr>
              <a:buFont typeface="Wingdings" panose="05000000000000000000" pitchFamily="2" charset="2"/>
              <a:buChar char="v"/>
            </a:pPr>
            <a:endParaRPr lang="en-US" sz="2000" dirty="0"/>
          </a:p>
          <a:p>
            <a:pPr>
              <a:buFont typeface="Wingdings" panose="05000000000000000000" pitchFamily="2" charset="2"/>
              <a:buChar char="v"/>
            </a:pPr>
            <a:endParaRPr lang="en-US" sz="2000" dirty="0"/>
          </a:p>
          <a:p>
            <a:pPr>
              <a:buFont typeface="Wingdings" panose="05000000000000000000" pitchFamily="2" charset="2"/>
              <a:buChar char="v"/>
            </a:pPr>
            <a:endParaRPr lang="en-US" sz="2000" dirty="0"/>
          </a:p>
          <a:p>
            <a:r>
              <a:rPr lang="en-US" sz="2000" dirty="0">
                <a:solidFill>
                  <a:srgbClr val="00B050"/>
                </a:solidFill>
              </a:rPr>
              <a:t>Simple to implement</a:t>
            </a:r>
          </a:p>
          <a:p>
            <a:endParaRPr lang="en-US" sz="2000" dirty="0">
              <a:solidFill>
                <a:srgbClr val="00B050"/>
              </a:solidFill>
            </a:endParaRPr>
          </a:p>
          <a:p>
            <a:r>
              <a:rPr lang="en-US" sz="2000" dirty="0">
                <a:solidFill>
                  <a:srgbClr val="FF0000"/>
                </a:solidFill>
              </a:rPr>
              <a:t>Higher values for convex clusters</a:t>
            </a:r>
          </a:p>
          <a:p>
            <a:r>
              <a:rPr lang="en-US" sz="2000" dirty="0">
                <a:solidFill>
                  <a:srgbClr val="FF0000"/>
                </a:solidFill>
              </a:rPr>
              <a:t> Limited to Euclidean distance only</a:t>
            </a:r>
          </a:p>
          <a:p>
            <a:pPr>
              <a:buFont typeface="Wingdings" panose="05000000000000000000" pitchFamily="2" charset="2"/>
              <a:buChar char="v"/>
            </a:pPr>
            <a:endParaRPr lang="en-US" sz="2000" dirty="0"/>
          </a:p>
        </p:txBody>
      </p:sp>
      <p:sp>
        <p:nvSpPr>
          <p:cNvPr id="4" name="Slide Number Placeholder 3"/>
          <p:cNvSpPr>
            <a:spLocks noGrp="1"/>
          </p:cNvSpPr>
          <p:nvPr>
            <p:ph type="sldNum" sz="quarter" idx="12"/>
          </p:nvPr>
        </p:nvSpPr>
        <p:spPr/>
        <p:txBody>
          <a:bodyPr/>
          <a:lstStyle/>
          <a:p>
            <a:fld id="{0BBC8359-CD59-4D21-B28E-F2F07CC98558}" type="slidenum">
              <a:rPr lang="en-US" smtClean="0"/>
              <a:t>62</a:t>
            </a:fld>
            <a:endParaRPr lang="en-US"/>
          </a:p>
        </p:txBody>
      </p:sp>
      <p:pic>
        <p:nvPicPr>
          <p:cNvPr id="5" name="Picture 4"/>
          <p:cNvPicPr>
            <a:picLocks noChangeAspect="1"/>
          </p:cNvPicPr>
          <p:nvPr/>
        </p:nvPicPr>
        <p:blipFill>
          <a:blip r:embed="rId3"/>
          <a:stretch>
            <a:fillRect/>
          </a:stretch>
        </p:blipFill>
        <p:spPr>
          <a:xfrm>
            <a:off x="4296659" y="2988773"/>
            <a:ext cx="1946979" cy="692675"/>
          </a:xfrm>
          <a:prstGeom prst="rect">
            <a:avLst/>
          </a:prstGeom>
        </p:spPr>
      </p:pic>
      <p:pic>
        <p:nvPicPr>
          <p:cNvPr id="6" name="Picture 2" descr="Advantage Icons - Download Free Vector Icons | Noun Projec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7830" y="4296718"/>
            <a:ext cx="578716" cy="5787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isadvantage Icons - Download Free Vector Icons | Noun Projec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7830" y="5313564"/>
            <a:ext cx="425268" cy="4252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53396" y="2023312"/>
            <a:ext cx="3657607" cy="3715520"/>
          </a:xfrm>
          <a:prstGeom prst="rect">
            <a:avLst/>
          </a:prstGeom>
        </p:spPr>
      </p:pic>
      <p:sp>
        <p:nvSpPr>
          <p:cNvPr id="11" name="Title 1"/>
          <p:cNvSpPr txBox="1">
            <a:spLocks/>
          </p:cNvSpPr>
          <p:nvPr/>
        </p:nvSpPr>
        <p:spPr>
          <a:xfrm>
            <a:off x="862098" y="483381"/>
            <a:ext cx="10515600" cy="1325563"/>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C00000"/>
                </a:solidFill>
                <a:latin typeface="Arial Rounded MT Bold" panose="020F0704030504030204" pitchFamily="34" charset="0"/>
              </a:rPr>
              <a:t>Intrinsic Clustering Validation Phase</a:t>
            </a:r>
            <a:br>
              <a:rPr lang="en-US" sz="4000" dirty="0">
                <a:solidFill>
                  <a:srgbClr val="C00000"/>
                </a:solidFill>
                <a:latin typeface="Arial Rounded MT Bold" panose="020F0704030504030204" pitchFamily="34" charset="0"/>
              </a:rPr>
            </a:br>
            <a:r>
              <a:rPr lang="en-US" sz="4000" dirty="0">
                <a:solidFill>
                  <a:schemeClr val="accent1">
                    <a:lumMod val="75000"/>
                  </a:schemeClr>
                </a:solidFill>
                <a:latin typeface="Arial Rounded MT Bold" panose="020F0704030504030204" pitchFamily="34" charset="0"/>
              </a:rPr>
              <a:t>Davies-</a:t>
            </a:r>
            <a:r>
              <a:rPr lang="en-US" sz="4000" dirty="0" err="1">
                <a:solidFill>
                  <a:schemeClr val="accent1">
                    <a:lumMod val="75000"/>
                  </a:schemeClr>
                </a:solidFill>
                <a:latin typeface="Arial Rounded MT Bold" panose="020F0704030504030204" pitchFamily="34" charset="0"/>
              </a:rPr>
              <a:t>Bouldin</a:t>
            </a:r>
            <a:r>
              <a:rPr lang="en-US" sz="4000" dirty="0">
                <a:solidFill>
                  <a:schemeClr val="accent1">
                    <a:lumMod val="75000"/>
                  </a:schemeClr>
                </a:solidFill>
                <a:latin typeface="Arial Rounded MT Bold" panose="020F0704030504030204" pitchFamily="34" charset="0"/>
              </a:rPr>
              <a:t> Index</a:t>
            </a:r>
            <a:br>
              <a:rPr lang="en-US" sz="4000" dirty="0">
                <a:solidFill>
                  <a:schemeClr val="accent1">
                    <a:lumMod val="75000"/>
                  </a:schemeClr>
                </a:solidFill>
                <a:latin typeface="Arial Rounded MT Bold" panose="020F0704030504030204" pitchFamily="34" charset="0"/>
              </a:rPr>
            </a:br>
            <a:endParaRPr lang="en-US" sz="4000" dirty="0">
              <a:solidFill>
                <a:srgbClr val="C00000"/>
              </a:solidFill>
              <a:latin typeface="Arial Rounded MT Bold" panose="020F0704030504030204" pitchFamily="34" charset="0"/>
            </a:endParaRPr>
          </a:p>
        </p:txBody>
      </p:sp>
      <p:pic>
        <p:nvPicPr>
          <p:cNvPr id="2" name="Picture 1"/>
          <p:cNvPicPr>
            <a:picLocks noChangeAspect="1"/>
          </p:cNvPicPr>
          <p:nvPr/>
        </p:nvPicPr>
        <p:blipFill>
          <a:blip r:embed="rId7"/>
          <a:stretch>
            <a:fillRect/>
          </a:stretch>
        </p:blipFill>
        <p:spPr>
          <a:xfrm>
            <a:off x="1396189" y="2988773"/>
            <a:ext cx="1429346" cy="700088"/>
          </a:xfrm>
          <a:prstGeom prst="rect">
            <a:avLst/>
          </a:prstGeom>
        </p:spPr>
      </p:pic>
    </p:spTree>
    <p:extLst>
      <p:ext uri="{BB962C8B-B14F-4D97-AF65-F5344CB8AC3E}">
        <p14:creationId xmlns:p14="http://schemas.microsoft.com/office/powerpoint/2010/main" val="33372889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280" y="4851400"/>
            <a:ext cx="11662719" cy="1325563"/>
          </a:xfrm>
        </p:spPr>
        <p:txBody>
          <a:bodyPr>
            <a:noAutofit/>
          </a:bodyPr>
          <a:lstStyle/>
          <a:p>
            <a:r>
              <a:rPr lang="en-US" sz="13800" b="1">
                <a:solidFill>
                  <a:srgbClr val="C82C9B"/>
                </a:solidFill>
              </a:rPr>
              <a:t>Implementation </a:t>
            </a:r>
          </a:p>
        </p:txBody>
      </p:sp>
      <p:sp>
        <p:nvSpPr>
          <p:cNvPr id="4" name="Slide Number Placeholder 3"/>
          <p:cNvSpPr>
            <a:spLocks noGrp="1"/>
          </p:cNvSpPr>
          <p:nvPr>
            <p:ph type="sldNum" sz="quarter" idx="12"/>
          </p:nvPr>
        </p:nvSpPr>
        <p:spPr/>
        <p:txBody>
          <a:bodyPr/>
          <a:lstStyle/>
          <a:p>
            <a:fld id="{0BBC8359-CD59-4D21-B28E-F2F07CC98558}" type="slidenum">
              <a:rPr lang="en-US" smtClean="0"/>
              <a:t>63</a:t>
            </a:fld>
            <a:endParaRPr lang="en-US"/>
          </a:p>
        </p:txBody>
      </p:sp>
    </p:spTree>
    <p:extLst>
      <p:ext uri="{BB962C8B-B14F-4D97-AF65-F5344CB8AC3E}">
        <p14:creationId xmlns:p14="http://schemas.microsoft.com/office/powerpoint/2010/main" val="36588891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solidFill>
                  <a:schemeClr val="accent1">
                    <a:lumMod val="50000"/>
                  </a:schemeClr>
                </a:solidFill>
                <a:latin typeface="Arial Rounded MT Bold" panose="020F0704030504030204" pitchFamily="34" charset="0"/>
              </a:rPr>
              <a:t>Implementation</a:t>
            </a:r>
            <a:br>
              <a:rPr lang="en-US" sz="3600">
                <a:solidFill>
                  <a:schemeClr val="accent1">
                    <a:lumMod val="50000"/>
                  </a:schemeClr>
                </a:solidFill>
                <a:latin typeface="Arial Rounded MT Bold" panose="020F0704030504030204" pitchFamily="34" charset="0"/>
              </a:rPr>
            </a:br>
            <a:r>
              <a:rPr lang="en-US" sz="3200">
                <a:solidFill>
                  <a:schemeClr val="accent1">
                    <a:lumMod val="60000"/>
                    <a:lumOff val="40000"/>
                  </a:schemeClr>
                </a:solidFill>
                <a:latin typeface="Arial Rounded MT Bold" panose="020F0704030504030204" pitchFamily="34" charset="0"/>
              </a:rPr>
              <a:t>Data Stream Simulation</a:t>
            </a:r>
          </a:p>
        </p:txBody>
      </p:sp>
      <p:sp>
        <p:nvSpPr>
          <p:cNvPr id="3" name="Content Placeholder 2"/>
          <p:cNvSpPr>
            <a:spLocks noGrp="1"/>
          </p:cNvSpPr>
          <p:nvPr>
            <p:ph idx="1"/>
          </p:nvPr>
        </p:nvSpPr>
        <p:spPr>
          <a:xfrm>
            <a:off x="838200" y="1825625"/>
            <a:ext cx="5466348" cy="4351338"/>
          </a:xfrm>
        </p:spPr>
        <p:txBody>
          <a:bodyPr>
            <a:normAutofit fontScale="92500" lnSpcReduction="10000"/>
          </a:bodyPr>
          <a:lstStyle/>
          <a:p>
            <a:pPr algn="just"/>
            <a:r>
              <a:rPr lang="en-US"/>
              <a:t>In order to mimic a data stream, it was necessary to convert the collected data into a stream. </a:t>
            </a:r>
          </a:p>
          <a:p>
            <a:pPr algn="just"/>
            <a:r>
              <a:rPr lang="en-US" err="1"/>
              <a:t>Scikit-multiflow</a:t>
            </a:r>
            <a:r>
              <a:rPr lang="en-US"/>
              <a:t> is a free and open-source tool and it is part of the River machine learning library in Python</a:t>
            </a:r>
          </a:p>
          <a:p>
            <a:pPr algn="just"/>
            <a:r>
              <a:rPr lang="en-US"/>
              <a:t>The DSAP uses the </a:t>
            </a:r>
            <a:r>
              <a:rPr lang="en-US" b="1" err="1"/>
              <a:t>skmultiflow.data.FileStream</a:t>
            </a:r>
            <a:r>
              <a:rPr lang="en-US"/>
              <a:t> class for generating data stream</a:t>
            </a:r>
          </a:p>
          <a:p>
            <a:r>
              <a:rPr lang="en-US"/>
              <a:t>Functions: next sample(), has more samples()</a:t>
            </a:r>
          </a:p>
          <a:p>
            <a:pPr algn="just"/>
            <a:endParaRPr lang="en-US"/>
          </a:p>
        </p:txBody>
      </p:sp>
      <p:sp>
        <p:nvSpPr>
          <p:cNvPr id="5" name="Slide Number Placeholder 4"/>
          <p:cNvSpPr>
            <a:spLocks noGrp="1"/>
          </p:cNvSpPr>
          <p:nvPr>
            <p:ph type="sldNum" sz="quarter" idx="12"/>
          </p:nvPr>
        </p:nvSpPr>
        <p:spPr/>
        <p:txBody>
          <a:bodyPr/>
          <a:lstStyle/>
          <a:p>
            <a:fld id="{0BBC8359-CD59-4D21-B28E-F2F07CC98558}" type="slidenum">
              <a:rPr lang="en-US" smtClean="0"/>
              <a:t>64</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192" y="1451491"/>
            <a:ext cx="4881303" cy="4352542"/>
          </a:xfrm>
          <a:prstGeom prst="rect">
            <a:avLst/>
          </a:prstGeom>
        </p:spPr>
      </p:pic>
    </p:spTree>
    <p:extLst>
      <p:ext uri="{BB962C8B-B14F-4D97-AF65-F5344CB8AC3E}">
        <p14:creationId xmlns:p14="http://schemas.microsoft.com/office/powerpoint/2010/main" val="5509363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BBC8359-CD59-4D21-B28E-F2F07CC98558}" type="slidenum">
              <a:rPr lang="en-US" smtClean="0"/>
              <a:t>65</a:t>
            </a:fld>
            <a:endParaRPr lang="en-US"/>
          </a:p>
        </p:txBody>
      </p:sp>
      <p:pic>
        <p:nvPicPr>
          <p:cNvPr id="5" name="Picture 4"/>
          <p:cNvPicPr>
            <a:picLocks noChangeAspect="1"/>
          </p:cNvPicPr>
          <p:nvPr/>
        </p:nvPicPr>
        <p:blipFill rotWithShape="1">
          <a:blip r:embed="rId2"/>
          <a:srcRect b="5199"/>
          <a:stretch/>
        </p:blipFill>
        <p:spPr>
          <a:xfrm>
            <a:off x="3816437" y="0"/>
            <a:ext cx="4573704" cy="6759146"/>
          </a:xfrm>
          <a:prstGeom prst="rect">
            <a:avLst/>
          </a:prstGeom>
        </p:spPr>
      </p:pic>
    </p:spTree>
    <p:extLst>
      <p:ext uri="{BB962C8B-B14F-4D97-AF65-F5344CB8AC3E}">
        <p14:creationId xmlns:p14="http://schemas.microsoft.com/office/powerpoint/2010/main" val="5783185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lum bright="-20000" contrast="40000"/>
          </a:blip>
          <a:stretch>
            <a:fillRect/>
          </a:stretch>
        </p:blipFill>
        <p:spPr>
          <a:xfrm>
            <a:off x="1675041" y="2005012"/>
            <a:ext cx="8841918" cy="4351338"/>
          </a:xfrm>
          <a:prstGeom prst="rect">
            <a:avLst/>
          </a:prstGeom>
        </p:spPr>
      </p:pic>
      <p:sp>
        <p:nvSpPr>
          <p:cNvPr id="4" name="Slide Number Placeholder 3"/>
          <p:cNvSpPr>
            <a:spLocks noGrp="1"/>
          </p:cNvSpPr>
          <p:nvPr>
            <p:ph type="sldNum" sz="quarter" idx="12"/>
          </p:nvPr>
        </p:nvSpPr>
        <p:spPr/>
        <p:txBody>
          <a:bodyPr/>
          <a:lstStyle/>
          <a:p>
            <a:fld id="{0BBC8359-CD59-4D21-B28E-F2F07CC98558}" type="slidenum">
              <a:rPr lang="en-US" smtClean="0"/>
              <a:t>66</a:t>
            </a:fld>
            <a:endParaRPr lang="en-US"/>
          </a:p>
        </p:txBody>
      </p:sp>
    </p:spTree>
    <p:extLst>
      <p:ext uri="{BB962C8B-B14F-4D97-AF65-F5344CB8AC3E}">
        <p14:creationId xmlns:p14="http://schemas.microsoft.com/office/powerpoint/2010/main" val="3034081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BBC8359-CD59-4D21-B28E-F2F07CC98558}" type="slidenum">
              <a:rPr lang="en-US" smtClean="0"/>
              <a:t>67</a:t>
            </a:fld>
            <a:endParaRPr lang="en-US"/>
          </a:p>
        </p:txBody>
      </p:sp>
      <p:pic>
        <p:nvPicPr>
          <p:cNvPr id="5" name="Picture 4"/>
          <p:cNvPicPr>
            <a:picLocks noChangeAspect="1"/>
          </p:cNvPicPr>
          <p:nvPr/>
        </p:nvPicPr>
        <p:blipFill>
          <a:blip r:embed="rId3"/>
          <a:stretch>
            <a:fillRect/>
          </a:stretch>
        </p:blipFill>
        <p:spPr>
          <a:xfrm>
            <a:off x="2911012" y="365125"/>
            <a:ext cx="7876436" cy="6254817"/>
          </a:xfrm>
          <a:prstGeom prst="rect">
            <a:avLst/>
          </a:prstGeom>
        </p:spPr>
      </p:pic>
    </p:spTree>
    <p:extLst>
      <p:ext uri="{BB962C8B-B14F-4D97-AF65-F5344CB8AC3E}">
        <p14:creationId xmlns:p14="http://schemas.microsoft.com/office/powerpoint/2010/main" val="6263794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solidFill>
                  <a:srgbClr val="C00000"/>
                </a:solidFill>
                <a:latin typeface="Arial Rounded MT Bold" panose="020F0704030504030204" pitchFamily="34" charset="0"/>
              </a:rPr>
              <a:t>UJIIndoorLoc</a:t>
            </a:r>
            <a:r>
              <a:rPr lang="en-US" dirty="0" smtClean="0">
                <a:solidFill>
                  <a:srgbClr val="C00000"/>
                </a:solidFill>
                <a:latin typeface="Arial Rounded MT Bold" panose="020F0704030504030204" pitchFamily="34" charset="0"/>
              </a:rPr>
              <a:t> </a:t>
            </a:r>
            <a:r>
              <a:rPr lang="en-US" dirty="0">
                <a:solidFill>
                  <a:srgbClr val="C00000"/>
                </a:solidFill>
                <a:latin typeface="Arial Rounded MT Bold" panose="020F0704030504030204" pitchFamily="34" charset="0"/>
              </a:rPr>
              <a:t>Data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BBC8359-CD59-4D21-B28E-F2F07CC98558}" type="slidenum">
              <a:rPr lang="en-US" smtClean="0"/>
              <a:t>68</a:t>
            </a:fld>
            <a:endParaRPr lang="en-US"/>
          </a:p>
        </p:txBody>
      </p:sp>
      <p:pic>
        <p:nvPicPr>
          <p:cNvPr id="5" name="Picture 4"/>
          <p:cNvPicPr>
            <a:picLocks noChangeAspect="1"/>
          </p:cNvPicPr>
          <p:nvPr/>
        </p:nvPicPr>
        <p:blipFill>
          <a:blip r:embed="rId2">
            <a:lum bright="-20000" contrast="40000"/>
          </a:blip>
          <a:stretch>
            <a:fillRect/>
          </a:stretch>
        </p:blipFill>
        <p:spPr>
          <a:xfrm>
            <a:off x="1999669" y="1504230"/>
            <a:ext cx="7175187" cy="4852120"/>
          </a:xfrm>
          <a:prstGeom prst="rect">
            <a:avLst/>
          </a:prstGeom>
        </p:spPr>
      </p:pic>
    </p:spTree>
    <p:extLst>
      <p:ext uri="{BB962C8B-B14F-4D97-AF65-F5344CB8AC3E}">
        <p14:creationId xmlns:p14="http://schemas.microsoft.com/office/powerpoint/2010/main" val="141283935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BBC8359-CD59-4D21-B28E-F2F07CC98558}" type="slidenum">
              <a:rPr lang="en-US" smtClean="0"/>
              <a:t>69</a:t>
            </a:fld>
            <a:endParaRPr lang="en-US"/>
          </a:p>
        </p:txBody>
      </p:sp>
      <p:pic>
        <p:nvPicPr>
          <p:cNvPr id="5" name="Picture 4"/>
          <p:cNvPicPr>
            <a:picLocks noChangeAspect="1"/>
          </p:cNvPicPr>
          <p:nvPr/>
        </p:nvPicPr>
        <p:blipFill>
          <a:blip r:embed="rId2"/>
          <a:stretch>
            <a:fillRect/>
          </a:stretch>
        </p:blipFill>
        <p:spPr>
          <a:xfrm>
            <a:off x="2746236" y="934585"/>
            <a:ext cx="7116622" cy="5421765"/>
          </a:xfrm>
          <a:prstGeom prst="rect">
            <a:avLst/>
          </a:prstGeom>
        </p:spPr>
      </p:pic>
    </p:spTree>
    <p:extLst>
      <p:ext uri="{BB962C8B-B14F-4D97-AF65-F5344CB8AC3E}">
        <p14:creationId xmlns:p14="http://schemas.microsoft.com/office/powerpoint/2010/main" val="31216897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C00000"/>
                </a:solidFill>
                <a:latin typeface="Arial Rounded MT Bold" panose="020F0704030504030204" pitchFamily="34" charset="0"/>
              </a:rPr>
              <a:t>Research Objectives</a:t>
            </a:r>
          </a:p>
        </p:txBody>
      </p:sp>
      <p:sp>
        <p:nvSpPr>
          <p:cNvPr id="3" name="Content Placeholder 2"/>
          <p:cNvSpPr>
            <a:spLocks noGrp="1"/>
          </p:cNvSpPr>
          <p:nvPr>
            <p:ph idx="1"/>
          </p:nvPr>
        </p:nvSpPr>
        <p:spPr>
          <a:xfrm>
            <a:off x="838200" y="1837592"/>
            <a:ext cx="10515600" cy="4211516"/>
          </a:xfrm>
        </p:spPr>
        <p:txBody>
          <a:bodyPr>
            <a:noAutofit/>
          </a:bodyPr>
          <a:lstStyle/>
          <a:p>
            <a:pPr>
              <a:spcAft>
                <a:spcPts val="1800"/>
              </a:spcAft>
            </a:pPr>
            <a:r>
              <a:rPr lang="en-US" sz="2400" dirty="0"/>
              <a:t>Develop a new data stream AP model (</a:t>
            </a:r>
            <a:r>
              <a:rPr lang="en-US" sz="2400" b="1" dirty="0"/>
              <a:t>DSAP</a:t>
            </a:r>
            <a:r>
              <a:rPr lang="en-US" sz="2400" dirty="0"/>
              <a:t>) based on an online micro-cluster phase and offline macro-cluster phase</a:t>
            </a:r>
          </a:p>
          <a:p>
            <a:pPr>
              <a:spcAft>
                <a:spcPts val="1800"/>
              </a:spcAft>
            </a:pPr>
            <a:r>
              <a:rPr lang="en-US" sz="2400" dirty="0"/>
              <a:t>Apply the landmark time window model to continuously accumulate sufficient data points for computing the micro-clusters</a:t>
            </a:r>
          </a:p>
          <a:p>
            <a:pPr>
              <a:spcAft>
                <a:spcPts val="1800"/>
              </a:spcAft>
            </a:pPr>
            <a:r>
              <a:rPr lang="en-US" sz="2400" dirty="0"/>
              <a:t>Evaluate the clustering results using performance and validation metrics</a:t>
            </a:r>
          </a:p>
          <a:p>
            <a:pPr>
              <a:spcAft>
                <a:spcPts val="1800"/>
              </a:spcAft>
            </a:pPr>
            <a:r>
              <a:rPr lang="en-US" sz="2400" dirty="0"/>
              <a:t>Demonstrate the potential of DSAP for analyzing localization data streams </a:t>
            </a:r>
          </a:p>
          <a:p>
            <a:pPr lvl="2"/>
            <a:r>
              <a:rPr lang="en-US" dirty="0">
                <a:solidFill>
                  <a:schemeClr val="accent1">
                    <a:lumMod val="50000"/>
                  </a:schemeClr>
                </a:solidFill>
              </a:rPr>
              <a:t> Staircase usage patterns </a:t>
            </a:r>
          </a:p>
          <a:p>
            <a:pPr lvl="2"/>
            <a:r>
              <a:rPr lang="en-US" dirty="0">
                <a:solidFill>
                  <a:schemeClr val="accent1">
                    <a:lumMod val="50000"/>
                  </a:schemeClr>
                </a:solidFill>
              </a:rPr>
              <a:t>Occupant behavior in indoor spaces</a:t>
            </a:r>
          </a:p>
        </p:txBody>
      </p:sp>
      <p:sp>
        <p:nvSpPr>
          <p:cNvPr id="5" name="Slide Number Placeholder 4"/>
          <p:cNvSpPr>
            <a:spLocks noGrp="1"/>
          </p:cNvSpPr>
          <p:nvPr>
            <p:ph type="sldNum" sz="quarter" idx="12"/>
          </p:nvPr>
        </p:nvSpPr>
        <p:spPr/>
        <p:txBody>
          <a:bodyPr/>
          <a:lstStyle/>
          <a:p>
            <a:fld id="{0BBC8359-CD59-4D21-B28E-F2F07CC98558}" type="slidenum">
              <a:rPr lang="en-US" sz="1400" b="1" smtClean="0"/>
              <a:t>7</a:t>
            </a:fld>
            <a:endParaRPr lang="en-US" sz="1400" b="1"/>
          </a:p>
        </p:txBody>
      </p:sp>
    </p:spTree>
    <p:extLst>
      <p:ext uri="{BB962C8B-B14F-4D97-AF65-F5344CB8AC3E}">
        <p14:creationId xmlns:p14="http://schemas.microsoft.com/office/powerpoint/2010/main" val="6094404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C00000"/>
                </a:solidFill>
                <a:latin typeface="Arial Rounded MT Bold" panose="020F0704030504030204" pitchFamily="34" charset="0"/>
              </a:rPr>
              <a:t>System and software</a:t>
            </a:r>
          </a:p>
        </p:txBody>
      </p:sp>
      <p:sp>
        <p:nvSpPr>
          <p:cNvPr id="3" name="Content Placeholder 2"/>
          <p:cNvSpPr>
            <a:spLocks noGrp="1"/>
          </p:cNvSpPr>
          <p:nvPr>
            <p:ph idx="1"/>
          </p:nvPr>
        </p:nvSpPr>
        <p:spPr/>
        <p:txBody>
          <a:bodyPr>
            <a:normAutofit/>
          </a:bodyPr>
          <a:lstStyle/>
          <a:p>
            <a:pPr algn="just"/>
            <a:r>
              <a:rPr lang="en-US"/>
              <a:t>Platform: 64-bit operating system, window 10 Enterprise, 2019. The specifications of this machine are: Intel Core i7 2.60GHz CPU, 32GB internal memory RAM, and 3TB external memory.     </a:t>
            </a:r>
          </a:p>
          <a:p>
            <a:pPr algn="just"/>
            <a:endParaRPr lang="en-US"/>
          </a:p>
          <a:p>
            <a:pPr algn="just"/>
            <a:r>
              <a:rPr lang="en-US"/>
              <a:t>selection: DSAP is developed in Python. The version of Python used is 3.7. </a:t>
            </a:r>
            <a:r>
              <a:rPr lang="en-US" err="1"/>
              <a:t>Spyder</a:t>
            </a:r>
            <a:r>
              <a:rPr lang="en-US"/>
              <a:t> 3.3.6 IDE which is part of Anaconda 2019 was used for project development. Main libraries applied in Python are </a:t>
            </a:r>
            <a:r>
              <a:rPr lang="en-US" err="1"/>
              <a:t>sklearn</a:t>
            </a:r>
            <a:r>
              <a:rPr lang="en-US"/>
              <a:t>, pandas, </a:t>
            </a:r>
            <a:r>
              <a:rPr lang="en-US" err="1"/>
              <a:t>numpy</a:t>
            </a:r>
            <a:r>
              <a:rPr lang="en-US"/>
              <a:t>, </a:t>
            </a:r>
            <a:r>
              <a:rPr lang="en-US" err="1"/>
              <a:t>matplotlib</a:t>
            </a:r>
            <a:r>
              <a:rPr lang="en-US"/>
              <a:t>, </a:t>
            </a:r>
            <a:r>
              <a:rPr lang="en-US" err="1"/>
              <a:t>datetime</a:t>
            </a:r>
            <a:r>
              <a:rPr lang="en-US"/>
              <a:t>, </a:t>
            </a:r>
            <a:r>
              <a:rPr lang="en-US" err="1"/>
              <a:t>scipy</a:t>
            </a:r>
            <a:r>
              <a:rPr lang="en-US"/>
              <a:t>, </a:t>
            </a:r>
            <a:r>
              <a:rPr lang="en-US" err="1"/>
              <a:t>psutil</a:t>
            </a:r>
            <a:r>
              <a:rPr lang="en-US"/>
              <a:t>, </a:t>
            </a:r>
            <a:r>
              <a:rPr lang="en-US" err="1"/>
              <a:t>itertools</a:t>
            </a:r>
            <a:r>
              <a:rPr lang="en-US"/>
              <a:t> and </a:t>
            </a:r>
            <a:r>
              <a:rPr lang="en-US" err="1"/>
              <a:t>skmultiflow</a:t>
            </a:r>
            <a:r>
              <a:rPr lang="en-US"/>
              <a:t>.</a:t>
            </a:r>
          </a:p>
        </p:txBody>
      </p:sp>
      <p:sp>
        <p:nvSpPr>
          <p:cNvPr id="4" name="Slide Number Placeholder 3"/>
          <p:cNvSpPr>
            <a:spLocks noGrp="1"/>
          </p:cNvSpPr>
          <p:nvPr>
            <p:ph type="sldNum" sz="quarter" idx="12"/>
          </p:nvPr>
        </p:nvSpPr>
        <p:spPr/>
        <p:txBody>
          <a:bodyPr/>
          <a:lstStyle/>
          <a:p>
            <a:fld id="{0BBC8359-CD59-4D21-B28E-F2F07CC98558}" type="slidenum">
              <a:rPr lang="en-US" smtClean="0"/>
              <a:t>70</a:t>
            </a:fld>
            <a:endParaRPr lang="en-US"/>
          </a:p>
        </p:txBody>
      </p:sp>
    </p:spTree>
    <p:extLst>
      <p:ext uri="{BB962C8B-B14F-4D97-AF65-F5344CB8AC3E}">
        <p14:creationId xmlns:p14="http://schemas.microsoft.com/office/powerpoint/2010/main" val="40350347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281" y="4851400"/>
            <a:ext cx="10515600" cy="1325563"/>
          </a:xfrm>
        </p:spPr>
        <p:txBody>
          <a:bodyPr>
            <a:noAutofit/>
          </a:bodyPr>
          <a:lstStyle/>
          <a:p>
            <a:r>
              <a:rPr lang="en-US" sz="16600" b="1">
                <a:solidFill>
                  <a:srgbClr val="C82C9B"/>
                </a:solidFill>
              </a:rPr>
              <a:t>Results </a:t>
            </a:r>
          </a:p>
        </p:txBody>
      </p:sp>
      <p:sp>
        <p:nvSpPr>
          <p:cNvPr id="4" name="Slide Number Placeholder 3"/>
          <p:cNvSpPr>
            <a:spLocks noGrp="1"/>
          </p:cNvSpPr>
          <p:nvPr>
            <p:ph type="sldNum" sz="quarter" idx="12"/>
          </p:nvPr>
        </p:nvSpPr>
        <p:spPr/>
        <p:txBody>
          <a:bodyPr/>
          <a:lstStyle/>
          <a:p>
            <a:fld id="{0BBC8359-CD59-4D21-B28E-F2F07CC98558}" type="slidenum">
              <a:rPr lang="en-US" smtClean="0"/>
              <a:t>71</a:t>
            </a:fld>
            <a:endParaRPr lang="en-US"/>
          </a:p>
        </p:txBody>
      </p:sp>
    </p:spTree>
    <p:extLst>
      <p:ext uri="{BB962C8B-B14F-4D97-AF65-F5344CB8AC3E}">
        <p14:creationId xmlns:p14="http://schemas.microsoft.com/office/powerpoint/2010/main" val="40948344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7357" y="754121"/>
            <a:ext cx="4765739" cy="2415138"/>
          </a:xfrm>
        </p:spPr>
      </p:pic>
      <p:sp>
        <p:nvSpPr>
          <p:cNvPr id="4" name="Slide Number Placeholder 3"/>
          <p:cNvSpPr>
            <a:spLocks noGrp="1"/>
          </p:cNvSpPr>
          <p:nvPr>
            <p:ph type="sldNum" sz="quarter" idx="12"/>
          </p:nvPr>
        </p:nvSpPr>
        <p:spPr/>
        <p:txBody>
          <a:bodyPr/>
          <a:lstStyle/>
          <a:p>
            <a:fld id="{0BBC8359-CD59-4D21-B28E-F2F07CC98558}" type="slidenum">
              <a:rPr lang="en-US" smtClean="0"/>
              <a:t>72</a:t>
            </a:fld>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8067" y="667696"/>
            <a:ext cx="5025065" cy="254655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20022" y="3854791"/>
            <a:ext cx="4765739" cy="2415138"/>
          </a:xfrm>
          <a:prstGeom prst="rect">
            <a:avLst/>
          </a:prstGeom>
        </p:spPr>
      </p:pic>
    </p:spTree>
    <p:extLst>
      <p:ext uri="{BB962C8B-B14F-4D97-AF65-F5344CB8AC3E}">
        <p14:creationId xmlns:p14="http://schemas.microsoft.com/office/powerpoint/2010/main" val="53213278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41721" y="4201234"/>
            <a:ext cx="3897984" cy="2656766"/>
          </a:xfrm>
        </p:spPr>
      </p:pic>
      <p:sp>
        <p:nvSpPr>
          <p:cNvPr id="4" name="Slide Number Placeholder 3"/>
          <p:cNvSpPr>
            <a:spLocks noGrp="1"/>
          </p:cNvSpPr>
          <p:nvPr>
            <p:ph type="sldNum" sz="quarter" idx="12"/>
          </p:nvPr>
        </p:nvSpPr>
        <p:spPr/>
        <p:txBody>
          <a:bodyPr/>
          <a:lstStyle/>
          <a:p>
            <a:fld id="{0BBC8359-CD59-4D21-B28E-F2F07CC98558}" type="slidenum">
              <a:rPr lang="en-US" smtClean="0"/>
              <a:t>73</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999" y="1690688"/>
            <a:ext cx="3973263" cy="273674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0163" y="1690688"/>
            <a:ext cx="3975214" cy="2736740"/>
          </a:xfrm>
          <a:prstGeom prst="rect">
            <a:avLst/>
          </a:prstGeom>
        </p:spPr>
      </p:pic>
      <p:sp>
        <p:nvSpPr>
          <p:cNvPr id="8" name="Title 1"/>
          <p:cNvSpPr txBox="1">
            <a:spLocks/>
          </p:cNvSpPr>
          <p:nvPr/>
        </p:nvSpPr>
        <p:spPr>
          <a:xfrm>
            <a:off x="990600" y="392396"/>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err="1">
                <a:solidFill>
                  <a:schemeClr val="accent5">
                    <a:lumMod val="75000"/>
                  </a:schemeClr>
                </a:solidFill>
                <a:latin typeface="Arial Rounded MT Bold" panose="020F0704030504030204" pitchFamily="34" charset="0"/>
              </a:rPr>
              <a:t>Behavioural</a:t>
            </a:r>
            <a:r>
              <a:rPr lang="en-US" sz="4000">
                <a:solidFill>
                  <a:schemeClr val="accent5">
                    <a:lumMod val="75000"/>
                  </a:schemeClr>
                </a:solidFill>
                <a:latin typeface="Arial Rounded MT Bold" panose="020F0704030504030204" pitchFamily="34" charset="0"/>
              </a:rPr>
              <a:t> Intervention Experiment</a:t>
            </a:r>
            <a:br>
              <a:rPr lang="en-US" sz="4000">
                <a:solidFill>
                  <a:schemeClr val="accent5">
                    <a:lumMod val="75000"/>
                  </a:schemeClr>
                </a:solidFill>
                <a:latin typeface="Arial Rounded MT Bold" panose="020F0704030504030204" pitchFamily="34" charset="0"/>
              </a:rPr>
            </a:br>
            <a:r>
              <a:rPr lang="en-US" sz="3100" err="1">
                <a:solidFill>
                  <a:schemeClr val="accent1">
                    <a:lumMod val="60000"/>
                    <a:lumOff val="40000"/>
                  </a:schemeClr>
                </a:solidFill>
                <a:latin typeface="Arial Rounded MT Bold" panose="020F0704030504030204" pitchFamily="34" charset="0"/>
              </a:rPr>
              <a:t>Spatio</a:t>
            </a:r>
            <a:r>
              <a:rPr lang="en-US" sz="3100">
                <a:solidFill>
                  <a:schemeClr val="accent1">
                    <a:lumMod val="60000"/>
                    <a:lumOff val="40000"/>
                  </a:schemeClr>
                </a:solidFill>
                <a:latin typeface="Arial Rounded MT Bold" panose="020F0704030504030204" pitchFamily="34" charset="0"/>
              </a:rPr>
              <a:t>-temporal Data Patterns</a:t>
            </a:r>
            <a:endParaRPr lang="en-US" sz="4000">
              <a:solidFill>
                <a:schemeClr val="accent5">
                  <a:lumMod val="75000"/>
                </a:schemeClr>
              </a:solidFill>
              <a:latin typeface="Arial Rounded MT Bold" panose="020F0704030504030204" pitchFamily="34" charset="0"/>
            </a:endParaRPr>
          </a:p>
        </p:txBody>
      </p:sp>
    </p:spTree>
    <p:extLst>
      <p:ext uri="{BB962C8B-B14F-4D97-AF65-F5344CB8AC3E}">
        <p14:creationId xmlns:p14="http://schemas.microsoft.com/office/powerpoint/2010/main" val="415316208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11711" y="1523271"/>
            <a:ext cx="4756531" cy="2764865"/>
          </a:xfrm>
        </p:spPr>
      </p:pic>
      <p:sp>
        <p:nvSpPr>
          <p:cNvPr id="4" name="Slide Number Placeholder 3"/>
          <p:cNvSpPr>
            <a:spLocks noGrp="1"/>
          </p:cNvSpPr>
          <p:nvPr>
            <p:ph type="sldNum" sz="quarter" idx="12"/>
          </p:nvPr>
        </p:nvSpPr>
        <p:spPr/>
        <p:txBody>
          <a:bodyPr/>
          <a:lstStyle/>
          <a:p>
            <a:fld id="{0BBC8359-CD59-4D21-B28E-F2F07CC98558}" type="slidenum">
              <a:rPr lang="en-US" smtClean="0"/>
              <a:t>74</a:t>
            </a:fld>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69656" y="1523271"/>
            <a:ext cx="4599012" cy="267816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08073" y="4089633"/>
            <a:ext cx="4756531" cy="2768367"/>
          </a:xfrm>
          <a:prstGeom prst="rect">
            <a:avLst/>
          </a:prstGeom>
        </p:spPr>
      </p:pic>
      <p:sp>
        <p:nvSpPr>
          <p:cNvPr id="8" name="Title 1"/>
          <p:cNvSpPr>
            <a:spLocks noGrp="1"/>
          </p:cNvSpPr>
          <p:nvPr>
            <p:ph type="title"/>
          </p:nvPr>
        </p:nvSpPr>
        <p:spPr/>
        <p:txBody>
          <a:bodyPr>
            <a:normAutofit/>
          </a:bodyPr>
          <a:lstStyle/>
          <a:p>
            <a:pPr marL="742950" indent="-742950">
              <a:buFont typeface="+mj-lt"/>
              <a:buAutoNum type="arabicPeriod"/>
            </a:pPr>
            <a:r>
              <a:rPr lang="en-US" sz="4000" err="1">
                <a:solidFill>
                  <a:schemeClr val="accent5">
                    <a:lumMod val="75000"/>
                  </a:schemeClr>
                </a:solidFill>
                <a:latin typeface="Arial Rounded MT Bold" panose="020F0704030504030204" pitchFamily="34" charset="0"/>
              </a:rPr>
              <a:t>Behavioural</a:t>
            </a:r>
            <a:r>
              <a:rPr lang="en-US" sz="4000">
                <a:solidFill>
                  <a:schemeClr val="accent5">
                    <a:lumMod val="75000"/>
                  </a:schemeClr>
                </a:solidFill>
                <a:latin typeface="Arial Rounded MT Bold" panose="020F0704030504030204" pitchFamily="34" charset="0"/>
              </a:rPr>
              <a:t> Intervention Experiment</a:t>
            </a:r>
            <a:br>
              <a:rPr lang="en-US" sz="4000">
                <a:solidFill>
                  <a:schemeClr val="accent5">
                    <a:lumMod val="75000"/>
                  </a:schemeClr>
                </a:solidFill>
                <a:latin typeface="Arial Rounded MT Bold" panose="020F0704030504030204" pitchFamily="34" charset="0"/>
              </a:rPr>
            </a:br>
            <a:r>
              <a:rPr lang="en-US" sz="3100" err="1">
                <a:solidFill>
                  <a:schemeClr val="accent1">
                    <a:lumMod val="60000"/>
                    <a:lumOff val="40000"/>
                  </a:schemeClr>
                </a:solidFill>
                <a:latin typeface="Arial Rounded MT Bold" panose="020F0704030504030204" pitchFamily="34" charset="0"/>
              </a:rPr>
              <a:t>Spatio</a:t>
            </a:r>
            <a:r>
              <a:rPr lang="en-US" sz="3100">
                <a:solidFill>
                  <a:schemeClr val="accent1">
                    <a:lumMod val="60000"/>
                    <a:lumOff val="40000"/>
                  </a:schemeClr>
                </a:solidFill>
                <a:latin typeface="Arial Rounded MT Bold" panose="020F0704030504030204" pitchFamily="34" charset="0"/>
              </a:rPr>
              <a:t>-temporal Data Patterns</a:t>
            </a:r>
            <a:endParaRPr lang="en-US" sz="4000">
              <a:solidFill>
                <a:schemeClr val="accent5">
                  <a:lumMod val="75000"/>
                </a:schemeClr>
              </a:solidFill>
              <a:latin typeface="Arial Rounded MT Bold" panose="020F0704030504030204" pitchFamily="34" charset="0"/>
            </a:endParaRPr>
          </a:p>
        </p:txBody>
      </p:sp>
    </p:spTree>
    <p:extLst>
      <p:ext uri="{BB962C8B-B14F-4D97-AF65-F5344CB8AC3E}">
        <p14:creationId xmlns:p14="http://schemas.microsoft.com/office/powerpoint/2010/main" val="409804359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5" y="203200"/>
            <a:ext cx="3162300" cy="1325563"/>
          </a:xfrm>
        </p:spPr>
        <p:txBody>
          <a:bodyPr>
            <a:normAutofit/>
          </a:bodyPr>
          <a:lstStyle/>
          <a:p>
            <a:r>
              <a:rPr lang="en-US" dirty="0">
                <a:solidFill>
                  <a:srgbClr val="C00000"/>
                </a:solidFill>
                <a:latin typeface="Arial Rounded MT Bold" panose="020F0704030504030204" pitchFamily="34" charset="0"/>
              </a:rPr>
              <a:t>One day</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90142" y="0"/>
            <a:ext cx="4501858" cy="3362325"/>
          </a:xfrm>
        </p:spPr>
      </p:pic>
      <p:sp>
        <p:nvSpPr>
          <p:cNvPr id="4" name="Slide Number Placeholder 3"/>
          <p:cNvSpPr>
            <a:spLocks noGrp="1"/>
          </p:cNvSpPr>
          <p:nvPr>
            <p:ph type="sldNum" sz="quarter" idx="12"/>
          </p:nvPr>
        </p:nvSpPr>
        <p:spPr/>
        <p:txBody>
          <a:bodyPr/>
          <a:lstStyle/>
          <a:p>
            <a:fld id="{0BBC8359-CD59-4D21-B28E-F2F07CC98558}" type="slidenum">
              <a:rPr lang="en-US" smtClean="0"/>
              <a:t>75</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0142" y="3496244"/>
            <a:ext cx="4501096" cy="33617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1056" y="0"/>
            <a:ext cx="4501858" cy="33623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1056" y="3462479"/>
            <a:ext cx="4501858" cy="3362325"/>
          </a:xfrm>
          <a:prstGeom prst="rect">
            <a:avLst/>
          </a:prstGeom>
        </p:spPr>
      </p:pic>
    </p:spTree>
    <p:extLst>
      <p:ext uri="{BB962C8B-B14F-4D97-AF65-F5344CB8AC3E}">
        <p14:creationId xmlns:p14="http://schemas.microsoft.com/office/powerpoint/2010/main" val="37223737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2679" y="3425109"/>
            <a:ext cx="4600404" cy="3435927"/>
          </a:xfrm>
        </p:spPr>
      </p:pic>
      <p:sp>
        <p:nvSpPr>
          <p:cNvPr id="4" name="Slide Number Placeholder 3"/>
          <p:cNvSpPr>
            <a:spLocks noGrp="1"/>
          </p:cNvSpPr>
          <p:nvPr>
            <p:ph type="sldNum" sz="quarter" idx="12"/>
          </p:nvPr>
        </p:nvSpPr>
        <p:spPr/>
        <p:txBody>
          <a:bodyPr/>
          <a:lstStyle/>
          <a:p>
            <a:fld id="{0BBC8359-CD59-4D21-B28E-F2F07CC98558}" type="slidenum">
              <a:rPr lang="en-US" smtClean="0"/>
              <a:t>76</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8649" y="0"/>
            <a:ext cx="4585920" cy="342510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4569" y="3324364"/>
            <a:ext cx="4348051" cy="3247451"/>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4569" y="0"/>
            <a:ext cx="4297431" cy="3209644"/>
          </a:xfrm>
          <a:prstGeom prst="rect">
            <a:avLst/>
          </a:prstGeom>
        </p:spPr>
      </p:pic>
    </p:spTree>
    <p:extLst>
      <p:ext uri="{BB962C8B-B14F-4D97-AF65-F5344CB8AC3E}">
        <p14:creationId xmlns:p14="http://schemas.microsoft.com/office/powerpoint/2010/main" val="110723672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2544" y="3460180"/>
            <a:ext cx="4291963" cy="3449684"/>
          </a:xfrm>
        </p:spPr>
      </p:pic>
      <p:sp>
        <p:nvSpPr>
          <p:cNvPr id="4" name="Slide Number Placeholder 3"/>
          <p:cNvSpPr>
            <a:spLocks noGrp="1"/>
          </p:cNvSpPr>
          <p:nvPr>
            <p:ph type="sldNum" sz="quarter" idx="12"/>
          </p:nvPr>
        </p:nvSpPr>
        <p:spPr/>
        <p:txBody>
          <a:bodyPr/>
          <a:lstStyle/>
          <a:p>
            <a:fld id="{0BBC8359-CD59-4D21-B28E-F2F07CC98558}" type="slidenum">
              <a:rPr lang="en-US" smtClean="0"/>
              <a:t>77</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6645" y="3460180"/>
            <a:ext cx="4393095" cy="345393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2545" y="107593"/>
            <a:ext cx="4291963" cy="32446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6645" y="-13854"/>
            <a:ext cx="4510705" cy="3474034"/>
          </a:xfrm>
          <a:prstGeom prst="rect">
            <a:avLst/>
          </a:prstGeom>
        </p:spPr>
      </p:pic>
    </p:spTree>
    <p:extLst>
      <p:ext uri="{BB962C8B-B14F-4D97-AF65-F5344CB8AC3E}">
        <p14:creationId xmlns:p14="http://schemas.microsoft.com/office/powerpoint/2010/main" val="152037340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48510" y="-14531"/>
            <a:ext cx="3932646" cy="3062531"/>
          </a:xfrm>
        </p:spPr>
      </p:pic>
      <p:sp>
        <p:nvSpPr>
          <p:cNvPr id="4" name="Slide Number Placeholder 3"/>
          <p:cNvSpPr>
            <a:spLocks noGrp="1"/>
          </p:cNvSpPr>
          <p:nvPr>
            <p:ph type="sldNum" sz="quarter" idx="12"/>
          </p:nvPr>
        </p:nvSpPr>
        <p:spPr/>
        <p:txBody>
          <a:bodyPr/>
          <a:lstStyle/>
          <a:p>
            <a:fld id="{0BBC8359-CD59-4D21-B28E-F2F07CC98558}" type="slidenum">
              <a:rPr lang="en-US" smtClean="0"/>
              <a:t>78</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0749" y="0"/>
            <a:ext cx="4141251" cy="321855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675" y="3769426"/>
            <a:ext cx="3743325" cy="308857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5316" y="3650036"/>
            <a:ext cx="4183359" cy="3207964"/>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1890805"/>
            <a:ext cx="4276318" cy="3147919"/>
          </a:xfrm>
          <a:prstGeom prst="rect">
            <a:avLst/>
          </a:prstGeom>
        </p:spPr>
      </p:pic>
    </p:spTree>
    <p:extLst>
      <p:ext uri="{BB962C8B-B14F-4D97-AF65-F5344CB8AC3E}">
        <p14:creationId xmlns:p14="http://schemas.microsoft.com/office/powerpoint/2010/main" val="266103310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C00000"/>
                </a:solidFill>
                <a:latin typeface="Arial Rounded MT Bold" panose="020F0704030504030204" pitchFamily="34" charset="0"/>
              </a:rPr>
              <a:t>Behavioural</a:t>
            </a:r>
            <a:r>
              <a:rPr lang="en-US" dirty="0">
                <a:solidFill>
                  <a:srgbClr val="C00000"/>
                </a:solidFill>
                <a:latin typeface="Arial Rounded MT Bold" panose="020F0704030504030204" pitchFamily="34" charset="0"/>
              </a:rPr>
              <a:t> Intervention Experiment</a:t>
            </a:r>
            <a:r>
              <a:rPr lang="en-US" dirty="0">
                <a:solidFill>
                  <a:schemeClr val="accent5">
                    <a:lumMod val="75000"/>
                  </a:schemeClr>
                </a:solidFill>
                <a:latin typeface="Arial Rounded MT Bold" panose="020F0704030504030204" pitchFamily="34" charset="0"/>
              </a:rPr>
              <a:t/>
            </a:r>
            <a:br>
              <a:rPr lang="en-US" dirty="0">
                <a:solidFill>
                  <a:schemeClr val="accent5">
                    <a:lumMod val="75000"/>
                  </a:schemeClr>
                </a:solidFill>
                <a:latin typeface="Arial Rounded MT Bold" panose="020F0704030504030204" pitchFamily="34" charset="0"/>
              </a:rPr>
            </a:br>
            <a:r>
              <a:rPr lang="en-US" sz="3200" dirty="0">
                <a:solidFill>
                  <a:schemeClr val="accent1">
                    <a:lumMod val="75000"/>
                  </a:schemeClr>
                </a:solidFill>
                <a:latin typeface="Arial Rounded MT Bold" panose="020F0704030504030204" pitchFamily="34" charset="0"/>
              </a:rPr>
              <a:t>AP clustering: Weekly </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21594" y="2325741"/>
            <a:ext cx="3970406" cy="3210966"/>
          </a:xfrm>
        </p:spPr>
      </p:pic>
      <p:sp>
        <p:nvSpPr>
          <p:cNvPr id="4" name="Slide Number Placeholder 3"/>
          <p:cNvSpPr>
            <a:spLocks noGrp="1"/>
          </p:cNvSpPr>
          <p:nvPr>
            <p:ph type="sldNum" sz="quarter" idx="12"/>
          </p:nvPr>
        </p:nvSpPr>
        <p:spPr/>
        <p:txBody>
          <a:bodyPr/>
          <a:lstStyle/>
          <a:p>
            <a:fld id="{0BBC8359-CD59-4D21-B28E-F2F07CC98558}" type="slidenum">
              <a:rPr lang="en-US" smtClean="0"/>
              <a:t>79</a:t>
            </a:fld>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25741"/>
            <a:ext cx="3895706" cy="321096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0421" y="2274458"/>
            <a:ext cx="3958377" cy="3262249"/>
          </a:xfrm>
          <a:prstGeom prst="rect">
            <a:avLst/>
          </a:prstGeom>
        </p:spPr>
      </p:pic>
    </p:spTree>
    <p:extLst>
      <p:ext uri="{BB962C8B-B14F-4D97-AF65-F5344CB8AC3E}">
        <p14:creationId xmlns:p14="http://schemas.microsoft.com/office/powerpoint/2010/main" val="24048215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C00000"/>
                </a:solidFill>
                <a:latin typeface="Arial Rounded MT Bold" panose="020F0704030504030204" pitchFamily="34" charset="0"/>
              </a:rPr>
              <a:t>Previous Research Work </a:t>
            </a:r>
          </a:p>
        </p:txBody>
      </p:sp>
      <p:sp>
        <p:nvSpPr>
          <p:cNvPr id="3" name="Content Placeholder 2"/>
          <p:cNvSpPr>
            <a:spLocks noGrp="1"/>
          </p:cNvSpPr>
          <p:nvPr>
            <p:ph idx="1"/>
          </p:nvPr>
        </p:nvSpPr>
        <p:spPr/>
        <p:txBody>
          <a:bodyPr>
            <a:noAutofit/>
          </a:bodyPr>
          <a:lstStyle/>
          <a:p>
            <a:pPr algn="just">
              <a:spcAft>
                <a:spcPts val="1800"/>
              </a:spcAft>
            </a:pPr>
            <a:r>
              <a:rPr lang="en-US" sz="2400"/>
              <a:t>Localization technologies have been explored for generating location data of people in indoor spaces, including Wi-Fi. In particular, infra-red, break beam, thermal, and sensors have been used for counting people in indoor spaces.</a:t>
            </a:r>
          </a:p>
          <a:p>
            <a:pPr algn="just">
              <a:spcAft>
                <a:spcPts val="1800"/>
              </a:spcAft>
            </a:pPr>
            <a:r>
              <a:rPr lang="en-US" sz="2400"/>
              <a:t>Previous research work applied the AP partitioning-based method for improving indoor fingerprinting using Wi-Fi RSS data.</a:t>
            </a:r>
          </a:p>
          <a:p>
            <a:pPr algn="just">
              <a:spcAft>
                <a:spcPts val="1800"/>
              </a:spcAft>
            </a:pPr>
            <a:r>
              <a:rPr lang="en-US" sz="2400"/>
              <a:t>There are a few robust streaming algorithms based on the AP method.</a:t>
            </a:r>
          </a:p>
          <a:p>
            <a:pPr algn="just">
              <a:spcAft>
                <a:spcPts val="1800"/>
              </a:spcAft>
            </a:pPr>
            <a:r>
              <a:rPr lang="en-US" sz="2400"/>
              <a:t>To the best of our knowledge, streaming AP algorithms have not yet been applied for clustering e-counters and Wi-Fi location data generated in indoor spaces.</a:t>
            </a:r>
          </a:p>
        </p:txBody>
      </p:sp>
      <p:sp>
        <p:nvSpPr>
          <p:cNvPr id="4" name="Slide Number Placeholder 3"/>
          <p:cNvSpPr>
            <a:spLocks noGrp="1"/>
          </p:cNvSpPr>
          <p:nvPr>
            <p:ph type="sldNum" sz="quarter" idx="12"/>
          </p:nvPr>
        </p:nvSpPr>
        <p:spPr/>
        <p:txBody>
          <a:bodyPr/>
          <a:lstStyle/>
          <a:p>
            <a:fld id="{0BBC8359-CD59-4D21-B28E-F2F07CC98558}" type="slidenum">
              <a:rPr lang="en-US" sz="1400" b="1" smtClean="0"/>
              <a:t>8</a:t>
            </a:fld>
            <a:endParaRPr lang="en-US" sz="1400" b="1"/>
          </a:p>
        </p:txBody>
      </p:sp>
    </p:spTree>
    <p:extLst>
      <p:ext uri="{BB962C8B-B14F-4D97-AF65-F5344CB8AC3E}">
        <p14:creationId xmlns:p14="http://schemas.microsoft.com/office/powerpoint/2010/main" val="232017796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96974"/>
            <a:ext cx="4161495" cy="3108116"/>
          </a:xfrm>
        </p:spPr>
      </p:pic>
      <p:sp>
        <p:nvSpPr>
          <p:cNvPr id="4" name="Slide Number Placeholder 3"/>
          <p:cNvSpPr>
            <a:spLocks noGrp="1"/>
          </p:cNvSpPr>
          <p:nvPr>
            <p:ph type="sldNum" sz="quarter" idx="12"/>
          </p:nvPr>
        </p:nvSpPr>
        <p:spPr/>
        <p:txBody>
          <a:bodyPr/>
          <a:lstStyle/>
          <a:p>
            <a:fld id="{0BBC8359-CD59-4D21-B28E-F2F07CC98558}" type="slidenum">
              <a:rPr lang="en-US" smtClean="0"/>
              <a:t>80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4857" y="1647008"/>
            <a:ext cx="4362285" cy="3258082"/>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7325" t="613" r="7325" b="-613"/>
          <a:stretch/>
        </p:blipFill>
        <p:spPr>
          <a:xfrm>
            <a:off x="7566495" y="1731584"/>
            <a:ext cx="4389708" cy="327856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89837" y="4770115"/>
            <a:ext cx="3048008" cy="2087885"/>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62555" y="4905090"/>
            <a:ext cx="2850964" cy="1952910"/>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2949" y="4770115"/>
            <a:ext cx="2886899" cy="1977526"/>
          </a:xfrm>
          <a:prstGeom prst="rect">
            <a:avLst/>
          </a:prstGeom>
        </p:spPr>
      </p:pic>
      <p:sp>
        <p:nvSpPr>
          <p:cNvPr id="11" name="Title 1"/>
          <p:cNvSpPr txBox="1">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err="1">
                <a:solidFill>
                  <a:srgbClr val="C00000"/>
                </a:solidFill>
                <a:latin typeface="Arial Rounded MT Bold" panose="020F0704030504030204" pitchFamily="34" charset="0"/>
              </a:rPr>
              <a:t>Behavioural</a:t>
            </a:r>
            <a:r>
              <a:rPr lang="en-US" sz="4000">
                <a:solidFill>
                  <a:srgbClr val="C00000"/>
                </a:solidFill>
                <a:latin typeface="Arial Rounded MT Bold" panose="020F0704030504030204" pitchFamily="34" charset="0"/>
              </a:rPr>
              <a:t> Intervention Experiment</a:t>
            </a:r>
            <a:r>
              <a:rPr lang="en-US" sz="4000">
                <a:solidFill>
                  <a:schemeClr val="accent5">
                    <a:lumMod val="75000"/>
                  </a:schemeClr>
                </a:solidFill>
                <a:latin typeface="Arial Rounded MT Bold" panose="020F0704030504030204" pitchFamily="34" charset="0"/>
              </a:rPr>
              <a:t/>
            </a:r>
            <a:br>
              <a:rPr lang="en-US" sz="4000">
                <a:solidFill>
                  <a:schemeClr val="accent5">
                    <a:lumMod val="75000"/>
                  </a:schemeClr>
                </a:solidFill>
                <a:latin typeface="Arial Rounded MT Bold" panose="020F0704030504030204" pitchFamily="34" charset="0"/>
              </a:rPr>
            </a:br>
            <a:r>
              <a:rPr lang="en-US" sz="2800">
                <a:solidFill>
                  <a:schemeClr val="accent1">
                    <a:lumMod val="75000"/>
                  </a:schemeClr>
                </a:solidFill>
                <a:latin typeface="Arial Rounded MT Bold" panose="020F0704030504030204" pitchFamily="34" charset="0"/>
              </a:rPr>
              <a:t>k-means clustering: Weekly </a:t>
            </a:r>
          </a:p>
        </p:txBody>
      </p:sp>
    </p:spTree>
    <p:extLst>
      <p:ext uri="{BB962C8B-B14F-4D97-AF65-F5344CB8AC3E}">
        <p14:creationId xmlns:p14="http://schemas.microsoft.com/office/powerpoint/2010/main" val="25755625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582" y="2515804"/>
            <a:ext cx="3882855" cy="3015011"/>
          </a:xfrm>
        </p:spPr>
      </p:pic>
      <p:sp>
        <p:nvSpPr>
          <p:cNvPr id="4" name="Slide Number Placeholder 3"/>
          <p:cNvSpPr>
            <a:spLocks noGrp="1"/>
          </p:cNvSpPr>
          <p:nvPr>
            <p:ph type="sldNum" sz="quarter" idx="12"/>
          </p:nvPr>
        </p:nvSpPr>
        <p:spPr/>
        <p:txBody>
          <a:bodyPr/>
          <a:lstStyle/>
          <a:p>
            <a:fld id="{0BBC8359-CD59-4D21-B28E-F2F07CC98558}" type="slidenum">
              <a:rPr lang="en-US" smtClean="0"/>
              <a:t>81</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437" y="2515804"/>
            <a:ext cx="3885473" cy="295859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2292" y="2545169"/>
            <a:ext cx="3953996" cy="3026799"/>
          </a:xfrm>
          <a:prstGeom prst="rect">
            <a:avLst/>
          </a:prstGeom>
        </p:spPr>
      </p:pic>
      <p:sp>
        <p:nvSpPr>
          <p:cNvPr id="9" name="Title 1"/>
          <p:cNvSpPr txBox="1">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err="1">
                <a:solidFill>
                  <a:srgbClr val="C00000"/>
                </a:solidFill>
                <a:latin typeface="Arial Rounded MT Bold" panose="020F0704030504030204" pitchFamily="34" charset="0"/>
              </a:rPr>
              <a:t>Behavioural</a:t>
            </a:r>
            <a:r>
              <a:rPr lang="en-US" sz="4000">
                <a:solidFill>
                  <a:srgbClr val="C00000"/>
                </a:solidFill>
                <a:latin typeface="Arial Rounded MT Bold" panose="020F0704030504030204" pitchFamily="34" charset="0"/>
              </a:rPr>
              <a:t> Intervention Experiment</a:t>
            </a:r>
            <a:r>
              <a:rPr lang="en-US" sz="4000">
                <a:solidFill>
                  <a:schemeClr val="accent5">
                    <a:lumMod val="75000"/>
                  </a:schemeClr>
                </a:solidFill>
                <a:latin typeface="Arial Rounded MT Bold" panose="020F0704030504030204" pitchFamily="34" charset="0"/>
              </a:rPr>
              <a:t/>
            </a:r>
            <a:br>
              <a:rPr lang="en-US" sz="4000">
                <a:solidFill>
                  <a:schemeClr val="accent5">
                    <a:lumMod val="75000"/>
                  </a:schemeClr>
                </a:solidFill>
                <a:latin typeface="Arial Rounded MT Bold" panose="020F0704030504030204" pitchFamily="34" charset="0"/>
              </a:rPr>
            </a:br>
            <a:r>
              <a:rPr lang="en-US" sz="2800">
                <a:solidFill>
                  <a:schemeClr val="accent1">
                    <a:lumMod val="75000"/>
                  </a:schemeClr>
                </a:solidFill>
                <a:latin typeface="Arial Rounded MT Bold" panose="020F0704030504030204" pitchFamily="34" charset="0"/>
              </a:rPr>
              <a:t>Streaming K-means clustering: Weekly </a:t>
            </a:r>
          </a:p>
        </p:txBody>
      </p:sp>
    </p:spTree>
    <p:extLst>
      <p:ext uri="{BB962C8B-B14F-4D97-AF65-F5344CB8AC3E}">
        <p14:creationId xmlns:p14="http://schemas.microsoft.com/office/powerpoint/2010/main" val="384330798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2970" y="1825625"/>
            <a:ext cx="5826059" cy="4351338"/>
          </a:xfrm>
        </p:spPr>
      </p:pic>
      <p:sp>
        <p:nvSpPr>
          <p:cNvPr id="4" name="Slide Number Placeholder 3"/>
          <p:cNvSpPr>
            <a:spLocks noGrp="1"/>
          </p:cNvSpPr>
          <p:nvPr>
            <p:ph type="sldNum" sz="quarter" idx="12"/>
          </p:nvPr>
        </p:nvSpPr>
        <p:spPr/>
        <p:txBody>
          <a:bodyPr/>
          <a:lstStyle/>
          <a:p>
            <a:fld id="{0BBC8359-CD59-4D21-B28E-F2F07CC98558}" type="slidenum">
              <a:rPr lang="en-US" smtClean="0"/>
              <a:t>82</a:t>
            </a:fld>
            <a:endParaRPr lang="en-US"/>
          </a:p>
        </p:txBody>
      </p:sp>
      <p:sp>
        <p:nvSpPr>
          <p:cNvPr id="7"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C00000"/>
                </a:solidFill>
                <a:latin typeface="Arial Rounded MT Bold" panose="020F0704030504030204" pitchFamily="34" charset="0"/>
              </a:rPr>
              <a:t>Occupant </a:t>
            </a:r>
            <a:r>
              <a:rPr lang="en-US" sz="4000" dirty="0" err="1">
                <a:solidFill>
                  <a:srgbClr val="C00000"/>
                </a:solidFill>
                <a:latin typeface="Arial Rounded MT Bold" panose="020F0704030504030204" pitchFamily="34" charset="0"/>
              </a:rPr>
              <a:t>Behaviour</a:t>
            </a:r>
            <a:r>
              <a:rPr lang="en-US" sz="4000" dirty="0">
                <a:solidFill>
                  <a:srgbClr val="C00000"/>
                </a:solidFill>
                <a:latin typeface="Arial Rounded MT Bold" panose="020F0704030504030204" pitchFamily="34" charset="0"/>
              </a:rPr>
              <a:t> Experiment</a:t>
            </a:r>
            <a:r>
              <a:rPr lang="en-US" sz="4000" dirty="0">
                <a:solidFill>
                  <a:schemeClr val="accent5">
                    <a:lumMod val="75000"/>
                  </a:schemeClr>
                </a:solidFill>
                <a:latin typeface="Arial Rounded MT Bold" panose="020F0704030504030204" pitchFamily="34" charset="0"/>
              </a:rPr>
              <a:t/>
            </a:r>
            <a:br>
              <a:rPr lang="en-US" sz="4000" dirty="0">
                <a:solidFill>
                  <a:schemeClr val="accent5">
                    <a:lumMod val="75000"/>
                  </a:schemeClr>
                </a:solidFill>
                <a:latin typeface="Arial Rounded MT Bold" panose="020F0704030504030204" pitchFamily="34" charset="0"/>
              </a:rPr>
            </a:br>
            <a:r>
              <a:rPr lang="en-US" sz="2800" dirty="0" smtClean="0">
                <a:solidFill>
                  <a:schemeClr val="accent1">
                    <a:lumMod val="75000"/>
                  </a:schemeClr>
                </a:solidFill>
                <a:latin typeface="Arial Rounded MT Bold" panose="020F0704030504030204" pitchFamily="34" charset="0"/>
              </a:rPr>
              <a:t>AP Algorithm</a:t>
            </a:r>
            <a:endParaRPr lang="en-US" sz="2800" dirty="0">
              <a:solidFill>
                <a:schemeClr val="accent1">
                  <a:lumMod val="75000"/>
                </a:schemeClr>
              </a:solidFill>
              <a:latin typeface="Arial Rounded MT Bold" panose="020F0704030504030204" pitchFamily="34" charset="0"/>
            </a:endParaRPr>
          </a:p>
        </p:txBody>
      </p:sp>
    </p:spTree>
    <p:extLst>
      <p:ext uri="{BB962C8B-B14F-4D97-AF65-F5344CB8AC3E}">
        <p14:creationId xmlns:p14="http://schemas.microsoft.com/office/powerpoint/2010/main" val="167911283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920" y="1690688"/>
            <a:ext cx="5826059" cy="4351338"/>
          </a:xfrm>
        </p:spPr>
      </p:pic>
      <p:sp>
        <p:nvSpPr>
          <p:cNvPr id="4" name="Slide Number Placeholder 3"/>
          <p:cNvSpPr>
            <a:spLocks noGrp="1"/>
          </p:cNvSpPr>
          <p:nvPr>
            <p:ph type="sldNum" sz="quarter" idx="12"/>
          </p:nvPr>
        </p:nvSpPr>
        <p:spPr/>
        <p:txBody>
          <a:bodyPr/>
          <a:lstStyle/>
          <a:p>
            <a:fld id="{0BBC8359-CD59-4D21-B28E-F2F07CC98558}" type="slidenum">
              <a:rPr lang="en-US" smtClean="0"/>
              <a:t>83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8118" y="2186595"/>
            <a:ext cx="5124964" cy="4064982"/>
          </a:xfrm>
          <a:prstGeom prst="rect">
            <a:avLst/>
          </a:prstGeom>
        </p:spPr>
      </p:pic>
      <p:sp>
        <p:nvSpPr>
          <p:cNvPr id="7" name="Title 1"/>
          <p:cNvSpPr txBox="1">
            <a:spLocks/>
          </p:cNvSpPr>
          <p:nvPr/>
        </p:nvSpPr>
        <p:spPr>
          <a:xfrm>
            <a:off x="923925"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C00000"/>
                </a:solidFill>
                <a:latin typeface="Arial Rounded MT Bold" panose="020F0704030504030204" pitchFamily="34" charset="0"/>
              </a:rPr>
              <a:t>Occupant </a:t>
            </a:r>
            <a:r>
              <a:rPr lang="en-US" sz="4000" dirty="0" err="1">
                <a:solidFill>
                  <a:srgbClr val="C00000"/>
                </a:solidFill>
                <a:latin typeface="Arial Rounded MT Bold" panose="020F0704030504030204" pitchFamily="34" charset="0"/>
              </a:rPr>
              <a:t>Behaviour</a:t>
            </a:r>
            <a:r>
              <a:rPr lang="en-US" sz="4000" dirty="0">
                <a:solidFill>
                  <a:srgbClr val="C00000"/>
                </a:solidFill>
                <a:latin typeface="Arial Rounded MT Bold" panose="020F0704030504030204" pitchFamily="34" charset="0"/>
              </a:rPr>
              <a:t> Experiment</a:t>
            </a:r>
            <a:r>
              <a:rPr lang="en-US" sz="4000" dirty="0">
                <a:solidFill>
                  <a:schemeClr val="accent5">
                    <a:lumMod val="75000"/>
                  </a:schemeClr>
                </a:solidFill>
                <a:latin typeface="Arial Rounded MT Bold" panose="020F0704030504030204" pitchFamily="34" charset="0"/>
              </a:rPr>
              <a:t/>
            </a:r>
            <a:br>
              <a:rPr lang="en-US" sz="4000" dirty="0">
                <a:solidFill>
                  <a:schemeClr val="accent5">
                    <a:lumMod val="75000"/>
                  </a:schemeClr>
                </a:solidFill>
                <a:latin typeface="Arial Rounded MT Bold" panose="020F0704030504030204" pitchFamily="34" charset="0"/>
              </a:rPr>
            </a:br>
            <a:r>
              <a:rPr lang="en-US" sz="2800" dirty="0" smtClean="0">
                <a:solidFill>
                  <a:schemeClr val="accent1">
                    <a:lumMod val="75000"/>
                  </a:schemeClr>
                </a:solidFill>
                <a:latin typeface="Arial Rounded MT Bold" panose="020F0704030504030204" pitchFamily="34" charset="0"/>
              </a:rPr>
              <a:t>K-means and Streaming K-means Algorithms</a:t>
            </a:r>
            <a:endParaRPr lang="en-US" sz="2800" dirty="0">
              <a:solidFill>
                <a:schemeClr val="accent1">
                  <a:lumMod val="75000"/>
                </a:schemeClr>
              </a:solidFill>
              <a:latin typeface="Arial Rounded MT Bold" panose="020F0704030504030204" pitchFamily="34" charset="0"/>
            </a:endParaRPr>
          </a:p>
        </p:txBody>
      </p:sp>
    </p:spTree>
    <p:extLst>
      <p:ext uri="{BB962C8B-B14F-4D97-AF65-F5344CB8AC3E}">
        <p14:creationId xmlns:p14="http://schemas.microsoft.com/office/powerpoint/2010/main" val="5622049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61468" y="2071688"/>
            <a:ext cx="6239746" cy="4086795"/>
          </a:xfrm>
        </p:spPr>
      </p:pic>
      <p:sp>
        <p:nvSpPr>
          <p:cNvPr id="4" name="Slide Number Placeholder 3"/>
          <p:cNvSpPr>
            <a:spLocks noGrp="1"/>
          </p:cNvSpPr>
          <p:nvPr>
            <p:ph type="sldNum" sz="quarter" idx="12"/>
          </p:nvPr>
        </p:nvSpPr>
        <p:spPr/>
        <p:txBody>
          <a:bodyPr/>
          <a:lstStyle/>
          <a:p>
            <a:fld id="{0BBC8359-CD59-4D21-B28E-F2F07CC98558}" type="slidenum">
              <a:rPr lang="en-US" smtClean="0"/>
              <a:t>84</a:t>
            </a:fld>
            <a:endParaRPr lang="en-US"/>
          </a:p>
        </p:txBody>
      </p:sp>
      <p:sp>
        <p:nvSpPr>
          <p:cNvPr id="6" name="Title 1"/>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smtClean="0">
                <a:solidFill>
                  <a:srgbClr val="C00000"/>
                </a:solidFill>
                <a:latin typeface="Arial Rounded MT Bold" panose="020F0704030504030204" pitchFamily="34" charset="0"/>
              </a:rPr>
              <a:t>Concept-drift </a:t>
            </a:r>
            <a:endParaRPr lang="en-US" sz="2800" dirty="0">
              <a:solidFill>
                <a:schemeClr val="accent1">
                  <a:lumMod val="75000"/>
                </a:schemeClr>
              </a:solidFill>
              <a:latin typeface="Arial Rounded MT Bold" panose="020F0704030504030204" pitchFamily="34" charset="0"/>
            </a:endParaRPr>
          </a:p>
        </p:txBody>
      </p:sp>
    </p:spTree>
    <p:extLst>
      <p:ext uri="{BB962C8B-B14F-4D97-AF65-F5344CB8AC3E}">
        <p14:creationId xmlns:p14="http://schemas.microsoft.com/office/powerpoint/2010/main" val="1889130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C00000"/>
                </a:solidFill>
                <a:latin typeface="Arial Rounded MT Bold" panose="020F0704030504030204" pitchFamily="34" charset="0"/>
              </a:rPr>
              <a:t>DSAP on </a:t>
            </a:r>
            <a:r>
              <a:rPr lang="en-US" sz="4000" dirty="0" smtClean="0">
                <a:solidFill>
                  <a:srgbClr val="C00000"/>
                </a:solidFill>
                <a:latin typeface="Arial Rounded MT Bold" panose="020F0704030504030204" pitchFamily="34" charset="0"/>
              </a:rPr>
              <a:t>Synthetic Bubble Data Stream </a:t>
            </a:r>
            <a:endParaRPr lang="en-US" sz="4000" dirty="0">
              <a:solidFill>
                <a:srgbClr val="C00000"/>
              </a:solidFill>
              <a:latin typeface="Arial Rounded MT Bold" panose="020F0704030504030204" pitchFamily="34" charset="0"/>
            </a:endParaRPr>
          </a:p>
        </p:txBody>
      </p:sp>
      <p:sp>
        <p:nvSpPr>
          <p:cNvPr id="4" name="Slide Number Placeholder 3"/>
          <p:cNvSpPr>
            <a:spLocks noGrp="1"/>
          </p:cNvSpPr>
          <p:nvPr>
            <p:ph type="sldNum" sz="quarter" idx="12"/>
          </p:nvPr>
        </p:nvSpPr>
        <p:spPr/>
        <p:txBody>
          <a:bodyPr/>
          <a:lstStyle/>
          <a:p>
            <a:fld id="{0BBC8359-CD59-4D21-B28E-F2F07CC98558}" type="slidenum">
              <a:rPr lang="en-US" smtClean="0"/>
              <a:t>85</a:t>
            </a:fld>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9292" r="7677"/>
          <a:stretch/>
        </p:blipFill>
        <p:spPr>
          <a:xfrm>
            <a:off x="6234544" y="1994767"/>
            <a:ext cx="5694219" cy="36576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8889" r="8283"/>
          <a:stretch/>
        </p:blipFill>
        <p:spPr>
          <a:xfrm>
            <a:off x="221672" y="1994767"/>
            <a:ext cx="5680364" cy="3657600"/>
          </a:xfrm>
          <a:prstGeom prst="rect">
            <a:avLst/>
          </a:prstGeom>
        </p:spPr>
      </p:pic>
    </p:spTree>
    <p:extLst>
      <p:ext uri="{BB962C8B-B14F-4D97-AF65-F5344CB8AC3E}">
        <p14:creationId xmlns:p14="http://schemas.microsoft.com/office/powerpoint/2010/main" val="104741205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4000" dirty="0">
                <a:solidFill>
                  <a:srgbClr val="C00000"/>
                </a:solidFill>
                <a:latin typeface="Arial Rounded MT Bold" panose="020F0704030504030204" pitchFamily="34" charset="0"/>
              </a:rPr>
              <a:t>DSAP on Synthetic Bubble Data Stream </a:t>
            </a:r>
          </a:p>
        </p:txBody>
      </p:sp>
      <p:sp>
        <p:nvSpPr>
          <p:cNvPr id="4" name="Slide Number Placeholder 3"/>
          <p:cNvSpPr>
            <a:spLocks noGrp="1"/>
          </p:cNvSpPr>
          <p:nvPr>
            <p:ph type="sldNum" sz="quarter" idx="12"/>
          </p:nvPr>
        </p:nvSpPr>
        <p:spPr/>
        <p:txBody>
          <a:bodyPr/>
          <a:lstStyle/>
          <a:p>
            <a:fld id="{0BBC8359-CD59-4D21-B28E-F2F07CC98558}" type="slidenum">
              <a:rPr lang="en-US" smtClean="0"/>
              <a:t>86</a:t>
            </a:fld>
            <a:endParaRPr lang="en-US"/>
          </a:p>
        </p:txBody>
      </p:sp>
      <p:pic>
        <p:nvPicPr>
          <p:cNvPr id="3" name="time-window-14_oz36b1Ju_Xne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86000" y="1181718"/>
            <a:ext cx="6619103" cy="5295282"/>
          </a:xfrm>
          <a:prstGeom prst="rect">
            <a:avLst/>
          </a:prstGeom>
        </p:spPr>
      </p:pic>
    </p:spTree>
    <p:extLst>
      <p:ext uri="{BB962C8B-B14F-4D97-AF65-F5344CB8AC3E}">
        <p14:creationId xmlns:p14="http://schemas.microsoft.com/office/powerpoint/2010/main" val="64133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Title 38"/>
          <p:cNvSpPr>
            <a:spLocks noGrp="1"/>
          </p:cNvSpPr>
          <p:nvPr>
            <p:ph type="title"/>
          </p:nvPr>
        </p:nvSpPr>
        <p:spPr>
          <a:xfrm>
            <a:off x="838200" y="285116"/>
            <a:ext cx="10515600" cy="1064342"/>
          </a:xfrm>
        </p:spPr>
        <p:txBody>
          <a:bodyPr vert="horz" lIns="91440" tIns="45720" rIns="91440" bIns="45720" rtlCol="0" anchor="ctr">
            <a:normAutofit/>
          </a:bodyPr>
          <a:lstStyle/>
          <a:p>
            <a:r>
              <a:rPr lang="en-US" sz="4000">
                <a:solidFill>
                  <a:srgbClr val="C00000"/>
                </a:solidFill>
                <a:latin typeface="Arial Rounded MT Bold" panose="020F0704030504030204" pitchFamily="34" charset="0"/>
              </a:rPr>
              <a:t>Clustering Methods </a:t>
            </a:r>
          </a:p>
        </p:txBody>
      </p:sp>
      <p:sp>
        <p:nvSpPr>
          <p:cNvPr id="5" name="Slide Number Placeholder 4"/>
          <p:cNvSpPr>
            <a:spLocks noGrp="1"/>
          </p:cNvSpPr>
          <p:nvPr>
            <p:ph type="sldNum" sz="quarter" idx="12"/>
          </p:nvPr>
        </p:nvSpPr>
        <p:spPr>
          <a:xfrm>
            <a:off x="10988040" y="6315553"/>
            <a:ext cx="731520" cy="268128"/>
          </a:xfrm>
        </p:spPr>
        <p:txBody>
          <a:bodyPr/>
          <a:lstStyle/>
          <a:p>
            <a:fld id="{8A7A6979-0714-4377-B894-6BE4C2D6E202}" type="slidenum">
              <a:rPr lang="en-US" smtClean="0"/>
              <a:pPr/>
              <a:t>87</a:t>
            </a:fld>
            <a:endParaRPr lang="en-US"/>
          </a:p>
        </p:txBody>
      </p:sp>
      <p:sp>
        <p:nvSpPr>
          <p:cNvPr id="6" name="Rounded Rectangle 5"/>
          <p:cNvSpPr/>
          <p:nvPr/>
        </p:nvSpPr>
        <p:spPr>
          <a:xfrm>
            <a:off x="1474470" y="3847561"/>
            <a:ext cx="2057400" cy="692872"/>
          </a:xfrm>
          <a:prstGeom prst="round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Partitioning-based Stream Method</a:t>
            </a:r>
          </a:p>
        </p:txBody>
      </p:sp>
      <p:sp>
        <p:nvSpPr>
          <p:cNvPr id="7" name="Rounded Rectangle 6"/>
          <p:cNvSpPr/>
          <p:nvPr/>
        </p:nvSpPr>
        <p:spPr>
          <a:xfrm>
            <a:off x="3558104" y="5700400"/>
            <a:ext cx="2057400" cy="605790"/>
          </a:xfrm>
          <a:prstGeom prst="round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Model-based Stream Method</a:t>
            </a:r>
          </a:p>
        </p:txBody>
      </p:sp>
      <p:sp>
        <p:nvSpPr>
          <p:cNvPr id="8" name="Rounded Rectangle 7"/>
          <p:cNvSpPr/>
          <p:nvPr/>
        </p:nvSpPr>
        <p:spPr>
          <a:xfrm>
            <a:off x="7942823" y="3083164"/>
            <a:ext cx="2057400" cy="605790"/>
          </a:xfrm>
          <a:prstGeom prst="round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Density-based Stream Method</a:t>
            </a:r>
          </a:p>
        </p:txBody>
      </p:sp>
      <p:sp>
        <p:nvSpPr>
          <p:cNvPr id="9" name="Rounded Rectangle 8"/>
          <p:cNvSpPr/>
          <p:nvPr/>
        </p:nvSpPr>
        <p:spPr>
          <a:xfrm>
            <a:off x="4071310" y="1655700"/>
            <a:ext cx="2057400" cy="605790"/>
          </a:xfrm>
          <a:prstGeom prst="round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Grid-based Stream Method</a:t>
            </a:r>
          </a:p>
        </p:txBody>
      </p:sp>
      <p:sp>
        <p:nvSpPr>
          <p:cNvPr id="10" name="Oval 9"/>
          <p:cNvSpPr/>
          <p:nvPr/>
        </p:nvSpPr>
        <p:spPr>
          <a:xfrm>
            <a:off x="4745355" y="3386059"/>
            <a:ext cx="2198370" cy="1234440"/>
          </a:xfrm>
          <a:prstGeom prst="ellipse">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Data Stream Clustering Algorithms</a:t>
            </a:r>
          </a:p>
        </p:txBody>
      </p:sp>
      <p:cxnSp>
        <p:nvCxnSpPr>
          <p:cNvPr id="16" name="Straight Arrow Connector 15"/>
          <p:cNvCxnSpPr>
            <a:cxnSpLocks/>
            <a:stCxn id="10" idx="0"/>
            <a:endCxn id="9" idx="2"/>
          </p:cNvCxnSpPr>
          <p:nvPr/>
        </p:nvCxnSpPr>
        <p:spPr>
          <a:xfrm flipH="1" flipV="1">
            <a:off x="5100010" y="2261490"/>
            <a:ext cx="744530" cy="11245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cxnSpLocks/>
            <a:stCxn id="10" idx="6"/>
            <a:endCxn id="8" idx="1"/>
          </p:cNvCxnSpPr>
          <p:nvPr/>
        </p:nvCxnSpPr>
        <p:spPr>
          <a:xfrm flipV="1">
            <a:off x="6943725" y="3386059"/>
            <a:ext cx="999098" cy="6172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a:cxnSpLocks/>
            <a:stCxn id="10" idx="2"/>
            <a:endCxn id="6" idx="3"/>
          </p:cNvCxnSpPr>
          <p:nvPr/>
        </p:nvCxnSpPr>
        <p:spPr>
          <a:xfrm flipH="1">
            <a:off x="3531870" y="4003279"/>
            <a:ext cx="1213485" cy="1907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a:cxnSpLocks/>
            <a:endCxn id="7" idx="0"/>
          </p:cNvCxnSpPr>
          <p:nvPr/>
        </p:nvCxnSpPr>
        <p:spPr>
          <a:xfrm flipH="1">
            <a:off x="4586804" y="4594808"/>
            <a:ext cx="816220" cy="11055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Right Arrow 34"/>
          <p:cNvSpPr/>
          <p:nvPr/>
        </p:nvSpPr>
        <p:spPr>
          <a:xfrm flipH="1">
            <a:off x="3216815" y="5852281"/>
            <a:ext cx="330926" cy="44291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Down Arrow 35"/>
          <p:cNvSpPr/>
          <p:nvPr/>
        </p:nvSpPr>
        <p:spPr>
          <a:xfrm flipV="1">
            <a:off x="1474470" y="3550103"/>
            <a:ext cx="418919" cy="26840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Down Arrow 36"/>
          <p:cNvSpPr/>
          <p:nvPr/>
        </p:nvSpPr>
        <p:spPr>
          <a:xfrm>
            <a:off x="9485951" y="3712409"/>
            <a:ext cx="342900" cy="24019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Right Arrow 37"/>
          <p:cNvSpPr/>
          <p:nvPr/>
        </p:nvSpPr>
        <p:spPr>
          <a:xfrm>
            <a:off x="6166650" y="1700090"/>
            <a:ext cx="281940" cy="44291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stretch>
            <a:fillRect/>
          </a:stretch>
        </p:blipFill>
        <p:spPr>
          <a:xfrm>
            <a:off x="1992763" y="5555670"/>
            <a:ext cx="1240945" cy="1113620"/>
          </a:xfrm>
          <a:prstGeom prst="rect">
            <a:avLst/>
          </a:prstGeom>
        </p:spPr>
      </p:pic>
      <p:pic>
        <p:nvPicPr>
          <p:cNvPr id="17" name="Picture 16"/>
          <p:cNvPicPr>
            <a:picLocks noChangeAspect="1"/>
          </p:cNvPicPr>
          <p:nvPr/>
        </p:nvPicPr>
        <p:blipFill>
          <a:blip r:embed="rId4"/>
          <a:stretch>
            <a:fillRect/>
          </a:stretch>
        </p:blipFill>
        <p:spPr>
          <a:xfrm>
            <a:off x="10158492" y="3174211"/>
            <a:ext cx="1213487" cy="1182433"/>
          </a:xfrm>
          <a:prstGeom prst="rect">
            <a:avLst/>
          </a:prstGeom>
        </p:spPr>
      </p:pic>
      <p:sp>
        <p:nvSpPr>
          <p:cNvPr id="3" name="Rectangle 2"/>
          <p:cNvSpPr/>
          <p:nvPr/>
        </p:nvSpPr>
        <p:spPr>
          <a:xfrm>
            <a:off x="1774980" y="2380552"/>
            <a:ext cx="2514224" cy="1169551"/>
          </a:xfrm>
          <a:prstGeom prst="rect">
            <a:avLst/>
          </a:prstGeom>
        </p:spPr>
        <p:txBody>
          <a:bodyPr wrap="square">
            <a:spAutoFit/>
          </a:bodyPr>
          <a:lstStyle/>
          <a:p>
            <a:pPr marL="285750" indent="-285750" algn="just">
              <a:buFont typeface="Arial" panose="020B0604020202020204" pitchFamily="34" charset="0"/>
              <a:buChar char="•"/>
            </a:pPr>
            <a:r>
              <a:rPr lang="en-US" sz="1400"/>
              <a:t>Objects are grouped into some number of partitions, where each partition represents a cluster.</a:t>
            </a:r>
          </a:p>
          <a:p>
            <a:pPr marL="285750" indent="-285750" algn="just">
              <a:buFont typeface="Arial" panose="020B0604020202020204" pitchFamily="34" charset="0"/>
              <a:buChar char="•"/>
            </a:pPr>
            <a:r>
              <a:rPr lang="en-US" sz="1400"/>
              <a:t>K-means Algorithm </a:t>
            </a:r>
          </a:p>
        </p:txBody>
      </p:sp>
      <p:sp>
        <p:nvSpPr>
          <p:cNvPr id="11" name="Rectangle 10"/>
          <p:cNvSpPr/>
          <p:nvPr/>
        </p:nvSpPr>
        <p:spPr>
          <a:xfrm>
            <a:off x="7597321" y="3903045"/>
            <a:ext cx="2685781" cy="954107"/>
          </a:xfrm>
          <a:prstGeom prst="rect">
            <a:avLst/>
          </a:prstGeom>
        </p:spPr>
        <p:txBody>
          <a:bodyPr wrap="square">
            <a:spAutoFit/>
          </a:bodyPr>
          <a:lstStyle/>
          <a:p>
            <a:pPr marL="285750" indent="-285750" algn="just">
              <a:buFont typeface="Arial" panose="020B0604020202020204" pitchFamily="34" charset="0"/>
              <a:buChar char="•"/>
            </a:pPr>
            <a:r>
              <a:rPr lang="en-US" sz="1400"/>
              <a:t>They are based on the connection between regions and density functions.</a:t>
            </a:r>
          </a:p>
          <a:p>
            <a:pPr marL="285750" indent="-285750" algn="just">
              <a:buFont typeface="Arial" panose="020B0604020202020204" pitchFamily="34" charset="0"/>
              <a:buChar char="•"/>
            </a:pPr>
            <a:r>
              <a:rPr lang="en-US" sz="1400"/>
              <a:t>DBSCAN algorithm </a:t>
            </a:r>
          </a:p>
        </p:txBody>
      </p:sp>
      <p:sp>
        <p:nvSpPr>
          <p:cNvPr id="2" name="Rectangle 1"/>
          <p:cNvSpPr/>
          <p:nvPr/>
        </p:nvSpPr>
        <p:spPr>
          <a:xfrm>
            <a:off x="-18205" y="5115624"/>
            <a:ext cx="2707553" cy="1169551"/>
          </a:xfrm>
          <a:prstGeom prst="rect">
            <a:avLst/>
          </a:prstGeom>
        </p:spPr>
        <p:txBody>
          <a:bodyPr wrap="square">
            <a:spAutoFit/>
          </a:bodyPr>
          <a:lstStyle/>
          <a:p>
            <a:pPr marL="285750" indent="-285750">
              <a:buFont typeface="Arial" panose="020B0604020202020204" pitchFamily="34" charset="0"/>
              <a:buChar char="•"/>
            </a:pPr>
            <a:r>
              <a:rPr lang="en-US" sz="1400"/>
              <a:t>They create an empirical model by fitting mathematical models to data.</a:t>
            </a:r>
          </a:p>
          <a:p>
            <a:pPr marL="285750" indent="-285750">
              <a:buFont typeface="Arial" panose="020B0604020202020204" pitchFamily="34" charset="0"/>
              <a:buChar char="•"/>
            </a:pPr>
            <a:r>
              <a:rPr lang="en-US" sz="1400"/>
              <a:t>CluDiStram Algorithm </a:t>
            </a:r>
          </a:p>
          <a:p>
            <a:pPr marL="285750" indent="-285750">
              <a:buFont typeface="Arial" panose="020B0604020202020204" pitchFamily="34" charset="0"/>
              <a:buChar char="•"/>
            </a:pPr>
            <a:endParaRPr lang="en-US" sz="1400"/>
          </a:p>
        </p:txBody>
      </p:sp>
      <p:pic>
        <p:nvPicPr>
          <p:cNvPr id="27" name="Picture 26"/>
          <p:cNvPicPr>
            <a:picLocks noChangeAspect="1"/>
          </p:cNvPicPr>
          <p:nvPr/>
        </p:nvPicPr>
        <p:blipFill>
          <a:blip r:embed="rId5"/>
          <a:stretch>
            <a:fillRect/>
          </a:stretch>
        </p:blipFill>
        <p:spPr>
          <a:xfrm>
            <a:off x="6448590" y="723234"/>
            <a:ext cx="1757691" cy="1728150"/>
          </a:xfrm>
          <a:prstGeom prst="rect">
            <a:avLst/>
          </a:prstGeom>
        </p:spPr>
      </p:pic>
      <p:sp>
        <p:nvSpPr>
          <p:cNvPr id="28" name="Rectangle 27"/>
          <p:cNvSpPr/>
          <p:nvPr/>
        </p:nvSpPr>
        <p:spPr>
          <a:xfrm>
            <a:off x="8168341" y="1086495"/>
            <a:ext cx="2717944" cy="95410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en-US" sz="1400"/>
              <a:t>Data space is split into a finite number of cells which form the grid structure. </a:t>
            </a:r>
          </a:p>
          <a:p>
            <a:pPr marL="285750" indent="-285750" algn="just">
              <a:buFont typeface="Arial" panose="020B0604020202020204" pitchFamily="34" charset="0"/>
              <a:buChar char="•"/>
            </a:pPr>
            <a:r>
              <a:rPr lang="en-US" sz="1400" err="1"/>
              <a:t>DStream</a:t>
            </a:r>
            <a:r>
              <a:rPr lang="en-US" sz="1400"/>
              <a:t> Algorithm</a:t>
            </a:r>
          </a:p>
        </p:txBody>
      </p:sp>
      <p:pic>
        <p:nvPicPr>
          <p:cNvPr id="1028" name="Picture 4" descr="Cluster analysis - Wikipe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029" y="1827357"/>
            <a:ext cx="1771650" cy="1905000"/>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p:cNvSpPr/>
          <p:nvPr/>
        </p:nvSpPr>
        <p:spPr>
          <a:xfrm>
            <a:off x="6504226" y="5700400"/>
            <a:ext cx="2057400" cy="605790"/>
          </a:xfrm>
          <a:prstGeom prst="round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tx1"/>
                </a:solidFill>
                <a:latin typeface="Times New Roman" panose="02020603050405020304" pitchFamily="18" charset="0"/>
                <a:cs typeface="Times New Roman" panose="02020603050405020304" pitchFamily="18" charset="0"/>
              </a:rPr>
              <a:t>Hierarchical Stream Method</a:t>
            </a:r>
          </a:p>
        </p:txBody>
      </p:sp>
      <p:cxnSp>
        <p:nvCxnSpPr>
          <p:cNvPr id="34" name="Straight Arrow Connector 33"/>
          <p:cNvCxnSpPr>
            <a:endCxn id="33" idx="0"/>
          </p:cNvCxnSpPr>
          <p:nvPr/>
        </p:nvCxnSpPr>
        <p:spPr>
          <a:xfrm>
            <a:off x="6228382" y="4594808"/>
            <a:ext cx="1304544" cy="11055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Rectangle 39"/>
          <p:cNvSpPr/>
          <p:nvPr/>
        </p:nvSpPr>
        <p:spPr>
          <a:xfrm>
            <a:off x="8645434" y="5572756"/>
            <a:ext cx="2726545" cy="954107"/>
          </a:xfrm>
          <a:prstGeom prst="rect">
            <a:avLst/>
          </a:prstGeom>
        </p:spPr>
        <p:txBody>
          <a:bodyPr wrap="square">
            <a:spAutoFit/>
          </a:bodyPr>
          <a:lstStyle/>
          <a:p>
            <a:pPr marL="285750" indent="-285750" algn="just">
              <a:buFont typeface="Arial" panose="020B0604020202020204" pitchFamily="34" charset="0"/>
              <a:buChar char="•"/>
            </a:pPr>
            <a:r>
              <a:rPr lang="en-US" sz="1400"/>
              <a:t>The aim is to build a tree-like nested structure from a set of data points</a:t>
            </a:r>
          </a:p>
          <a:p>
            <a:pPr marL="285750" indent="-285750" algn="just">
              <a:buFont typeface="Arial" panose="020B0604020202020204" pitchFamily="34" charset="0"/>
              <a:buChar char="•"/>
            </a:pPr>
            <a:r>
              <a:rPr lang="en-US" sz="1400"/>
              <a:t>BIRCH algorithm</a:t>
            </a:r>
          </a:p>
        </p:txBody>
      </p:sp>
    </p:spTree>
    <p:extLst>
      <p:ext uri="{BB962C8B-B14F-4D97-AF65-F5344CB8AC3E}">
        <p14:creationId xmlns:p14="http://schemas.microsoft.com/office/powerpoint/2010/main" val="1369614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0BBC8359-CD59-4D21-B28E-F2F07CC98558}" type="slidenum">
              <a:rPr lang="en-US" smtClean="0"/>
              <a:t>88</a:t>
            </a:fld>
            <a:endParaRPr lang="en-US"/>
          </a:p>
        </p:txBody>
      </p:sp>
      <p:pic>
        <p:nvPicPr>
          <p:cNvPr id="4" name="Picture 3"/>
          <p:cNvPicPr>
            <a:picLocks noChangeAspect="1"/>
          </p:cNvPicPr>
          <p:nvPr/>
        </p:nvPicPr>
        <p:blipFill>
          <a:blip r:embed="rId2">
            <a:lum bright="-20000" contrast="40000"/>
          </a:blip>
          <a:stretch>
            <a:fillRect/>
          </a:stretch>
        </p:blipFill>
        <p:spPr>
          <a:xfrm>
            <a:off x="1718088" y="424149"/>
            <a:ext cx="9294741" cy="6297325"/>
          </a:xfrm>
          <a:prstGeom prst="rect">
            <a:avLst/>
          </a:prstGeom>
        </p:spPr>
      </p:pic>
    </p:spTree>
    <p:extLst>
      <p:ext uri="{BB962C8B-B14F-4D97-AF65-F5344CB8AC3E}">
        <p14:creationId xmlns:p14="http://schemas.microsoft.com/office/powerpoint/2010/main" val="31424703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6244" y="2084040"/>
            <a:ext cx="5740400" cy="4175443"/>
          </a:xfrm>
        </p:spPr>
        <p:txBody>
          <a:bodyPr>
            <a:normAutofit/>
          </a:bodyPr>
          <a:lstStyle/>
          <a:p>
            <a:pPr algn="just"/>
            <a:r>
              <a:rPr lang="en-US" sz="2400"/>
              <a:t>A first batch of data stream data points is selected(user-defined) and the first cluster-centroids are obtained using AP</a:t>
            </a:r>
          </a:p>
          <a:p>
            <a:pPr algn="just"/>
            <a:r>
              <a:rPr lang="en-US" sz="2400"/>
              <a:t> Two restart procedures (reservoir filling up or the Page-Hinkle test)</a:t>
            </a:r>
          </a:p>
          <a:p>
            <a:pPr algn="just"/>
            <a:r>
              <a:rPr lang="en-US" sz="2400"/>
              <a:t>Rebuilt by launching a weighted version of AP </a:t>
            </a:r>
          </a:p>
          <a:p>
            <a:pPr algn="just"/>
            <a:endParaRPr lang="en-US" sz="2400"/>
          </a:p>
        </p:txBody>
      </p:sp>
      <p:sp>
        <p:nvSpPr>
          <p:cNvPr id="4" name="Slide Number Placeholder 3"/>
          <p:cNvSpPr>
            <a:spLocks noGrp="1"/>
          </p:cNvSpPr>
          <p:nvPr>
            <p:ph type="sldNum" sz="quarter" idx="12"/>
          </p:nvPr>
        </p:nvSpPr>
        <p:spPr/>
        <p:txBody>
          <a:bodyPr/>
          <a:lstStyle/>
          <a:p>
            <a:fld id="{0BBC8359-CD59-4D21-B28E-F2F07CC98558}" type="slidenum">
              <a:rPr lang="en-US" sz="1400" b="1" smtClean="0"/>
              <a:t>9</a:t>
            </a:fld>
            <a:endParaRPr lang="en-US" sz="1400" b="1"/>
          </a:p>
        </p:txBody>
      </p:sp>
      <p:sp>
        <p:nvSpPr>
          <p:cNvPr id="6" name="Title 1"/>
          <p:cNvSpPr txBox="1">
            <a:spLocks/>
          </p:cNvSpPr>
          <p:nvPr/>
        </p:nvSpPr>
        <p:spPr>
          <a:xfrm>
            <a:off x="889000" y="39052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a:solidFill>
                  <a:srgbClr val="C00000"/>
                </a:solidFill>
                <a:latin typeface="Arial Rounded MT Bold" panose="020F0704030504030204" pitchFamily="34" charset="0"/>
              </a:rPr>
              <a:t>Previous Research Work </a:t>
            </a:r>
            <a:r>
              <a:rPr lang="en-US" sz="4000"/>
              <a:t/>
            </a:r>
            <a:br>
              <a:rPr lang="en-US" sz="4000"/>
            </a:br>
            <a:r>
              <a:rPr lang="en-US" sz="3700" err="1">
                <a:solidFill>
                  <a:schemeClr val="accent1">
                    <a:lumMod val="75000"/>
                  </a:schemeClr>
                </a:solidFill>
                <a:latin typeface="Arial Rounded MT Bold" panose="020F0704030504030204" pitchFamily="34" charset="0"/>
              </a:rPr>
              <a:t>StrAP</a:t>
            </a:r>
            <a:r>
              <a:rPr lang="en-US" sz="3700">
                <a:solidFill>
                  <a:schemeClr val="accent1">
                    <a:lumMod val="75000"/>
                  </a:schemeClr>
                </a:solidFill>
                <a:latin typeface="Arial Rounded MT Bold" panose="020F0704030504030204" pitchFamily="34" charset="0"/>
              </a:rPr>
              <a:t> Algorithm</a:t>
            </a:r>
            <a:endParaRPr lang="en-US" sz="3200">
              <a:solidFill>
                <a:schemeClr val="accent1">
                  <a:lumMod val="75000"/>
                </a:schemeClr>
              </a:solidFill>
              <a:latin typeface="Arial Rounded MT Bold" panose="020F0704030504030204" pitchFamily="34" charset="0"/>
            </a:endParaRPr>
          </a:p>
        </p:txBody>
      </p:sp>
      <p:sp>
        <p:nvSpPr>
          <p:cNvPr id="2" name="Rectangle 1"/>
          <p:cNvSpPr/>
          <p:nvPr/>
        </p:nvSpPr>
        <p:spPr>
          <a:xfrm>
            <a:off x="8277726" y="2577335"/>
            <a:ext cx="878305" cy="358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5811" y="2620435"/>
            <a:ext cx="5406189" cy="2111577"/>
          </a:xfrm>
          <a:prstGeom prst="rect">
            <a:avLst/>
          </a:prstGeom>
        </p:spPr>
      </p:pic>
    </p:spTree>
    <p:extLst>
      <p:ext uri="{BB962C8B-B14F-4D97-AF65-F5344CB8AC3E}">
        <p14:creationId xmlns:p14="http://schemas.microsoft.com/office/powerpoint/2010/main" val="363934086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013A77F6DF4841A0CF21801C7C2436" ma:contentTypeVersion="13" ma:contentTypeDescription="Create a new document." ma:contentTypeScope="" ma:versionID="e4bf31cf26d9a4cefb6c311dff1b642d">
  <xsd:schema xmlns:xsd="http://www.w3.org/2001/XMLSchema" xmlns:xs="http://www.w3.org/2001/XMLSchema" xmlns:p="http://schemas.microsoft.com/office/2006/metadata/properties" xmlns:ns3="fa279454-cd5f-464d-bfd0-a5af7a8517e6" xmlns:ns4="1619434b-7b4e-4956-ae67-386a9c844d69" targetNamespace="http://schemas.microsoft.com/office/2006/metadata/properties" ma:root="true" ma:fieldsID="434af6a9161d33bbe75fd759fe520a53" ns3:_="" ns4:_="">
    <xsd:import namespace="fa279454-cd5f-464d-bfd0-a5af7a8517e6"/>
    <xsd:import namespace="1619434b-7b4e-4956-ae67-386a9c844d6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279454-cd5f-464d-bfd0-a5af7a8517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19434b-7b4e-4956-ae67-386a9c844d69"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ECC5072-2FB9-469D-B46A-DE4ED17023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a279454-cd5f-464d-bfd0-a5af7a8517e6"/>
    <ds:schemaRef ds:uri="1619434b-7b4e-4956-ae67-386a9c844d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5808100-3C10-44A6-9819-7254B106ADA9}">
  <ds:schemaRefs>
    <ds:schemaRef ds:uri="http://schemas.microsoft.com/sharepoint/v3/contenttype/forms"/>
  </ds:schemaRefs>
</ds:datastoreItem>
</file>

<file path=customXml/itemProps3.xml><?xml version="1.0" encoding="utf-8"?>
<ds:datastoreItem xmlns:ds="http://schemas.openxmlformats.org/officeDocument/2006/customXml" ds:itemID="{1E0407FC-F374-496C-9CF0-BBFFD0B8E820}">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1619434b-7b4e-4956-ae67-386a9c844d69"/>
    <ds:schemaRef ds:uri="fa279454-cd5f-464d-bfd0-a5af7a8517e6"/>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3827</TotalTime>
  <Words>11864</Words>
  <Application>Microsoft Office PowerPoint</Application>
  <PresentationFormat>Widescreen</PresentationFormat>
  <Paragraphs>1485</Paragraphs>
  <Slides>88</Slides>
  <Notes>62</Notes>
  <HiddenSlides>1</HiddenSlides>
  <MMClips>1</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88</vt:i4>
      </vt:variant>
    </vt:vector>
  </HeadingPairs>
  <TitlesOfParts>
    <vt:vector size="108" baseType="lpstr">
      <vt:lpstr>游ゴシック</vt:lpstr>
      <vt:lpstr>-apple-system</vt:lpstr>
      <vt:lpstr>Arial</vt:lpstr>
      <vt:lpstr>Arial</vt:lpstr>
      <vt:lpstr>Arial Rounded MT Bold</vt:lpstr>
      <vt:lpstr>Calibri</vt:lpstr>
      <vt:lpstr>Calibri Light</vt:lpstr>
      <vt:lpstr>Cambria Math</vt:lpstr>
      <vt:lpstr>charter</vt:lpstr>
      <vt:lpstr>Helvetica Neue</vt:lpstr>
      <vt:lpstr>Lato</vt:lpstr>
      <vt:lpstr>Merriweather</vt:lpstr>
      <vt:lpstr>Montserrat</vt:lpstr>
      <vt:lpstr>Open Sans</vt:lpstr>
      <vt:lpstr>Raleway</vt:lpstr>
      <vt:lpstr>sohne</vt:lpstr>
      <vt:lpstr>Tahoma</vt:lpstr>
      <vt:lpstr>Times New Roman</vt:lpstr>
      <vt:lpstr>Wingdings</vt:lpstr>
      <vt:lpstr>Office Theme</vt:lpstr>
      <vt:lpstr>PowerPoint Presentation</vt:lpstr>
      <vt:lpstr>Outline </vt:lpstr>
      <vt:lpstr>PowerPoint Presentation</vt:lpstr>
      <vt:lpstr>Introduction</vt:lpstr>
      <vt:lpstr>Introduction</vt:lpstr>
      <vt:lpstr>Research Problem</vt:lpstr>
      <vt:lpstr>Research Objectives</vt:lpstr>
      <vt:lpstr>Previous Research Work </vt:lpstr>
      <vt:lpstr>PowerPoint Presentation</vt:lpstr>
      <vt:lpstr>PowerPoint Presentation</vt:lpstr>
      <vt:lpstr>Methodology Data Stream Affinity Propagation (DSAP)</vt:lpstr>
      <vt:lpstr>DSAP Clustering  Online Micro-Cluster Phase</vt:lpstr>
      <vt:lpstr>Online Micro-Cluster Phase Initialization</vt:lpstr>
      <vt:lpstr>Online Micro-Cluster Phase Comparison</vt:lpstr>
      <vt:lpstr>Online Micro-Cluster Phase ActivateAP and Update ɛwj</vt:lpstr>
      <vt:lpstr>PowerPoint Presentation</vt:lpstr>
      <vt:lpstr>Intrinsic Clustering Validation Phase</vt:lpstr>
      <vt:lpstr>Clustering Performance Evaluation Phase</vt:lpstr>
      <vt:lpstr>Implementation</vt:lpstr>
      <vt:lpstr>Experiments</vt:lpstr>
      <vt:lpstr>Behavioural Intervention Experiment</vt:lpstr>
      <vt:lpstr>PowerPoint Presentation</vt:lpstr>
      <vt:lpstr>Occupant Behaviour Experiment</vt:lpstr>
      <vt:lpstr>Results</vt:lpstr>
      <vt:lpstr>PowerPoint Presentation</vt:lpstr>
      <vt:lpstr>PowerPoint Presentation</vt:lpstr>
      <vt:lpstr>Behavioural Intervention Experiment Micro-cluster Evolution</vt:lpstr>
      <vt:lpstr>Behavioural Intervention Experiment Micro and Macro-clusters: Weekly Patterns</vt:lpstr>
      <vt:lpstr>Micro and Macro-clusters: Monthly Patterns</vt:lpstr>
      <vt:lpstr>Behavioural  Intervention Experiment Performance and Validation Metrics</vt:lpstr>
      <vt:lpstr>Occupant Behaviour Experiment Spatio-temporal Data Patterns</vt:lpstr>
      <vt:lpstr>PowerPoint Presentation</vt:lpstr>
      <vt:lpstr>Occupant Behaviour Experiment Spatio-temporal Data Patterns</vt:lpstr>
      <vt:lpstr>Occupant Behaviour Experiment Micro-cluster Evolution</vt:lpstr>
      <vt:lpstr>PowerPoint Presentation</vt:lpstr>
      <vt:lpstr>PowerPoint Presentation</vt:lpstr>
      <vt:lpstr>Occupant Behaviour Experiment Performance and Validation Metrics</vt:lpstr>
      <vt:lpstr>Summary</vt:lpstr>
      <vt:lpstr>Conclusions</vt:lpstr>
      <vt:lpstr>Future Research Work</vt:lpstr>
      <vt:lpstr>Thank you!</vt:lpstr>
      <vt:lpstr>Backup slides</vt:lpstr>
      <vt:lpstr>Cluster Analysis</vt:lpstr>
      <vt:lpstr>indoor positioning techniques</vt:lpstr>
      <vt:lpstr>Stream Clustering Methods and Algorithms</vt:lpstr>
      <vt:lpstr>Time window models</vt:lpstr>
      <vt:lpstr>PowerPoint Presentation</vt:lpstr>
      <vt:lpstr>Batch processing vs. stream processing</vt:lpstr>
      <vt:lpstr>Divide and Conquer </vt:lpstr>
      <vt:lpstr>PowerPoint Presentation</vt:lpstr>
      <vt:lpstr>LR</vt:lpstr>
      <vt:lpstr>Affinity Propagation 2006 </vt:lpstr>
      <vt:lpstr>Hyper Parameters</vt:lpstr>
      <vt:lpstr>PowerPoint Presentation</vt:lpstr>
      <vt:lpstr>PowerPoint Presentation</vt:lpstr>
      <vt:lpstr>PowerPoint Presentation</vt:lpstr>
      <vt:lpstr>PowerPoint Presentation</vt:lpstr>
      <vt:lpstr>PowerPoint Presentation</vt:lpstr>
      <vt:lpstr>Methodology </vt:lpstr>
      <vt:lpstr>PowerPoint Presentation</vt:lpstr>
      <vt:lpstr>Intrinsic Clustering Validation Phase Caliński-Harabasz Index </vt:lpstr>
      <vt:lpstr>PowerPoint Presentation</vt:lpstr>
      <vt:lpstr>Implementation </vt:lpstr>
      <vt:lpstr>Implementation Data Stream Simulation</vt:lpstr>
      <vt:lpstr>PowerPoint Presentation</vt:lpstr>
      <vt:lpstr>PowerPoint Presentation</vt:lpstr>
      <vt:lpstr>PowerPoint Presentation</vt:lpstr>
      <vt:lpstr>UJIIndoorLoc Data</vt:lpstr>
      <vt:lpstr>PowerPoint Presentation</vt:lpstr>
      <vt:lpstr>System and software</vt:lpstr>
      <vt:lpstr>Results </vt:lpstr>
      <vt:lpstr>PowerPoint Presentation</vt:lpstr>
      <vt:lpstr>PowerPoint Presentation</vt:lpstr>
      <vt:lpstr>Behavioural Intervention Experiment Spatio-temporal Data Patterns</vt:lpstr>
      <vt:lpstr>One day</vt:lpstr>
      <vt:lpstr>PowerPoint Presentation</vt:lpstr>
      <vt:lpstr>PowerPoint Presentation</vt:lpstr>
      <vt:lpstr>PowerPoint Presentation</vt:lpstr>
      <vt:lpstr>Behavioural Intervention Experiment AP clustering: Weekly </vt:lpstr>
      <vt:lpstr>Behavioural Intervention Experiment k-means clustering: Weekly </vt:lpstr>
      <vt:lpstr>Behavioural Intervention Experiment Streaming K-means clustering: Weekly </vt:lpstr>
      <vt:lpstr>PowerPoint Presentation</vt:lpstr>
      <vt:lpstr>PowerPoint Presentation</vt:lpstr>
      <vt:lpstr>PowerPoint Presentation</vt:lpstr>
      <vt:lpstr>DSAP on Synthetic Bubble Data Stream </vt:lpstr>
      <vt:lpstr>DSAP on Synthetic Bubble Data Stream </vt:lpstr>
      <vt:lpstr>Clustering Methods </vt:lpstr>
      <vt:lpstr>PowerPoint Presentation</vt:lpstr>
    </vt:vector>
  </TitlesOfParts>
  <Company>University of New Brunswick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Nasrin Eshraghi Ivari</dc:creator>
  <cp:lastModifiedBy>Nasrin Eshraghi Ivari</cp:lastModifiedBy>
  <cp:revision>129</cp:revision>
  <dcterms:created xsi:type="dcterms:W3CDTF">2021-01-25T19:20:32Z</dcterms:created>
  <dcterms:modified xsi:type="dcterms:W3CDTF">2021-05-05T11:06:20Z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0x01010028013A77F6DF4841A0CF21801C7C2436</vt:lpwstr>
  </property>
</Properties>
</file>